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E064-B8DC-4394-9632-95CEB4CA13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Chronic pain and return to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80B37-812E-4720-B219-9FB6428A54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A Case Study</a:t>
            </a:r>
          </a:p>
          <a:p>
            <a:r>
              <a:rPr lang="en-US" dirty="0"/>
              <a:t>Andrea James </a:t>
            </a:r>
          </a:p>
          <a:p>
            <a:r>
              <a:rPr lang="en-US" dirty="0"/>
              <a:t>AFOEM June 2018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290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22569C-C1D9-49E7-8971-E1709BDF5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7508"/>
          </a:xfrm>
        </p:spPr>
        <p:txBody>
          <a:bodyPr/>
          <a:lstStyle/>
          <a:p>
            <a:r>
              <a:rPr lang="en-US" dirty="0"/>
              <a:t>Work related shoulder injury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C9580-DB96-4727-A03B-458E1819B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6432"/>
            <a:ext cx="8596668" cy="51698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45 </a:t>
            </a:r>
            <a:r>
              <a:rPr lang="en-US" dirty="0" err="1"/>
              <a:t>y.o</a:t>
            </a:r>
            <a:r>
              <a:rPr lang="en-US" dirty="0"/>
              <a:t> male operator at a cement manufacturing and distribution plant</a:t>
            </a:r>
          </a:p>
          <a:p>
            <a:r>
              <a:rPr lang="en-US" dirty="0"/>
              <a:t>Work related right shoulder injury after forcibly turning a valve</a:t>
            </a:r>
          </a:p>
          <a:p>
            <a:r>
              <a:rPr lang="en-US" dirty="0"/>
              <a:t>Diagnosis: bursitis and impingement</a:t>
            </a:r>
          </a:p>
          <a:p>
            <a:r>
              <a:rPr lang="en-US" dirty="0"/>
              <a:t>W/Claim accepted promptly, company self insured, RTW coordinator appointed</a:t>
            </a:r>
          </a:p>
          <a:p>
            <a:r>
              <a:rPr lang="en-US" dirty="0"/>
              <a:t>Treating GP certified worker as fit for modified duties, full time hours, day shift only</a:t>
            </a:r>
          </a:p>
          <a:p>
            <a:r>
              <a:rPr lang="en-US" dirty="0"/>
              <a:t>Patient reported high levels of constant pain, lots of time off work </a:t>
            </a:r>
          </a:p>
          <a:p>
            <a:r>
              <a:rPr lang="en-US" dirty="0"/>
              <a:t>6/12 conservative treatment including two steroid injections, physiotherapy, NSAIDs, occasional opioids </a:t>
            </a:r>
          </a:p>
          <a:p>
            <a:r>
              <a:rPr lang="en-US" dirty="0"/>
              <a:t>No improvement and referred to a surgeon.</a:t>
            </a:r>
          </a:p>
          <a:p>
            <a:r>
              <a:rPr lang="en-US" dirty="0"/>
              <a:t>Surgery at 8/12 after injury</a:t>
            </a:r>
          </a:p>
          <a:p>
            <a:r>
              <a:rPr lang="en-US" dirty="0">
                <a:solidFill>
                  <a:srgbClr val="FFC000"/>
                </a:solidFill>
              </a:rPr>
              <a:t>Yellow flags – pain avoidant </a:t>
            </a:r>
            <a:r>
              <a:rPr lang="en-US" dirty="0" err="1">
                <a:solidFill>
                  <a:srgbClr val="FFC000"/>
                </a:solidFill>
              </a:rPr>
              <a:t>behaviours</a:t>
            </a:r>
            <a:r>
              <a:rPr lang="en-US" dirty="0">
                <a:solidFill>
                  <a:srgbClr val="FFC000"/>
                </a:solidFill>
              </a:rPr>
              <a:t>, prior Hx of slow recovery due to chronic pain after a muscular back strain, worker’s beliefs about work/exercise aggravating condition</a:t>
            </a:r>
          </a:p>
          <a:p>
            <a:r>
              <a:rPr lang="en-US" dirty="0">
                <a:solidFill>
                  <a:srgbClr val="FF0000"/>
                </a:solidFill>
              </a:rPr>
              <a:t>Red Flags – nil</a:t>
            </a:r>
          </a:p>
          <a:p>
            <a:r>
              <a:rPr lang="en-US" dirty="0">
                <a:solidFill>
                  <a:srgbClr val="0070C0"/>
                </a:solidFill>
              </a:rPr>
              <a:t>Blue Flags – relationship with LM not great, disgruntled about recent changes at the worksite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2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BC23-1F6D-4708-8C10-59C0E1FA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5092"/>
          </a:xfrm>
        </p:spPr>
        <p:txBody>
          <a:bodyPr/>
          <a:lstStyle/>
          <a:p>
            <a:r>
              <a:rPr lang="en-US" dirty="0"/>
              <a:t>Return to work post surgery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0B32F-339B-4787-BF5B-2C70A59C1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4693"/>
            <a:ext cx="8596668" cy="45466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4/12 post operatively certified as fit to return to a graded RTW (12 hours/week) light duties in a control room gatehouse </a:t>
            </a:r>
          </a:p>
          <a:p>
            <a:r>
              <a:rPr lang="en-US" dirty="0"/>
              <a:t>Over next 6/12 chronic pain and sleep disturbance</a:t>
            </a:r>
          </a:p>
          <a:p>
            <a:r>
              <a:rPr lang="en-US" dirty="0"/>
              <a:t>GP treating pain with increasing doses of oxycontin and </a:t>
            </a:r>
            <a:r>
              <a:rPr lang="en-US" dirty="0" err="1"/>
              <a:t>endone</a:t>
            </a:r>
            <a:endParaRPr lang="en-US" dirty="0"/>
          </a:p>
          <a:p>
            <a:r>
              <a:rPr lang="en-US" dirty="0"/>
              <a:t>No increase in work capacity</a:t>
            </a:r>
          </a:p>
          <a:p>
            <a:r>
              <a:rPr lang="en-US" dirty="0"/>
              <a:t>OP appointed by employer. OP liaison with GP  - led to referral to a pain management specialist</a:t>
            </a:r>
          </a:p>
          <a:p>
            <a:r>
              <a:rPr lang="en-US" dirty="0">
                <a:solidFill>
                  <a:srgbClr val="FFC000"/>
                </a:solidFill>
              </a:rPr>
              <a:t>Yellow flags – ongoing pain avoidance </a:t>
            </a:r>
            <a:r>
              <a:rPr lang="en-US" dirty="0" err="1">
                <a:solidFill>
                  <a:srgbClr val="FFC000"/>
                </a:solidFill>
              </a:rPr>
              <a:t>behaviours</a:t>
            </a:r>
            <a:r>
              <a:rPr lang="en-US" dirty="0">
                <a:solidFill>
                  <a:srgbClr val="FFC000"/>
                </a:solidFill>
              </a:rPr>
              <a:t>, worker resistant to increasing hours, ?due to new family responsibilities, length of commute to and from work, symptoms of depression </a:t>
            </a:r>
            <a:r>
              <a:rPr lang="en-US">
                <a:solidFill>
                  <a:srgbClr val="FFC000"/>
                </a:solidFill>
              </a:rPr>
              <a:t>becoming apparent 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Red Flags – nil  However, should chronic pain and opioid use be regarded as a red flag?</a:t>
            </a:r>
          </a:p>
          <a:p>
            <a:r>
              <a:rPr lang="en-US" dirty="0">
                <a:solidFill>
                  <a:srgbClr val="0070C0"/>
                </a:solidFill>
              </a:rPr>
              <a:t>Blue Flags – colleague attitudes to worker’s incapacity and length of time for recovery </a:t>
            </a:r>
            <a:endParaRPr lang="en-US" dirty="0"/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825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C217-0B72-4232-BAC3-CD0ADE3C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5431"/>
          </a:xfrm>
        </p:spPr>
        <p:txBody>
          <a:bodyPr/>
          <a:lstStyle/>
          <a:p>
            <a:r>
              <a:rPr lang="en-US" dirty="0"/>
              <a:t>Pain Management Program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14D5-2764-4F02-84A3-A856E09A4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500"/>
            <a:ext cx="8596668" cy="4642337"/>
          </a:xfrm>
        </p:spPr>
        <p:txBody>
          <a:bodyPr>
            <a:noAutofit/>
          </a:bodyPr>
          <a:lstStyle/>
          <a:p>
            <a:r>
              <a:rPr lang="en-US" sz="1600" dirty="0"/>
              <a:t>Treatment: multi disciplinary approach - tailored for this patient</a:t>
            </a:r>
          </a:p>
          <a:p>
            <a:pPr marL="0" indent="0">
              <a:buNone/>
            </a:pPr>
            <a:r>
              <a:rPr lang="en-US" sz="1600" dirty="0"/>
              <a:t>        - pain specialist, physiotherapist and psychologist, </a:t>
            </a:r>
          </a:p>
          <a:p>
            <a:r>
              <a:rPr lang="en-US" sz="1600" dirty="0"/>
              <a:t>Medications at various times: Fentanyl patches, </a:t>
            </a:r>
            <a:r>
              <a:rPr lang="en-US" sz="1600" dirty="0" err="1"/>
              <a:t>tapentadol</a:t>
            </a:r>
            <a:r>
              <a:rPr lang="en-US" sz="1600" dirty="0"/>
              <a:t> SR (</a:t>
            </a:r>
            <a:r>
              <a:rPr lang="en-US" sz="1600" dirty="0" err="1"/>
              <a:t>Palexia</a:t>
            </a:r>
            <a:r>
              <a:rPr lang="en-US" sz="1600" dirty="0"/>
              <a:t>) oxycodone/naloxone (</a:t>
            </a:r>
            <a:r>
              <a:rPr lang="en-US" sz="1600" dirty="0" err="1"/>
              <a:t>Targin</a:t>
            </a:r>
            <a:r>
              <a:rPr lang="en-US" sz="1600" dirty="0"/>
              <a:t>), gabapentin, </a:t>
            </a:r>
            <a:r>
              <a:rPr lang="en-US" sz="1600" dirty="0" err="1"/>
              <a:t>endone</a:t>
            </a:r>
            <a:r>
              <a:rPr lang="en-US" sz="1600" dirty="0"/>
              <a:t> for break through pain, </a:t>
            </a:r>
            <a:r>
              <a:rPr lang="en-US" sz="1600" dirty="0" err="1"/>
              <a:t>celoxicib</a:t>
            </a:r>
            <a:r>
              <a:rPr lang="en-US" sz="1600" dirty="0"/>
              <a:t>, duloxetine (Cymbalta)</a:t>
            </a:r>
          </a:p>
          <a:p>
            <a:r>
              <a:rPr lang="en-US" sz="1600" dirty="0"/>
              <a:t>OP engagement with worker to address occupational factors and psychosocial factors, liaison with all parties</a:t>
            </a:r>
          </a:p>
          <a:p>
            <a:r>
              <a:rPr lang="en-US" sz="1600" dirty="0"/>
              <a:t>Pain specialist addressed medications/pain education</a:t>
            </a:r>
          </a:p>
          <a:p>
            <a:r>
              <a:rPr lang="en-US" sz="1600" dirty="0"/>
              <a:t>Psychologist and physio addressed pain behaviors/responses to pain/sleep</a:t>
            </a:r>
          </a:p>
          <a:p>
            <a:r>
              <a:rPr lang="en-US" sz="1600" dirty="0"/>
              <a:t>GP involvement maintained (mainly COCs)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C000"/>
                </a:solidFill>
              </a:rPr>
              <a:t>Yellow flags –pain avoidance </a:t>
            </a:r>
            <a:r>
              <a:rPr lang="en-US" sz="1600" dirty="0" err="1">
                <a:solidFill>
                  <a:srgbClr val="FFC000"/>
                </a:solidFill>
              </a:rPr>
              <a:t>behaviours</a:t>
            </a:r>
            <a:r>
              <a:rPr lang="en-US" sz="1600" dirty="0">
                <a:solidFill>
                  <a:srgbClr val="FFC000"/>
                </a:solidFill>
              </a:rPr>
              <a:t> addressed by psychologist, worker resistant to increasing hours, other psychosocial factors addressed by OP in conjunction with manager</a:t>
            </a:r>
          </a:p>
          <a:p>
            <a:r>
              <a:rPr lang="en-US" sz="1600" dirty="0">
                <a:solidFill>
                  <a:srgbClr val="FF0000"/>
                </a:solidFill>
              </a:rPr>
              <a:t>Red Flags – nil  </a:t>
            </a:r>
          </a:p>
          <a:p>
            <a:r>
              <a:rPr lang="en-US" sz="1600" dirty="0">
                <a:solidFill>
                  <a:srgbClr val="0070C0"/>
                </a:solidFill>
              </a:rPr>
              <a:t>Blue Flags – addressed by manager and RTW coordinator</a:t>
            </a:r>
            <a:endParaRPr lang="en-US" sz="1600" dirty="0"/>
          </a:p>
          <a:p>
            <a:pPr marL="0" indent="0">
              <a:buNone/>
            </a:pPr>
            <a:endParaRPr lang="en-US" sz="16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47320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3B1B5-73BD-4254-9596-44EE2372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Work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51BE-0A1C-4951-9648-4B1B8AF25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1409"/>
            <a:ext cx="8596668" cy="4449954"/>
          </a:xfrm>
        </p:spPr>
        <p:txBody>
          <a:bodyPr/>
          <a:lstStyle/>
          <a:p>
            <a:r>
              <a:rPr lang="en-US" dirty="0"/>
              <a:t>Over the next 6/12 gradual increase in work capacity commencing with a graded increase in hours and then additional duties</a:t>
            </a:r>
          </a:p>
          <a:p>
            <a:r>
              <a:rPr lang="en-US" dirty="0"/>
              <a:t>RTW full duties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Key issues: </a:t>
            </a:r>
          </a:p>
          <a:p>
            <a:r>
              <a:rPr lang="en-US" dirty="0"/>
              <a:t>Early identification of chronic pain</a:t>
            </a:r>
          </a:p>
          <a:p>
            <a:r>
              <a:rPr lang="en-US" dirty="0"/>
              <a:t>Pain control - medications, addressing pain behaviors and responses to pain</a:t>
            </a:r>
          </a:p>
          <a:p>
            <a:r>
              <a:rPr lang="en-US" dirty="0"/>
              <a:t>Coworker and LM responses to a worker with chronic pain</a:t>
            </a:r>
          </a:p>
          <a:p>
            <a:r>
              <a:rPr lang="en-US" dirty="0"/>
              <a:t>Mental health comorbidity and pain </a:t>
            </a:r>
            <a:r>
              <a:rPr lang="en-US"/>
              <a:t>impact on sleep</a:t>
            </a:r>
            <a:endParaRPr lang="en-US" dirty="0"/>
          </a:p>
          <a:p>
            <a:r>
              <a:rPr lang="en-US" dirty="0"/>
              <a:t>Insidious development of psychosocial factors</a:t>
            </a:r>
          </a:p>
          <a:p>
            <a:r>
              <a:rPr lang="en-US" dirty="0"/>
              <a:t>Availability of suitable meaningful duties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17416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515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Chronic pain and return to work</vt:lpstr>
      <vt:lpstr>Work related shoulder injury</vt:lpstr>
      <vt:lpstr>Return to work post surgery</vt:lpstr>
      <vt:lpstr>Pain Management Program</vt:lpstr>
      <vt:lpstr>Return To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patient with chronic pain to return to work</dc:title>
  <dc:creator>Andrea James</dc:creator>
  <cp:lastModifiedBy>Andrea James</cp:lastModifiedBy>
  <cp:revision>13</cp:revision>
  <dcterms:created xsi:type="dcterms:W3CDTF">2018-04-05T23:33:10Z</dcterms:created>
  <dcterms:modified xsi:type="dcterms:W3CDTF">2018-06-18T07:01:55Z</dcterms:modified>
</cp:coreProperties>
</file>