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8" saveSubsetFonts="1" autoCompressPictures="0">
  <p:sldMasterIdLst>
    <p:sldMasterId id="2147483660" r:id="rId1"/>
  </p:sldMasterIdLst>
  <p:notesMasterIdLst>
    <p:notesMasterId r:id="rId49"/>
  </p:notesMasterIdLst>
  <p:sldIdLst>
    <p:sldId id="256" r:id="rId2"/>
    <p:sldId id="287" r:id="rId3"/>
    <p:sldId id="315" r:id="rId4"/>
    <p:sldId id="332" r:id="rId5"/>
    <p:sldId id="289" r:id="rId6"/>
    <p:sldId id="274" r:id="rId7"/>
    <p:sldId id="318" r:id="rId8"/>
    <p:sldId id="339" r:id="rId9"/>
    <p:sldId id="275" r:id="rId10"/>
    <p:sldId id="282" r:id="rId11"/>
    <p:sldId id="280" r:id="rId12"/>
    <p:sldId id="279" r:id="rId13"/>
    <p:sldId id="281" r:id="rId14"/>
    <p:sldId id="283" r:id="rId15"/>
    <p:sldId id="303" r:id="rId16"/>
    <p:sldId id="322" r:id="rId17"/>
    <p:sldId id="285" r:id="rId18"/>
    <p:sldId id="342" r:id="rId19"/>
    <p:sldId id="291" r:id="rId20"/>
    <p:sldId id="323" r:id="rId21"/>
    <p:sldId id="259" r:id="rId22"/>
    <p:sldId id="260" r:id="rId23"/>
    <p:sldId id="310" r:id="rId24"/>
    <p:sldId id="325" r:id="rId25"/>
    <p:sldId id="328" r:id="rId26"/>
    <p:sldId id="297" r:id="rId27"/>
    <p:sldId id="347" r:id="rId28"/>
    <p:sldId id="313" r:id="rId29"/>
    <p:sldId id="316" r:id="rId30"/>
    <p:sldId id="290" r:id="rId31"/>
    <p:sldId id="319" r:id="rId32"/>
    <p:sldId id="326" r:id="rId33"/>
    <p:sldId id="343" r:id="rId34"/>
    <p:sldId id="264" r:id="rId35"/>
    <p:sldId id="349" r:id="rId36"/>
    <p:sldId id="288" r:id="rId37"/>
    <p:sldId id="333" r:id="rId38"/>
    <p:sldId id="336" r:id="rId39"/>
    <p:sldId id="337" r:id="rId40"/>
    <p:sldId id="340" r:id="rId41"/>
    <p:sldId id="263" r:id="rId42"/>
    <p:sldId id="296" r:id="rId43"/>
    <p:sldId id="329" r:id="rId44"/>
    <p:sldId id="335" r:id="rId45"/>
    <p:sldId id="305" r:id="rId46"/>
    <p:sldId id="270" r:id="rId47"/>
    <p:sldId id="30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3" autoAdjust="0"/>
    <p:restoredTop sz="86392" autoAdjust="0"/>
  </p:normalViewPr>
  <p:slideViewPr>
    <p:cSldViewPr snapToGrid="0" snapToObjects="1">
      <p:cViewPr varScale="1">
        <p:scale>
          <a:sx n="97" d="100"/>
          <a:sy n="97" d="100"/>
        </p:scale>
        <p:origin x="-1840" y="-112"/>
      </p:cViewPr>
      <p:guideLst>
        <p:guide orient="horz" pos="2160"/>
        <p:guide pos="2880"/>
      </p:guideLst>
    </p:cSldViewPr>
  </p:slideViewPr>
  <p:outlineViewPr>
    <p:cViewPr>
      <p:scale>
        <a:sx n="33" d="100"/>
        <a:sy n="33" d="100"/>
      </p:scale>
      <p:origin x="0" y="418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87A9C-C717-A54D-A965-D1A74BF77A63}" type="datetimeFigureOut">
              <a:rPr lang="en-US" smtClean="0"/>
              <a:t>6/03/2016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06C949-70BB-324A-9772-28A101D213D3}" type="slidenum">
              <a:rPr lang="en-US" smtClean="0"/>
              <a:t>‹#›</a:t>
            </a:fld>
            <a:endParaRPr lang="en-US"/>
          </a:p>
        </p:txBody>
      </p:sp>
    </p:spTree>
    <p:extLst>
      <p:ext uri="{BB962C8B-B14F-4D97-AF65-F5344CB8AC3E}">
        <p14:creationId xmlns:p14="http://schemas.microsoft.com/office/powerpoint/2010/main" val="41001306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syneuen-journal.com/article/S0306-4530(13)00236-9/fulltext" TargetMode="External"/><Relationship Id="rId4" Type="http://schemas.openxmlformats.org/officeDocument/2006/relationships/hyperlink" Target="http://www.ncbi.nlm.nih.gov/pubmed/14675803" TargetMode="External"/><Relationship Id="rId5" Type="http://schemas.openxmlformats.org/officeDocument/2006/relationships/hyperlink" Target="http://www.ncbi.nlm.nih.gov/pubmed/18579733"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8</a:t>
            </a:fld>
            <a:endParaRPr lang="en-US"/>
          </a:p>
        </p:txBody>
      </p:sp>
    </p:spTree>
    <p:extLst>
      <p:ext uri="{BB962C8B-B14F-4D97-AF65-F5344CB8AC3E}">
        <p14:creationId xmlns:p14="http://schemas.microsoft.com/office/powerpoint/2010/main" val="214888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33</a:t>
            </a:fld>
            <a:endParaRPr lang="en-US"/>
          </a:p>
        </p:txBody>
      </p:sp>
    </p:spTree>
    <p:extLst>
      <p:ext uri="{BB962C8B-B14F-4D97-AF65-F5344CB8AC3E}">
        <p14:creationId xmlns:p14="http://schemas.microsoft.com/office/powerpoint/2010/main" val="26483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What works for my peers will work for me</a:t>
            </a:r>
          </a:p>
          <a:p>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9</a:t>
            </a:fld>
            <a:endParaRPr lang="en-US"/>
          </a:p>
        </p:txBody>
      </p:sp>
    </p:spTree>
    <p:extLst>
      <p:ext uri="{BB962C8B-B14F-4D97-AF65-F5344CB8AC3E}">
        <p14:creationId xmlns:p14="http://schemas.microsoft.com/office/powerpoint/2010/main" val="171098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nSpc>
                <a:spcPct val="80000"/>
              </a:lnSpc>
            </a:pPr>
            <a:r>
              <a:rPr lang="en-AU" sz="1200" i="1" dirty="0" smtClean="0"/>
              <a:t>Relaxation response vs. stress response</a:t>
            </a:r>
            <a:r>
              <a:rPr lang="en-AU" sz="1200" dirty="0" smtClean="0"/>
              <a:t>; </a:t>
            </a:r>
          </a:p>
          <a:p>
            <a:pPr marL="609600" indent="-609600">
              <a:lnSpc>
                <a:spcPct val="80000"/>
              </a:lnSpc>
              <a:buFontTx/>
              <a:buNone/>
            </a:pPr>
            <a:r>
              <a:rPr lang="en-AU" sz="1200" dirty="0" smtClean="0"/>
              <a:t>        Where the stress response, ranging from the </a:t>
            </a:r>
            <a:r>
              <a:rPr lang="ja-JP" altLang="en-AU" sz="1200" dirty="0" smtClean="0">
                <a:latin typeface="Arial"/>
              </a:rPr>
              <a:t>‘</a:t>
            </a:r>
            <a:r>
              <a:rPr lang="en-AU" sz="1200" dirty="0" smtClean="0"/>
              <a:t>fight or flight response</a:t>
            </a:r>
            <a:r>
              <a:rPr lang="ja-JP" altLang="en-AU" sz="1200" dirty="0" smtClean="0">
                <a:latin typeface="Arial"/>
              </a:rPr>
              <a:t>’</a:t>
            </a:r>
            <a:r>
              <a:rPr lang="en-AU" sz="1200" dirty="0" smtClean="0"/>
              <a:t> to exhaustion, results in a number of short- and long-term physical and psychological changes that can have lasting effects, the relaxation response moderates, reduces and balances these changes. </a:t>
            </a:r>
          </a:p>
          <a:p>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13</a:t>
            </a:fld>
            <a:endParaRPr lang="en-US"/>
          </a:p>
        </p:txBody>
      </p:sp>
    </p:spTree>
    <p:extLst>
      <p:ext uri="{BB962C8B-B14F-4D97-AF65-F5344CB8AC3E}">
        <p14:creationId xmlns:p14="http://schemas.microsoft.com/office/powerpoint/2010/main" val="310175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By </a:t>
            </a:r>
            <a:r>
              <a:rPr lang="en-US" sz="1200" kern="1200" dirty="0" smtClean="0">
                <a:solidFill>
                  <a:schemeClr val="tx1"/>
                </a:solidFill>
                <a:latin typeface="+mn-lt"/>
                <a:ea typeface="+mn-ea"/>
                <a:cs typeface="+mn-cs"/>
                <a:hlinkClick r:id="rId3"/>
              </a:rPr>
              <a:t>tuning down the stress response, it helps to buffer its negative effects. It does this in part by </a:t>
            </a:r>
            <a:r>
              <a:rPr lang="en-US" sz="1200" kern="1200" dirty="0" smtClean="0">
                <a:solidFill>
                  <a:schemeClr val="tx1"/>
                </a:solidFill>
                <a:latin typeface="+mn-lt"/>
                <a:ea typeface="+mn-ea"/>
                <a:cs typeface="+mn-cs"/>
                <a:hlinkClick r:id="rId4"/>
              </a:rPr>
              <a:t>suppressing the stress hormone cortisol. It also </a:t>
            </a:r>
            <a:r>
              <a:rPr lang="en-US" sz="1200" kern="1200" dirty="0" smtClean="0">
                <a:solidFill>
                  <a:schemeClr val="tx1"/>
                </a:solidFill>
                <a:latin typeface="+mn-lt"/>
                <a:ea typeface="+mn-ea"/>
                <a:cs typeface="+mn-cs"/>
                <a:hlinkClick r:id="rId5"/>
              </a:rPr>
              <a:t>modulates activity in the amygdala, your brain’s stress centre. Under the influence of oxytocin, parts of your amygdala that tune into threats are turned down.</a:t>
            </a:r>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15</a:t>
            </a:fld>
            <a:endParaRPr lang="en-US"/>
          </a:p>
        </p:txBody>
      </p:sp>
    </p:spTree>
    <p:extLst>
      <p:ext uri="{BB962C8B-B14F-4D97-AF65-F5344CB8AC3E}">
        <p14:creationId xmlns:p14="http://schemas.microsoft.com/office/powerpoint/2010/main" val="278464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Relaxation is a physical, emotional, and mental state that is induced through a deliberate and sustained focus.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 Relaxation is also a mental exercise of increasing psychological flexibility;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An extensive body of evidence is available on the LT benefits of stress management and relaxation therapies in chronic disease</a:t>
            </a:r>
            <a:r>
              <a:rPr lang="en-AU" sz="1200" baseline="0" dirty="0" smtClean="0"/>
              <a:t> populations</a:t>
            </a:r>
            <a:endParaRPr lang="en-AU" sz="1200" dirty="0" smtClean="0"/>
          </a:p>
          <a:p>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16</a:t>
            </a:fld>
            <a:endParaRPr lang="en-US"/>
          </a:p>
        </p:txBody>
      </p:sp>
    </p:spTree>
    <p:extLst>
      <p:ext uri="{BB962C8B-B14F-4D97-AF65-F5344CB8AC3E}">
        <p14:creationId xmlns:p14="http://schemas.microsoft.com/office/powerpoint/2010/main" val="155289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had moderate deficits</a:t>
            </a:r>
            <a:r>
              <a:rPr lang="en-US" baseline="0" dirty="0" smtClean="0"/>
              <a:t> &amp; received MP of 30 min x 2 daily</a:t>
            </a:r>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27</a:t>
            </a:fld>
            <a:endParaRPr lang="en-US"/>
          </a:p>
        </p:txBody>
      </p:sp>
    </p:spTree>
    <p:extLst>
      <p:ext uri="{BB962C8B-B14F-4D97-AF65-F5344CB8AC3E}">
        <p14:creationId xmlns:p14="http://schemas.microsoft.com/office/powerpoint/2010/main" val="421019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Willcock</a:t>
            </a:r>
            <a:r>
              <a:rPr lang="en-US" sz="1200" dirty="0" smtClean="0"/>
              <a:t> SM et al. Burnout and psychiatric morbidity in new medical graduates. Med J Aust. 2004;181(7):357-60</a:t>
            </a:r>
            <a:endParaRPr lang="en-US" dirty="0" smtClean="0"/>
          </a:p>
          <a:p>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28</a:t>
            </a:fld>
            <a:endParaRPr lang="en-US"/>
          </a:p>
        </p:txBody>
      </p:sp>
    </p:spTree>
    <p:extLst>
      <p:ext uri="{BB962C8B-B14F-4D97-AF65-F5344CB8AC3E}">
        <p14:creationId xmlns:p14="http://schemas.microsoft.com/office/powerpoint/2010/main" val="75899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reality it it by</a:t>
            </a:r>
            <a:r>
              <a:rPr lang="en-US" baseline="0" dirty="0" smtClean="0"/>
              <a:t> </a:t>
            </a:r>
            <a:r>
              <a:rPr lang="en-US" baseline="0" dirty="0" err="1" smtClean="0"/>
              <a:t>thr</a:t>
            </a:r>
            <a:r>
              <a:rPr lang="en-US" baseline="0" dirty="0" smtClean="0"/>
              <a:t> time The above occurs , it is already advanced &amp; possibly to late</a:t>
            </a:r>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30</a:t>
            </a:fld>
            <a:endParaRPr lang="en-US"/>
          </a:p>
        </p:txBody>
      </p:sp>
    </p:spTree>
    <p:extLst>
      <p:ext uri="{BB962C8B-B14F-4D97-AF65-F5344CB8AC3E}">
        <p14:creationId xmlns:p14="http://schemas.microsoft.com/office/powerpoint/2010/main" val="264464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6C949-70BB-324A-9772-28A101D213D3}" type="slidenum">
              <a:rPr lang="en-US" smtClean="0"/>
              <a:t>32</a:t>
            </a:fld>
            <a:endParaRPr lang="en-US"/>
          </a:p>
        </p:txBody>
      </p:sp>
    </p:spTree>
    <p:extLst>
      <p:ext uri="{BB962C8B-B14F-4D97-AF65-F5344CB8AC3E}">
        <p14:creationId xmlns:p14="http://schemas.microsoft.com/office/powerpoint/2010/main" val="186660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p:txBody>
          <a:bodyPr/>
          <a:lstStyle/>
          <a:p>
            <a:fld id="{C454AB03-E5FF-A349-8691-698EB770E358}" type="datetimeFigureOut">
              <a:rPr lang="en-US" smtClean="0"/>
              <a:t>6/03/2016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454AB03-E5FF-A349-8691-698EB770E358}" type="datetimeFigureOut">
              <a:rPr lang="en-US" smtClean="0"/>
              <a:t>6/03/2016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454AB03-E5FF-A349-8691-698EB770E358}" type="datetimeFigureOut">
              <a:rPr lang="en-US" smtClean="0"/>
              <a:t>6/03/2016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454AB03-E5FF-A349-8691-698EB770E358}" type="datetimeFigureOut">
              <a:rPr lang="en-US" smtClean="0"/>
              <a:t>6/03/2016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454AB03-E5FF-A349-8691-698EB770E358}" type="datetimeFigureOut">
              <a:rPr lang="en-US" smtClean="0"/>
              <a:t>6/03/2016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C454AB03-E5FF-A349-8691-698EB770E358}" type="datetimeFigureOut">
              <a:rPr lang="en-US" smtClean="0"/>
              <a:t>6/03/2016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454AB03-E5FF-A349-8691-698EB770E358}" type="datetimeFigureOut">
              <a:rPr lang="en-US" smtClean="0"/>
              <a:t>6/03/2016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454AB03-E5FF-A349-8691-698EB770E358}" type="datetimeFigureOut">
              <a:rPr lang="en-US" smtClean="0"/>
              <a:t>6/03/2016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4AB03-E5FF-A349-8691-698EB770E358}" type="datetimeFigureOut">
              <a:rPr lang="en-US" smtClean="0"/>
              <a:t>6/03/2016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926F4-9FE4-8048-9EDA-F434439A63E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AU"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454AB03-E5FF-A349-8691-698EB770E358}" type="datetimeFigureOut">
              <a:rPr lang="en-US" smtClean="0"/>
              <a:t>6/03/2016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926F4-9FE4-8048-9EDA-F434439A63E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AU"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7"/>
          <p:cNvSpPr>
            <a:spLocks noGrp="1"/>
          </p:cNvSpPr>
          <p:nvPr>
            <p:ph type="dt" sz="half" idx="10"/>
          </p:nvPr>
        </p:nvSpPr>
        <p:spPr/>
        <p:txBody>
          <a:bodyPr/>
          <a:lstStyle/>
          <a:p>
            <a:fld id="{C454AB03-E5FF-A349-8691-698EB770E358}" type="datetimeFigureOut">
              <a:rPr lang="en-US" smtClean="0"/>
              <a:t>6/03/2016</a:t>
            </a:fld>
            <a:endParaRPr lang="en-US"/>
          </a:p>
        </p:txBody>
      </p:sp>
      <p:sp>
        <p:nvSpPr>
          <p:cNvPr id="9" name="Slide Number Placeholder 8"/>
          <p:cNvSpPr>
            <a:spLocks noGrp="1"/>
          </p:cNvSpPr>
          <p:nvPr>
            <p:ph type="sldNum" sz="quarter" idx="11"/>
          </p:nvPr>
        </p:nvSpPr>
        <p:spPr/>
        <p:txBody>
          <a:bodyPr/>
          <a:lstStyle/>
          <a:p>
            <a:fld id="{A5D926F4-9FE4-8048-9EDA-F434439A63E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AU"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5D926F4-9FE4-8048-9EDA-F434439A63E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454AB03-E5FF-A349-8691-698EB770E358}" type="datetimeFigureOut">
              <a:rPr lang="en-US" smtClean="0"/>
              <a:t>6/03/2016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theconnection.tv" TargetMode="External"/><Relationship Id="rId4" Type="http://schemas.openxmlformats.org/officeDocument/2006/relationships/hyperlink" Target="http://www.goAMRA.org" TargetMode="External"/><Relationship Id="rId1" Type="http://schemas.openxmlformats.org/officeDocument/2006/relationships/slideLayout" Target="../slideLayouts/slideLayout2.xml"/><Relationship Id="rId2" Type="http://schemas.openxmlformats.org/officeDocument/2006/relationships/hyperlink" Target="https://www.futurelearn.com/courses/mindfulness-wellbeing-performanc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746" y="992235"/>
            <a:ext cx="7543800" cy="3294222"/>
          </a:xfrm>
        </p:spPr>
        <p:txBody>
          <a:bodyPr/>
          <a:lstStyle/>
          <a:p>
            <a:r>
              <a:rPr lang="en-US" b="1" dirty="0" smtClean="0">
                <a:solidFill>
                  <a:srgbClr val="262D35"/>
                </a:solidFill>
              </a:rPr>
              <a:t>Looking after Yourself</a:t>
            </a:r>
            <a:r>
              <a:rPr lang="en-US" b="1" dirty="0">
                <a:solidFill>
                  <a:srgbClr val="262D35"/>
                </a:solidFill>
              </a:rPr>
              <a:t/>
            </a:r>
            <a:br>
              <a:rPr lang="en-US" b="1" dirty="0">
                <a:solidFill>
                  <a:srgbClr val="262D35"/>
                </a:solidFill>
              </a:rPr>
            </a:br>
            <a:r>
              <a:rPr lang="en-US" dirty="0" smtClean="0"/>
              <a:t>Manage your Mind</a:t>
            </a:r>
            <a:endParaRPr lang="en-US" dirty="0"/>
          </a:p>
        </p:txBody>
      </p:sp>
      <p:sp>
        <p:nvSpPr>
          <p:cNvPr id="3" name="Subtitle 2"/>
          <p:cNvSpPr>
            <a:spLocks noGrp="1"/>
          </p:cNvSpPr>
          <p:nvPr>
            <p:ph type="subTitle" idx="1"/>
          </p:nvPr>
        </p:nvSpPr>
        <p:spPr>
          <a:xfrm>
            <a:off x="685800" y="3982171"/>
            <a:ext cx="6461760" cy="2288755"/>
          </a:xfrm>
        </p:spPr>
        <p:txBody>
          <a:bodyPr>
            <a:normAutofit fontScale="70000" lnSpcReduction="20000"/>
          </a:bodyPr>
          <a:lstStyle/>
          <a:p>
            <a:endParaRPr lang="en-US" sz="3200" b="1" dirty="0" smtClean="0"/>
          </a:p>
          <a:p>
            <a:r>
              <a:rPr lang="en-US" sz="4800" b="1" dirty="0" smtClean="0"/>
              <a:t>Strategies for Wellness </a:t>
            </a:r>
          </a:p>
          <a:p>
            <a:r>
              <a:rPr lang="en-US" sz="4800" b="1" dirty="0" smtClean="0"/>
              <a:t>		&amp; Mindfulness</a:t>
            </a:r>
          </a:p>
          <a:p>
            <a:r>
              <a:rPr lang="en-US" b="1" dirty="0" smtClean="0"/>
              <a:t>	</a:t>
            </a:r>
          </a:p>
          <a:p>
            <a:endParaRPr lang="en-US" b="1" dirty="0"/>
          </a:p>
          <a:p>
            <a:r>
              <a:rPr lang="en-US" dirty="0" smtClean="0"/>
              <a:t>AFRM </a:t>
            </a:r>
            <a:r>
              <a:rPr lang="en-US" dirty="0"/>
              <a:t>Annual Trainee Meeting, 5 &amp; 6 March, 2016</a:t>
            </a:r>
            <a:r>
              <a:rPr lang="en-US" b="1" dirty="0" smtClean="0"/>
              <a:t>	</a:t>
            </a:r>
            <a:endParaRPr lang="en-US" b="1" dirty="0"/>
          </a:p>
          <a:p>
            <a:r>
              <a:rPr lang="en-US" b="1" dirty="0" err="1" smtClean="0">
                <a:solidFill>
                  <a:schemeClr val="accent4"/>
                </a:solidFill>
              </a:rPr>
              <a:t>Dr</a:t>
            </a:r>
            <a:r>
              <a:rPr lang="en-US" b="1" dirty="0" smtClean="0">
                <a:solidFill>
                  <a:schemeClr val="accent4"/>
                </a:solidFill>
              </a:rPr>
              <a:t> Barbara Hannon</a:t>
            </a:r>
            <a:endParaRPr lang="en-US" b="1" dirty="0">
              <a:solidFill>
                <a:schemeClr val="accent4"/>
              </a:solidFill>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48457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marL="80963"/>
            <a:r>
              <a:rPr lang="en-US" sz="4000"/>
              <a:t>Healthy lifestyle and WC (NK-cell) activity</a:t>
            </a:r>
            <a:endParaRPr lang="en-US" sz="3200"/>
          </a:p>
        </p:txBody>
      </p:sp>
      <p:sp>
        <p:nvSpPr>
          <p:cNvPr id="16387" name="Rectangle 3"/>
          <p:cNvSpPr>
            <a:spLocks noGrp="1" noChangeArrowheads="1"/>
          </p:cNvSpPr>
          <p:nvPr>
            <p:ph type="body" sz="half" idx="4294967295"/>
          </p:nvPr>
        </p:nvSpPr>
        <p:spPr>
          <a:xfrm>
            <a:off x="684213" y="1916113"/>
            <a:ext cx="4192587" cy="4114800"/>
          </a:xfrm>
        </p:spPr>
        <p:txBody>
          <a:bodyPr>
            <a:normAutofit lnSpcReduction="10000"/>
          </a:bodyPr>
          <a:lstStyle/>
          <a:p>
            <a:pPr marL="441325"/>
            <a:r>
              <a:rPr lang="en-US" sz="2900"/>
              <a:t>Behaviour</a:t>
            </a:r>
          </a:p>
          <a:p>
            <a:pPr marL="906463" lvl="1"/>
            <a:r>
              <a:rPr lang="en-US" sz="2500"/>
              <a:t>Exercise </a:t>
            </a:r>
          </a:p>
          <a:p>
            <a:pPr marL="906463" lvl="1"/>
            <a:r>
              <a:rPr lang="en-US" sz="2500"/>
              <a:t>Managing stress</a:t>
            </a:r>
          </a:p>
          <a:p>
            <a:pPr marL="906463" lvl="1"/>
            <a:r>
              <a:rPr lang="en-US" sz="2500"/>
              <a:t>Enough sleep</a:t>
            </a:r>
          </a:p>
          <a:p>
            <a:pPr marL="906463" lvl="1"/>
            <a:r>
              <a:rPr lang="en-US" sz="2500"/>
              <a:t>Balanced meals</a:t>
            </a:r>
          </a:p>
          <a:p>
            <a:pPr marL="906463" lvl="1"/>
            <a:r>
              <a:rPr lang="en-US" sz="2500"/>
              <a:t>Not smoking</a:t>
            </a:r>
          </a:p>
          <a:p>
            <a:pPr marL="906463" lvl="1"/>
            <a:r>
              <a:rPr lang="en-US" sz="2500"/>
              <a:t>Eating breakfast</a:t>
            </a:r>
          </a:p>
          <a:p>
            <a:pPr marL="906463" lvl="1"/>
            <a:r>
              <a:rPr lang="en-US" sz="2500"/>
              <a:t>Not overworking</a:t>
            </a:r>
          </a:p>
          <a:p>
            <a:pPr marL="906463" lvl="1"/>
            <a:r>
              <a:rPr lang="en-US" sz="2500"/>
              <a:t>Avoiding alcohol</a:t>
            </a:r>
          </a:p>
        </p:txBody>
      </p:sp>
      <p:sp>
        <p:nvSpPr>
          <p:cNvPr id="16388" name="Rectangle 4"/>
          <p:cNvSpPr>
            <a:spLocks noGrp="1" noChangeArrowheads="1"/>
          </p:cNvSpPr>
          <p:nvPr>
            <p:ph type="body" sz="half" idx="4294967295"/>
          </p:nvPr>
        </p:nvSpPr>
        <p:spPr>
          <a:xfrm>
            <a:off x="3779838" y="1916113"/>
            <a:ext cx="4740275" cy="3868737"/>
          </a:xfrm>
        </p:spPr>
        <p:txBody>
          <a:bodyPr>
            <a:normAutofit lnSpcReduction="10000"/>
          </a:bodyPr>
          <a:lstStyle/>
          <a:p>
            <a:pPr marL="441325"/>
            <a:r>
              <a:rPr lang="en-US" sz="2900" dirty="0"/>
              <a:t>Advantage in NK activity</a:t>
            </a:r>
          </a:p>
          <a:p>
            <a:pPr marL="906463" lvl="1"/>
            <a:r>
              <a:rPr lang="en-US" sz="2500" dirty="0"/>
              <a:t>47%</a:t>
            </a:r>
          </a:p>
          <a:p>
            <a:pPr marL="906463" lvl="1"/>
            <a:r>
              <a:rPr lang="en-US" sz="2500" dirty="0"/>
              <a:t>45</a:t>
            </a:r>
          </a:p>
          <a:p>
            <a:pPr marL="906463" lvl="1"/>
            <a:r>
              <a:rPr lang="en-US" sz="2500" dirty="0"/>
              <a:t>44</a:t>
            </a:r>
          </a:p>
          <a:p>
            <a:pPr marL="906463" lvl="1"/>
            <a:r>
              <a:rPr lang="en-US" sz="2500" dirty="0"/>
              <a:t>37</a:t>
            </a:r>
          </a:p>
          <a:p>
            <a:pPr marL="906463" lvl="1"/>
            <a:r>
              <a:rPr lang="en-US" sz="2500" dirty="0"/>
              <a:t>27</a:t>
            </a:r>
          </a:p>
          <a:p>
            <a:pPr marL="906463" lvl="1"/>
            <a:r>
              <a:rPr lang="en-US" sz="2500" dirty="0"/>
              <a:t>21</a:t>
            </a:r>
          </a:p>
          <a:p>
            <a:pPr marL="906463" lvl="1"/>
            <a:r>
              <a:rPr lang="en-US" sz="2500" dirty="0" smtClean="0"/>
              <a:t>17</a:t>
            </a:r>
          </a:p>
          <a:p>
            <a:pPr marL="906463" lvl="1"/>
            <a:r>
              <a:rPr lang="en-US" sz="2500" dirty="0" smtClean="0"/>
              <a:t>0</a:t>
            </a:r>
            <a:endParaRPr lang="en-US" sz="2500" dirty="0"/>
          </a:p>
        </p:txBody>
      </p:sp>
      <p:sp>
        <p:nvSpPr>
          <p:cNvPr id="16389" name="Text Box 5"/>
          <p:cNvSpPr txBox="1">
            <a:spLocks noChangeArrowheads="1"/>
          </p:cNvSpPr>
          <p:nvPr/>
        </p:nvSpPr>
        <p:spPr bwMode="auto">
          <a:xfrm>
            <a:off x="1600200" y="6042025"/>
            <a:ext cx="684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a:solidFill>
                  <a:schemeClr val="tx2"/>
                </a:solidFill>
                <a:latin typeface="Times New Roman" charset="0"/>
                <a:cs typeface="ＭＳ Ｐゴシック" charset="0"/>
              </a:rPr>
              <a:t>Kusaka Y. et al. Preventive Medicine 1992;21:602-15.</a:t>
            </a:r>
          </a:p>
        </p:txBody>
      </p:sp>
    </p:spTree>
    <p:extLst>
      <p:ext uri="{BB962C8B-B14F-4D97-AF65-F5344CB8AC3E}">
        <p14:creationId xmlns:p14="http://schemas.microsoft.com/office/powerpoint/2010/main" val="292994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66779" y="274638"/>
            <a:ext cx="8236335" cy="1143000"/>
          </a:xfrm>
        </p:spPr>
        <p:txBody>
          <a:bodyPr/>
          <a:lstStyle/>
          <a:p>
            <a:pPr marL="80963"/>
            <a:r>
              <a:rPr lang="en-US" sz="4000" dirty="0" smtClean="0">
                <a:cs typeface="Times New Roman" charset="0"/>
              </a:rPr>
              <a:t>Early Research </a:t>
            </a:r>
            <a:r>
              <a:rPr lang="en-US" sz="4000" dirty="0">
                <a:cs typeface="Times New Roman" charset="0"/>
              </a:rPr>
              <a:t>in Stress and </a:t>
            </a:r>
            <a:r>
              <a:rPr lang="en-US" sz="4000" dirty="0" smtClean="0">
                <a:cs typeface="Times New Roman" charset="0"/>
              </a:rPr>
              <a:t>Immunity </a:t>
            </a:r>
            <a:endParaRPr lang="en-AU" sz="4000" dirty="0"/>
          </a:p>
        </p:txBody>
      </p:sp>
      <p:sp>
        <p:nvSpPr>
          <p:cNvPr id="14339" name="Rectangle 3"/>
          <p:cNvSpPr>
            <a:spLocks noGrp="1" noChangeArrowheads="1"/>
          </p:cNvSpPr>
          <p:nvPr>
            <p:ph type="body" idx="4294967295"/>
          </p:nvPr>
        </p:nvSpPr>
        <p:spPr>
          <a:xfrm>
            <a:off x="166779" y="1542760"/>
            <a:ext cx="8018240" cy="5178945"/>
          </a:xfrm>
        </p:spPr>
        <p:txBody>
          <a:bodyPr>
            <a:normAutofit fontScale="77500" lnSpcReduction="20000"/>
          </a:bodyPr>
          <a:lstStyle/>
          <a:p>
            <a:pPr marL="441325"/>
            <a:r>
              <a:rPr lang="en-US" sz="3600" dirty="0">
                <a:solidFill>
                  <a:srgbClr val="5B5249"/>
                </a:solidFill>
                <a:ea typeface="ＭＳ Ｐゴシック" charset="0"/>
                <a:cs typeface="Times New Roman" charset="0"/>
              </a:rPr>
              <a:t>S</a:t>
            </a:r>
            <a:r>
              <a:rPr lang="en-US" sz="3600" dirty="0" smtClean="0">
                <a:solidFill>
                  <a:srgbClr val="5B5249"/>
                </a:solidFill>
                <a:ea typeface="ＭＳ Ｐゴシック" charset="0"/>
                <a:cs typeface="Times New Roman" charset="0"/>
              </a:rPr>
              <a:t>tudy participants had their levels of stress measured after they were inoculated with 5 different cold viruses</a:t>
            </a:r>
          </a:p>
          <a:p>
            <a:pPr marL="441325"/>
            <a:endParaRPr lang="en-US" sz="3600" dirty="0" smtClean="0">
              <a:solidFill>
                <a:srgbClr val="5B5249"/>
              </a:solidFill>
              <a:ea typeface="ＭＳ Ｐゴシック" charset="0"/>
              <a:cs typeface="Times New Roman" charset="0"/>
            </a:endParaRPr>
          </a:p>
          <a:p>
            <a:pPr marL="441325"/>
            <a:endParaRPr lang="en-US" sz="3600" dirty="0">
              <a:solidFill>
                <a:srgbClr val="5B5249"/>
              </a:solidFill>
              <a:ea typeface="ＭＳ Ｐゴシック" charset="0"/>
              <a:cs typeface="Times New Roman" charset="0"/>
            </a:endParaRPr>
          </a:p>
          <a:p>
            <a:pPr marL="441325"/>
            <a:r>
              <a:rPr lang="en-US" sz="3600" dirty="0" smtClean="0">
                <a:solidFill>
                  <a:srgbClr val="5B5249"/>
                </a:solidFill>
                <a:ea typeface="ＭＳ Ｐゴシック" charset="0"/>
                <a:cs typeface="Times New Roman" charset="0"/>
              </a:rPr>
              <a:t>The </a:t>
            </a:r>
            <a:r>
              <a:rPr lang="en-US" sz="3600" dirty="0">
                <a:solidFill>
                  <a:srgbClr val="5B5249"/>
                </a:solidFill>
                <a:ea typeface="ＭＳ Ｐゴシック" charset="0"/>
                <a:cs typeface="Times New Roman" charset="0"/>
              </a:rPr>
              <a:t>likelihood of getting a cold was directly proportional to </a:t>
            </a:r>
            <a:r>
              <a:rPr lang="en-US" sz="3600" dirty="0" smtClean="0">
                <a:solidFill>
                  <a:srgbClr val="5B5249"/>
                </a:solidFill>
                <a:ea typeface="ＭＳ Ｐゴシック" charset="0"/>
                <a:cs typeface="Times New Roman" charset="0"/>
              </a:rPr>
              <a:t> </a:t>
            </a:r>
            <a:r>
              <a:rPr lang="en-US" sz="3600" dirty="0">
                <a:solidFill>
                  <a:srgbClr val="5B5249"/>
                </a:solidFill>
                <a:ea typeface="ＭＳ Ｐゴシック" charset="0"/>
                <a:cs typeface="Times New Roman" charset="0"/>
              </a:rPr>
              <a:t>level of stress which the host was experiencing not just at the time of exposure but over the preceding six months</a:t>
            </a:r>
          </a:p>
          <a:p>
            <a:pPr marL="1314450" lvl="2"/>
            <a:endParaRPr lang="en-AU" sz="2800" dirty="0" smtClean="0">
              <a:solidFill>
                <a:srgbClr val="5B5249"/>
              </a:solidFill>
              <a:ea typeface="ＭＳ Ｐゴシック" charset="0"/>
              <a:cs typeface="Times New Roman" charset="0"/>
            </a:endParaRPr>
          </a:p>
          <a:p>
            <a:pPr marL="1314450" lvl="2"/>
            <a:endParaRPr lang="en-AU" sz="2200" dirty="0">
              <a:solidFill>
                <a:srgbClr val="5B5249"/>
              </a:solidFill>
              <a:ea typeface="ＭＳ Ｐゴシック" charset="0"/>
              <a:cs typeface="Times New Roman" charset="0"/>
            </a:endParaRPr>
          </a:p>
          <a:p>
            <a:pPr marL="1314450" lvl="2"/>
            <a:endParaRPr lang="en-AU" sz="2200" dirty="0" smtClean="0">
              <a:solidFill>
                <a:srgbClr val="5B5249"/>
              </a:solidFill>
              <a:ea typeface="ＭＳ Ｐゴシック" charset="0"/>
              <a:cs typeface="Times New Roman" charset="0"/>
            </a:endParaRPr>
          </a:p>
          <a:p>
            <a:pPr marL="1314450" lvl="2"/>
            <a:endParaRPr lang="en-AU" sz="2200" dirty="0">
              <a:solidFill>
                <a:srgbClr val="5B5249"/>
              </a:solidFill>
              <a:ea typeface="ＭＳ Ｐゴシック" charset="0"/>
              <a:cs typeface="Times New Roman" charset="0"/>
            </a:endParaRPr>
          </a:p>
          <a:p>
            <a:pPr marL="1314450" lvl="2"/>
            <a:endParaRPr lang="en-AU" sz="2200" dirty="0" smtClean="0">
              <a:solidFill>
                <a:srgbClr val="5B5249"/>
              </a:solidFill>
              <a:ea typeface="ＭＳ Ｐゴシック" charset="0"/>
              <a:cs typeface="Times New Roman" charset="0"/>
            </a:endParaRPr>
          </a:p>
          <a:p>
            <a:pPr marL="1314450" lvl="2"/>
            <a:r>
              <a:rPr lang="en-AU" sz="2200" dirty="0" smtClean="0">
                <a:solidFill>
                  <a:srgbClr val="5B5249"/>
                </a:solidFill>
                <a:ea typeface="ＭＳ Ｐゴシック" charset="0"/>
                <a:cs typeface="Times New Roman" charset="0"/>
              </a:rPr>
              <a:t>Cohen </a:t>
            </a:r>
            <a:r>
              <a:rPr lang="en-AU" sz="2200" dirty="0">
                <a:solidFill>
                  <a:srgbClr val="5B5249"/>
                </a:solidFill>
                <a:ea typeface="ＭＳ Ｐゴシック" charset="0"/>
                <a:cs typeface="Times New Roman" charset="0"/>
              </a:rPr>
              <a:t>S. et al. N </a:t>
            </a:r>
            <a:r>
              <a:rPr lang="en-AU" sz="2200" dirty="0" err="1">
                <a:solidFill>
                  <a:srgbClr val="5B5249"/>
                </a:solidFill>
                <a:ea typeface="ＭＳ Ｐゴシック" charset="0"/>
                <a:cs typeface="Times New Roman" charset="0"/>
              </a:rPr>
              <a:t>Eng</a:t>
            </a:r>
            <a:r>
              <a:rPr lang="en-AU" sz="2200" dirty="0">
                <a:solidFill>
                  <a:srgbClr val="5B5249"/>
                </a:solidFill>
                <a:ea typeface="ＭＳ Ｐゴシック" charset="0"/>
                <a:cs typeface="Times New Roman" charset="0"/>
              </a:rPr>
              <a:t> J Med 1991;325:606-612.</a:t>
            </a:r>
            <a:endParaRPr lang="en-AU" sz="2200" dirty="0"/>
          </a:p>
        </p:txBody>
      </p:sp>
    </p:spTree>
    <p:extLst>
      <p:ext uri="{BB962C8B-B14F-4D97-AF65-F5344CB8AC3E}">
        <p14:creationId xmlns:p14="http://schemas.microsoft.com/office/powerpoint/2010/main" val="244595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692150"/>
            <a:ext cx="9144000" cy="773113"/>
          </a:xfrm>
        </p:spPr>
        <p:txBody>
          <a:bodyPr/>
          <a:lstStyle/>
          <a:p>
            <a:pPr marL="80963"/>
            <a:r>
              <a:rPr lang="en-US" sz="4000" dirty="0" smtClean="0">
                <a:cs typeface="Times New Roman" charset="0"/>
              </a:rPr>
              <a:t>Research in Stress and Immunity</a:t>
            </a:r>
            <a:endParaRPr lang="en-AU" sz="4000" dirty="0">
              <a:cs typeface="Times New Roman" charset="0"/>
            </a:endParaRPr>
          </a:p>
        </p:txBody>
      </p:sp>
      <p:sp>
        <p:nvSpPr>
          <p:cNvPr id="13315" name="Rectangle 3"/>
          <p:cNvSpPr>
            <a:spLocks noGrp="1" noChangeArrowheads="1"/>
          </p:cNvSpPr>
          <p:nvPr>
            <p:ph type="body" idx="4294967295"/>
          </p:nvPr>
        </p:nvSpPr>
        <p:spPr>
          <a:xfrm>
            <a:off x="218096" y="1989138"/>
            <a:ext cx="8249165" cy="4487862"/>
          </a:xfrm>
        </p:spPr>
        <p:txBody>
          <a:bodyPr/>
          <a:lstStyle/>
          <a:p>
            <a:pPr marL="441325">
              <a:lnSpc>
                <a:spcPct val="90000"/>
              </a:lnSpc>
            </a:pPr>
            <a:r>
              <a:rPr lang="en-US" sz="3200" dirty="0">
                <a:cs typeface="Times New Roman" charset="0"/>
              </a:rPr>
              <a:t>If one contracts a viral illness, like influenza, then higher stress levels are associated with more severe symptoms</a:t>
            </a:r>
          </a:p>
          <a:p>
            <a:pPr marL="906463" lvl="1">
              <a:lnSpc>
                <a:spcPct val="90000"/>
              </a:lnSpc>
            </a:pPr>
            <a:r>
              <a:rPr lang="en-US" sz="3200" dirty="0"/>
              <a:t>Volunteers inoculated with measured dose of influenza A</a:t>
            </a:r>
          </a:p>
          <a:p>
            <a:pPr marL="906463" lvl="1">
              <a:lnSpc>
                <a:spcPct val="90000"/>
              </a:lnSpc>
            </a:pPr>
            <a:r>
              <a:rPr lang="en-US" sz="3200" dirty="0"/>
              <a:t>High stress levels associated with more severe flu (higher symptom scores, more mucous, higher interleukin-6)</a:t>
            </a:r>
          </a:p>
          <a:p>
            <a:pPr marL="1314450" lvl="2">
              <a:lnSpc>
                <a:spcPct val="90000"/>
              </a:lnSpc>
            </a:pPr>
            <a:r>
              <a:rPr lang="en-AU" sz="2000" dirty="0">
                <a:ea typeface="ＭＳ Ｐゴシック" charset="0"/>
                <a:cs typeface="Times New Roman" charset="0"/>
              </a:rPr>
              <a:t>Cohen S</a:t>
            </a:r>
            <a:r>
              <a:rPr lang="en-US" sz="2000" dirty="0">
                <a:ea typeface="ＭＳ Ｐゴシック" charset="0"/>
                <a:cs typeface="Times New Roman" charset="0"/>
              </a:rPr>
              <a:t> et al</a:t>
            </a:r>
            <a:r>
              <a:rPr lang="en-AU" sz="2000" dirty="0">
                <a:ea typeface="ＭＳ Ｐゴシック" charset="0"/>
                <a:cs typeface="Times New Roman" charset="0"/>
              </a:rPr>
              <a:t>. Psychosomatic Medicine. 1999;61(2):175-80.</a:t>
            </a:r>
            <a:endParaRPr lang="en-AU" sz="2000" dirty="0">
              <a:latin typeface="Bookman Old Style" charset="0"/>
              <a:ea typeface="ＭＳ Ｐゴシック" charset="0"/>
              <a:cs typeface="Times New Roman" charset="0"/>
            </a:endParaRPr>
          </a:p>
          <a:p>
            <a:pPr marL="441325">
              <a:lnSpc>
                <a:spcPct val="90000"/>
              </a:lnSpc>
            </a:pPr>
            <a:endParaRPr lang="en-AU" sz="2000" dirty="0"/>
          </a:p>
        </p:txBody>
      </p:sp>
    </p:spTree>
    <p:extLst>
      <p:ext uri="{BB962C8B-B14F-4D97-AF65-F5344CB8AC3E}">
        <p14:creationId xmlns:p14="http://schemas.microsoft.com/office/powerpoint/2010/main" val="251320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23850" y="188913"/>
            <a:ext cx="8229600" cy="1008062"/>
          </a:xfrm>
        </p:spPr>
        <p:txBody>
          <a:bodyPr/>
          <a:lstStyle/>
          <a:p>
            <a:pPr marL="80963"/>
            <a:r>
              <a:rPr lang="en-US" sz="4400" dirty="0">
                <a:cs typeface="Times New Roman" charset="0"/>
              </a:rPr>
              <a:t>Research in Stress and Immunity</a:t>
            </a:r>
            <a:endParaRPr lang="en-AU" sz="4400" dirty="0">
              <a:cs typeface="Times New Roman" charset="0"/>
            </a:endParaRPr>
          </a:p>
        </p:txBody>
      </p:sp>
      <p:sp>
        <p:nvSpPr>
          <p:cNvPr id="15363" name="Rectangle 3"/>
          <p:cNvSpPr>
            <a:spLocks noGrp="1" noChangeArrowheads="1"/>
          </p:cNvSpPr>
          <p:nvPr>
            <p:ph type="body" idx="4294967295"/>
          </p:nvPr>
        </p:nvSpPr>
        <p:spPr>
          <a:xfrm>
            <a:off x="158739" y="1196974"/>
            <a:ext cx="8518967" cy="5431157"/>
          </a:xfrm>
        </p:spPr>
        <p:txBody>
          <a:bodyPr>
            <a:normAutofit/>
          </a:bodyPr>
          <a:lstStyle/>
          <a:p>
            <a:pPr marL="441325">
              <a:lnSpc>
                <a:spcPct val="80000"/>
              </a:lnSpc>
            </a:pPr>
            <a:r>
              <a:rPr lang="en-US" sz="2800" dirty="0">
                <a:cs typeface="Times New Roman" charset="0"/>
              </a:rPr>
              <a:t>Profound immune suppression of medical students over the exam period</a:t>
            </a:r>
          </a:p>
          <a:p>
            <a:pPr marL="906463" lvl="1">
              <a:lnSpc>
                <a:spcPct val="80000"/>
              </a:lnSpc>
            </a:pPr>
            <a:r>
              <a:rPr lang="en-US" sz="2600" dirty="0">
                <a:ea typeface="ＭＳ Ｐゴシック" charset="0"/>
                <a:cs typeface="Times New Roman" charset="0"/>
              </a:rPr>
              <a:t>Lowered WC (Natural Killer cell) activity</a:t>
            </a:r>
          </a:p>
          <a:p>
            <a:pPr marL="906463" lvl="1">
              <a:lnSpc>
                <a:spcPct val="80000"/>
              </a:lnSpc>
            </a:pPr>
            <a:r>
              <a:rPr lang="en-US" sz="2600" dirty="0">
                <a:ea typeface="ＭＳ Ｐゴシック" charset="0"/>
                <a:cs typeface="Times New Roman" charset="0"/>
              </a:rPr>
              <a:t>90% reduction in gamma interferon</a:t>
            </a:r>
          </a:p>
          <a:p>
            <a:pPr marL="441325">
              <a:lnSpc>
                <a:spcPct val="80000"/>
              </a:lnSpc>
            </a:pPr>
            <a:r>
              <a:rPr lang="en-US" sz="2800" dirty="0">
                <a:cs typeface="Times New Roman" charset="0"/>
              </a:rPr>
              <a:t>Students often succumb to illness during or just after exams</a:t>
            </a:r>
          </a:p>
          <a:p>
            <a:pPr marL="441325">
              <a:lnSpc>
                <a:spcPct val="80000"/>
              </a:lnSpc>
            </a:pPr>
            <a:r>
              <a:rPr lang="en-US" sz="2800" dirty="0">
                <a:cs typeface="Times New Roman" charset="0"/>
              </a:rPr>
              <a:t>Those who practiced relaxation or kept journals for important events had significantly better </a:t>
            </a:r>
            <a:r>
              <a:rPr lang="en-US" sz="2800" dirty="0" smtClean="0">
                <a:cs typeface="Times New Roman" charset="0"/>
              </a:rPr>
              <a:t>immunity &amp; </a:t>
            </a:r>
            <a:r>
              <a:rPr lang="en-US" sz="2800" dirty="0">
                <a:cs typeface="Times New Roman" charset="0"/>
              </a:rPr>
              <a:t>fewer infections in the exam period</a:t>
            </a:r>
            <a:endParaRPr lang="en-US" sz="2800" dirty="0"/>
          </a:p>
          <a:p>
            <a:pPr marL="441325">
              <a:lnSpc>
                <a:spcPct val="80000"/>
              </a:lnSpc>
            </a:pPr>
            <a:r>
              <a:rPr lang="en-US" sz="2800" dirty="0" smtClean="0">
                <a:cs typeface="Times New Roman" charset="0"/>
              </a:rPr>
              <a:t>IgA </a:t>
            </a:r>
            <a:r>
              <a:rPr lang="en-US" sz="2800" dirty="0">
                <a:cs typeface="Times New Roman" charset="0"/>
              </a:rPr>
              <a:t>levels reduced by stressful life-events such as exam pressure, social isolation, grief, anxiety, and anxiety about </a:t>
            </a:r>
            <a:r>
              <a:rPr lang="en-US" sz="2800" dirty="0" smtClean="0">
                <a:cs typeface="Times New Roman" charset="0"/>
              </a:rPr>
              <a:t>control</a:t>
            </a:r>
          </a:p>
          <a:p>
            <a:pPr marL="1314450" lvl="2">
              <a:lnSpc>
                <a:spcPct val="80000"/>
              </a:lnSpc>
            </a:pPr>
            <a:r>
              <a:rPr lang="en-AU" sz="2000" dirty="0" err="1">
                <a:ea typeface="ＭＳ Ｐゴシック" charset="0"/>
                <a:cs typeface="Times New Roman" charset="0"/>
              </a:rPr>
              <a:t>Kiecolt</a:t>
            </a:r>
            <a:r>
              <a:rPr lang="en-AU" sz="2000" dirty="0">
                <a:ea typeface="ＭＳ Ｐゴシック" charset="0"/>
                <a:cs typeface="Times New Roman" charset="0"/>
              </a:rPr>
              <a:t>-Glaser J</a:t>
            </a:r>
            <a:r>
              <a:rPr lang="en-US" sz="2000" dirty="0">
                <a:ea typeface="ＭＳ Ｐゴシック" charset="0"/>
                <a:cs typeface="Times New Roman" charset="0"/>
              </a:rPr>
              <a:t> et al</a:t>
            </a:r>
            <a:r>
              <a:rPr lang="en-AU" sz="2000" dirty="0">
                <a:ea typeface="ＭＳ Ｐゴシック" charset="0"/>
                <a:cs typeface="Times New Roman" charset="0"/>
              </a:rPr>
              <a:t>.</a:t>
            </a:r>
            <a:r>
              <a:rPr lang="en-US" sz="2000" dirty="0">
                <a:ea typeface="ＭＳ Ｐゴシック" charset="0"/>
                <a:cs typeface="Times New Roman" charset="0"/>
              </a:rPr>
              <a:t> </a:t>
            </a:r>
            <a:r>
              <a:rPr lang="en-AU" sz="2000" dirty="0">
                <a:ea typeface="ＭＳ Ｐゴシック" charset="0"/>
                <a:cs typeface="Times New Roman" charset="0"/>
              </a:rPr>
              <a:t>J Cons</a:t>
            </a:r>
            <a:r>
              <a:rPr lang="en-US" sz="2000" dirty="0">
                <a:ea typeface="ＭＳ Ｐゴシック" charset="0"/>
                <a:cs typeface="Times New Roman" charset="0"/>
              </a:rPr>
              <a:t> </a:t>
            </a:r>
            <a:r>
              <a:rPr lang="en-AU" sz="2000" dirty="0" err="1">
                <a:ea typeface="ＭＳ Ｐゴシック" charset="0"/>
                <a:cs typeface="Times New Roman" charset="0"/>
              </a:rPr>
              <a:t>Clin</a:t>
            </a:r>
            <a:r>
              <a:rPr lang="en-AU" sz="2000" dirty="0">
                <a:ea typeface="ＭＳ Ｐゴシック" charset="0"/>
                <a:cs typeface="Times New Roman" charset="0"/>
              </a:rPr>
              <a:t> Psych 1992;60:569-75.</a:t>
            </a:r>
            <a:endParaRPr lang="en-AU" sz="2000" dirty="0">
              <a:latin typeface="Bookman Old Style" charset="0"/>
              <a:ea typeface="ＭＳ Ｐゴシック" charset="0"/>
              <a:cs typeface="Times New Roman" charset="0"/>
            </a:endParaRPr>
          </a:p>
          <a:p>
            <a:pPr marL="1314450" lvl="2">
              <a:lnSpc>
                <a:spcPct val="80000"/>
              </a:lnSpc>
            </a:pPr>
            <a:r>
              <a:rPr lang="en-AU" sz="2000" dirty="0" err="1">
                <a:ea typeface="ＭＳ Ｐゴシック" charset="0"/>
                <a:cs typeface="Times New Roman" charset="0"/>
              </a:rPr>
              <a:t>Kiecolt</a:t>
            </a:r>
            <a:r>
              <a:rPr lang="en-AU" sz="2000" dirty="0">
                <a:ea typeface="ＭＳ Ｐゴシック" charset="0"/>
                <a:cs typeface="Times New Roman" charset="0"/>
              </a:rPr>
              <a:t>-Glaser J</a:t>
            </a:r>
            <a:r>
              <a:rPr lang="en-US" sz="2000" dirty="0">
                <a:ea typeface="ＭＳ Ｐゴシック" charset="0"/>
                <a:cs typeface="Times New Roman" charset="0"/>
              </a:rPr>
              <a:t> et al</a:t>
            </a:r>
            <a:r>
              <a:rPr lang="en-AU" sz="2000" dirty="0">
                <a:ea typeface="ＭＳ Ｐゴシック" charset="0"/>
                <a:cs typeface="Times New Roman" charset="0"/>
              </a:rPr>
              <a:t>. Annual Rev Psych 1991;11:169-80.</a:t>
            </a:r>
          </a:p>
          <a:p>
            <a:pPr marL="441325">
              <a:lnSpc>
                <a:spcPct val="80000"/>
              </a:lnSpc>
            </a:pPr>
            <a:endParaRPr lang="en-AU" dirty="0"/>
          </a:p>
        </p:txBody>
      </p:sp>
    </p:spTree>
    <p:extLst>
      <p:ext uri="{BB962C8B-B14F-4D97-AF65-F5344CB8AC3E}">
        <p14:creationId xmlns:p14="http://schemas.microsoft.com/office/powerpoint/2010/main" val="3720120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74638"/>
            <a:ext cx="8229600" cy="790575"/>
          </a:xfrm>
        </p:spPr>
        <p:txBody>
          <a:bodyPr/>
          <a:lstStyle/>
          <a:p>
            <a:pPr marL="80963"/>
            <a:r>
              <a:rPr lang="en-US" dirty="0"/>
              <a:t>PNI </a:t>
            </a:r>
            <a:r>
              <a:rPr lang="en-US" dirty="0" smtClean="0"/>
              <a:t>–psychoneuroimmunology</a:t>
            </a:r>
            <a:endParaRPr lang="en-AU" dirty="0"/>
          </a:p>
        </p:txBody>
      </p:sp>
      <p:sp>
        <p:nvSpPr>
          <p:cNvPr id="17411" name="Rectangle 3"/>
          <p:cNvSpPr>
            <a:spLocks noGrp="1" noChangeArrowheads="1"/>
          </p:cNvSpPr>
          <p:nvPr>
            <p:ph type="body" idx="4294967295"/>
          </p:nvPr>
        </p:nvSpPr>
        <p:spPr>
          <a:xfrm>
            <a:off x="539750" y="1125538"/>
            <a:ext cx="7772400" cy="5526471"/>
          </a:xfrm>
        </p:spPr>
        <p:txBody>
          <a:bodyPr>
            <a:normAutofit lnSpcReduction="10000"/>
          </a:bodyPr>
          <a:lstStyle/>
          <a:p>
            <a:pPr marL="533400" indent="-533400">
              <a:lnSpc>
                <a:spcPct val="90000"/>
              </a:lnSpc>
              <a:buFontTx/>
              <a:buNone/>
            </a:pPr>
            <a:r>
              <a:rPr lang="en-US" sz="2800" dirty="0"/>
              <a:t>Psychological stress and social factors can:</a:t>
            </a:r>
          </a:p>
          <a:p>
            <a:pPr marL="533400" indent="-533400">
              <a:lnSpc>
                <a:spcPct val="90000"/>
              </a:lnSpc>
              <a:buFont typeface="Wingdings" charset="0"/>
              <a:buAutoNum type="arabicPeriod"/>
            </a:pPr>
            <a:endParaRPr lang="en-US" sz="2800" dirty="0" smtClean="0"/>
          </a:p>
          <a:p>
            <a:pPr marL="533400" indent="-533400">
              <a:lnSpc>
                <a:spcPct val="90000"/>
              </a:lnSpc>
              <a:buFont typeface="Wingdings" charset="0"/>
              <a:buAutoNum type="arabicPeriod"/>
            </a:pPr>
            <a:r>
              <a:rPr lang="en-US" sz="2800" dirty="0" smtClean="0"/>
              <a:t>Lower </a:t>
            </a:r>
            <a:r>
              <a:rPr lang="en-US" sz="2800" dirty="0"/>
              <a:t>immune markers (WCC, </a:t>
            </a:r>
            <a:r>
              <a:rPr lang="en-US" sz="2800" dirty="0" err="1"/>
              <a:t>Ig</a:t>
            </a:r>
            <a:r>
              <a:rPr lang="en-US" sz="2800" dirty="0"/>
              <a:t>)</a:t>
            </a:r>
          </a:p>
          <a:p>
            <a:pPr marL="533400" indent="-533400">
              <a:lnSpc>
                <a:spcPct val="90000"/>
              </a:lnSpc>
              <a:buFont typeface="Wingdings" charset="0"/>
              <a:buAutoNum type="arabicPeriod"/>
            </a:pPr>
            <a:r>
              <a:rPr lang="en-US" sz="2800" dirty="0"/>
              <a:t>Increase susceptibility to infections</a:t>
            </a:r>
          </a:p>
          <a:p>
            <a:pPr marL="533400" indent="-533400">
              <a:lnSpc>
                <a:spcPct val="90000"/>
              </a:lnSpc>
              <a:buFont typeface="Wingdings" charset="0"/>
              <a:buAutoNum type="arabicPeriod"/>
            </a:pPr>
            <a:r>
              <a:rPr lang="en-US" sz="2800" dirty="0">
                <a:cs typeface="Times New Roman" charset="0"/>
              </a:rPr>
              <a:t>Increase severity and progression of infections</a:t>
            </a:r>
          </a:p>
          <a:p>
            <a:pPr marL="533400" indent="-533400">
              <a:lnSpc>
                <a:spcPct val="90000"/>
              </a:lnSpc>
              <a:buFont typeface="Wingdings" charset="0"/>
              <a:buAutoNum type="arabicPeriod"/>
            </a:pPr>
            <a:r>
              <a:rPr lang="en-US" sz="2800" dirty="0">
                <a:cs typeface="Times New Roman" charset="0"/>
              </a:rPr>
              <a:t>Increase relapse of chronic and latent infections</a:t>
            </a:r>
          </a:p>
          <a:p>
            <a:pPr marL="533400" indent="-533400">
              <a:lnSpc>
                <a:spcPct val="90000"/>
              </a:lnSpc>
              <a:buFont typeface="Wingdings" charset="0"/>
              <a:buAutoNum type="arabicPeriod"/>
            </a:pPr>
            <a:r>
              <a:rPr lang="en-US" sz="2800" dirty="0">
                <a:cs typeface="Times New Roman" charset="0"/>
              </a:rPr>
              <a:t>Increase activity of inflammatory illnesses</a:t>
            </a:r>
          </a:p>
          <a:p>
            <a:pPr marL="533400" indent="-533400">
              <a:lnSpc>
                <a:spcPct val="90000"/>
              </a:lnSpc>
              <a:buFont typeface="Wingdings" charset="0"/>
              <a:buAutoNum type="arabicPeriod"/>
            </a:pPr>
            <a:r>
              <a:rPr lang="en-US" sz="2800" dirty="0">
                <a:cs typeface="Times New Roman" charset="0"/>
              </a:rPr>
              <a:t>Increase activity of autoimmune conditions</a:t>
            </a:r>
          </a:p>
          <a:p>
            <a:pPr marL="533400" indent="-533400">
              <a:lnSpc>
                <a:spcPct val="90000"/>
              </a:lnSpc>
              <a:buFont typeface="Wingdings" charset="0"/>
              <a:buAutoNum type="arabicPeriod"/>
            </a:pPr>
            <a:r>
              <a:rPr lang="en-US" sz="2800" dirty="0">
                <a:cs typeface="Times New Roman" charset="0"/>
              </a:rPr>
              <a:t>Poor response to immunization</a:t>
            </a:r>
          </a:p>
          <a:p>
            <a:pPr marL="533400" indent="-533400">
              <a:lnSpc>
                <a:spcPct val="90000"/>
              </a:lnSpc>
              <a:buFont typeface="Wingdings" charset="0"/>
              <a:buAutoNum type="arabicPeriod"/>
            </a:pPr>
            <a:r>
              <a:rPr lang="en-US" sz="2800" dirty="0">
                <a:cs typeface="Times New Roman" charset="0"/>
              </a:rPr>
              <a:t>Effect the activity of allergic conditions</a:t>
            </a:r>
            <a:endParaRPr lang="en-AU" sz="2800" dirty="0">
              <a:cs typeface="Times New Roman" charset="0"/>
            </a:endParaRPr>
          </a:p>
          <a:p>
            <a:pPr marL="533400" indent="-533400">
              <a:lnSpc>
                <a:spcPct val="90000"/>
              </a:lnSpc>
              <a:buFont typeface="Wingdings" charset="0"/>
              <a:buAutoNum type="arabicPeriod"/>
            </a:pPr>
            <a:r>
              <a:rPr lang="en-US" sz="2800" dirty="0">
                <a:cs typeface="Times New Roman" charset="0"/>
              </a:rPr>
              <a:t>Impair immune response to </a:t>
            </a:r>
            <a:r>
              <a:rPr lang="en-US" sz="2800" dirty="0" smtClean="0">
                <a:cs typeface="Times New Roman" charset="0"/>
              </a:rPr>
              <a:t>cancer</a:t>
            </a:r>
          </a:p>
          <a:p>
            <a:pPr marL="533400" indent="-533400">
              <a:lnSpc>
                <a:spcPct val="90000"/>
              </a:lnSpc>
              <a:buFont typeface="Wingdings" charset="0"/>
              <a:buAutoNum type="arabicPeriod"/>
            </a:pPr>
            <a:r>
              <a:rPr lang="en-AU" sz="2800" dirty="0" smtClean="0">
                <a:cs typeface="Times New Roman" charset="0"/>
              </a:rPr>
              <a:t>Metabolic syndrome- impaired bone mineralisation</a:t>
            </a:r>
            <a:endParaRPr lang="en-AU" sz="2800" dirty="0">
              <a:cs typeface="Times New Roman" charset="0"/>
            </a:endParaRPr>
          </a:p>
        </p:txBody>
      </p:sp>
    </p:spTree>
    <p:extLst>
      <p:ext uri="{BB962C8B-B14F-4D97-AF65-F5344CB8AC3E}">
        <p14:creationId xmlns:p14="http://schemas.microsoft.com/office/powerpoint/2010/main" val="3042274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6" y="0"/>
            <a:ext cx="8100746" cy="864205"/>
          </a:xfrm>
        </p:spPr>
        <p:txBody>
          <a:bodyPr/>
          <a:lstStyle/>
          <a:p>
            <a:r>
              <a:rPr lang="en-US" dirty="0"/>
              <a:t/>
            </a:r>
            <a:br>
              <a:rPr lang="en-US" dirty="0"/>
            </a:br>
            <a:r>
              <a:rPr lang="en-US" dirty="0" err="1"/>
              <a:t>Allostatic</a:t>
            </a:r>
            <a:r>
              <a:rPr lang="en-US" dirty="0"/>
              <a:t> </a:t>
            </a:r>
            <a:r>
              <a:rPr lang="en-US" dirty="0" smtClean="0"/>
              <a:t>load and the brain</a:t>
            </a:r>
            <a:endParaRPr lang="en-US" dirty="0"/>
          </a:p>
        </p:txBody>
      </p:sp>
      <p:sp>
        <p:nvSpPr>
          <p:cNvPr id="3" name="Content Placeholder 2"/>
          <p:cNvSpPr>
            <a:spLocks noGrp="1"/>
          </p:cNvSpPr>
          <p:nvPr>
            <p:ph idx="1"/>
          </p:nvPr>
        </p:nvSpPr>
        <p:spPr>
          <a:xfrm>
            <a:off x="351375" y="1139181"/>
            <a:ext cx="7620000" cy="5342366"/>
          </a:xfrm>
        </p:spPr>
        <p:txBody>
          <a:bodyPr>
            <a:normAutofit fontScale="25000" lnSpcReduction="20000"/>
          </a:bodyPr>
          <a:lstStyle/>
          <a:p>
            <a:endParaRPr lang="en-US" dirty="0"/>
          </a:p>
          <a:p>
            <a:endParaRPr lang="en-US" dirty="0"/>
          </a:p>
          <a:p>
            <a:pPr marL="114300" indent="0">
              <a:buNone/>
            </a:pPr>
            <a:r>
              <a:rPr lang="en-US" sz="11200" dirty="0"/>
              <a:t>Prolonged stress leads to wear-and-tear on the body (</a:t>
            </a:r>
            <a:r>
              <a:rPr lang="en-US" sz="11200" dirty="0" err="1"/>
              <a:t>allostatic</a:t>
            </a:r>
            <a:r>
              <a:rPr lang="en-US" sz="11200" dirty="0"/>
              <a:t> </a:t>
            </a:r>
            <a:r>
              <a:rPr lang="en-US" sz="11200" dirty="0" smtClean="0"/>
              <a:t>load) is mediated </a:t>
            </a:r>
            <a:r>
              <a:rPr lang="en-US" sz="11200" dirty="0"/>
              <a:t>through the </a:t>
            </a:r>
            <a:r>
              <a:rPr lang="en-US" sz="11200" dirty="0" smtClean="0"/>
              <a:t>Sympathetic Nervous System</a:t>
            </a:r>
          </a:p>
          <a:p>
            <a:pPr marL="114300" indent="0">
              <a:buNone/>
            </a:pPr>
            <a:r>
              <a:rPr lang="en-US" sz="11200" b="1" dirty="0" smtClean="0"/>
              <a:t>Longer term Physiological Changes</a:t>
            </a:r>
            <a:endParaRPr lang="en-US" sz="11200" b="1" dirty="0"/>
          </a:p>
          <a:p>
            <a:endParaRPr lang="en-US" sz="11200" dirty="0" smtClean="0"/>
          </a:p>
          <a:p>
            <a:r>
              <a:rPr lang="en-US" sz="11200" dirty="0" smtClean="0"/>
              <a:t>Atrophy </a:t>
            </a:r>
            <a:r>
              <a:rPr lang="en-US" sz="11200" dirty="0"/>
              <a:t>of nerve cells in the brain </a:t>
            </a:r>
          </a:p>
          <a:p>
            <a:pPr marL="114300" indent="0">
              <a:buNone/>
            </a:pPr>
            <a:r>
              <a:rPr lang="en-US" sz="11200" dirty="0" smtClean="0">
                <a:latin typeface="Wingdings"/>
              </a:rPr>
              <a:t>	</a:t>
            </a:r>
            <a:r>
              <a:rPr lang="en-US" sz="11200" dirty="0" smtClean="0"/>
              <a:t>Hippocampal </a:t>
            </a:r>
            <a:r>
              <a:rPr lang="en-US" sz="11200" dirty="0"/>
              <a:t>formation</a:t>
            </a:r>
            <a:r>
              <a:rPr lang="en-US" sz="11200" b="1" dirty="0"/>
              <a:t>: </a:t>
            </a:r>
            <a:r>
              <a:rPr lang="en-US" sz="11200" dirty="0"/>
              <a:t>learning and </a:t>
            </a:r>
            <a:r>
              <a:rPr lang="en-US" sz="11200" dirty="0" smtClean="0"/>
              <a:t>	memory </a:t>
            </a:r>
            <a:endParaRPr lang="en-US" sz="11200" dirty="0"/>
          </a:p>
          <a:p>
            <a:pPr marL="114300" indent="0">
              <a:buNone/>
            </a:pPr>
            <a:r>
              <a:rPr lang="en-US" sz="11200" dirty="0" smtClean="0">
                <a:latin typeface="Wingdings"/>
              </a:rPr>
              <a:t>	</a:t>
            </a:r>
            <a:r>
              <a:rPr lang="en-US" sz="11200" dirty="0" smtClean="0"/>
              <a:t>Prefrontal </a:t>
            </a:r>
            <a:r>
              <a:rPr lang="en-US" sz="11200" dirty="0"/>
              <a:t>cortex</a:t>
            </a:r>
            <a:r>
              <a:rPr lang="en-US" sz="11200" b="1" dirty="0"/>
              <a:t>: </a:t>
            </a:r>
            <a:r>
              <a:rPr lang="en-US" sz="11200" dirty="0"/>
              <a:t>working memory, </a:t>
            </a:r>
            <a:r>
              <a:rPr lang="en-US" sz="11200" dirty="0" smtClean="0"/>
              <a:t>	executive </a:t>
            </a:r>
            <a:r>
              <a:rPr lang="en-US" sz="11200" dirty="0"/>
              <a:t>function </a:t>
            </a:r>
            <a:endParaRPr lang="en-US" sz="11200" dirty="0" smtClean="0"/>
          </a:p>
          <a:p>
            <a:endParaRPr lang="en-US" sz="11200" dirty="0" smtClean="0"/>
          </a:p>
          <a:p>
            <a:r>
              <a:rPr lang="en-US" sz="11200" dirty="0" smtClean="0"/>
              <a:t>Plus growth </a:t>
            </a:r>
            <a:r>
              <a:rPr lang="en-US" sz="11200" dirty="0"/>
              <a:t>of </a:t>
            </a:r>
            <a:r>
              <a:rPr lang="en-US" sz="11200" b="1" dirty="0"/>
              <a:t>Amygdala </a:t>
            </a:r>
            <a:r>
              <a:rPr lang="en-US" sz="11200" dirty="0" smtClean="0"/>
              <a:t>is</a:t>
            </a:r>
            <a:r>
              <a:rPr lang="en-US" sz="11200" b="1" dirty="0" smtClean="0"/>
              <a:t> </a:t>
            </a:r>
            <a:r>
              <a:rPr lang="en-US" sz="11200" dirty="0" smtClean="0"/>
              <a:t>mediated by </a:t>
            </a:r>
            <a:r>
              <a:rPr lang="en-US" sz="11200" dirty="0"/>
              <a:t>fear </a:t>
            </a:r>
            <a:r>
              <a:rPr lang="en-US" sz="11200" dirty="0" smtClean="0"/>
              <a:t>response</a:t>
            </a:r>
          </a:p>
          <a:p>
            <a:pPr marL="2103120" lvl="8" indent="0">
              <a:buNone/>
            </a:pPr>
            <a:r>
              <a:rPr lang="nl-NL" sz="6400" dirty="0" err="1" smtClean="0"/>
              <a:t>McEwen</a:t>
            </a:r>
            <a:r>
              <a:rPr lang="nl-NL" sz="6400" dirty="0" smtClean="0"/>
              <a:t> </a:t>
            </a:r>
            <a:r>
              <a:rPr lang="nl-NL" sz="6400" dirty="0"/>
              <a:t>BS. Ann N Y </a:t>
            </a:r>
            <a:r>
              <a:rPr lang="nl-NL" sz="6400" dirty="0" err="1"/>
              <a:t>Acad</a:t>
            </a:r>
            <a:r>
              <a:rPr lang="nl-NL" sz="6400" dirty="0"/>
              <a:t> </a:t>
            </a:r>
            <a:r>
              <a:rPr lang="nl-NL" sz="6400" dirty="0" err="1"/>
              <a:t>Sci</a:t>
            </a:r>
            <a:r>
              <a:rPr lang="nl-NL" sz="6400" dirty="0"/>
              <a:t>. 2004;1032:1-7. </a:t>
            </a:r>
          </a:p>
          <a:p>
            <a:endParaRPr lang="en-US" sz="3300" dirty="0"/>
          </a:p>
        </p:txBody>
      </p:sp>
    </p:spTree>
    <p:extLst>
      <p:ext uri="{BB962C8B-B14F-4D97-AF65-F5344CB8AC3E}">
        <p14:creationId xmlns:p14="http://schemas.microsoft.com/office/powerpoint/2010/main" val="1614956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66800" y="838200"/>
            <a:ext cx="7772400" cy="790575"/>
          </a:xfrm>
        </p:spPr>
        <p:txBody>
          <a:bodyPr/>
          <a:lstStyle/>
          <a:p>
            <a:r>
              <a:rPr lang="en-US"/>
              <a:t>Mindfulness and the brain</a:t>
            </a:r>
            <a:endParaRPr lang="en-AU"/>
          </a:p>
        </p:txBody>
      </p:sp>
      <p:sp>
        <p:nvSpPr>
          <p:cNvPr id="102403" name="Rectangle 3"/>
          <p:cNvSpPr>
            <a:spLocks noGrp="1" noChangeArrowheads="1"/>
          </p:cNvSpPr>
          <p:nvPr>
            <p:ph type="body" idx="1"/>
          </p:nvPr>
        </p:nvSpPr>
        <p:spPr>
          <a:xfrm>
            <a:off x="168463" y="1600200"/>
            <a:ext cx="8241749" cy="4997450"/>
          </a:xfrm>
        </p:spPr>
        <p:txBody>
          <a:bodyPr>
            <a:normAutofit/>
          </a:bodyPr>
          <a:lstStyle/>
          <a:p>
            <a:r>
              <a:rPr lang="en-US" sz="3200" dirty="0"/>
              <a:t>MRI assessed cortical thickness in 20 long-term mindfulness </a:t>
            </a:r>
            <a:r>
              <a:rPr lang="en-US" sz="3200" dirty="0" smtClean="0"/>
              <a:t>meditators</a:t>
            </a:r>
          </a:p>
          <a:p>
            <a:r>
              <a:rPr lang="en-US" sz="3200" dirty="0" smtClean="0"/>
              <a:t>Brain </a:t>
            </a:r>
            <a:r>
              <a:rPr lang="en-US" sz="3200" dirty="0"/>
              <a:t>regions associated with attention, </a:t>
            </a:r>
            <a:r>
              <a:rPr lang="en-US" sz="3200" dirty="0" smtClean="0"/>
              <a:t>concentration </a:t>
            </a:r>
            <a:r>
              <a:rPr lang="en-US" sz="3200" dirty="0"/>
              <a:t>and sensory processing thicker in meditators than matched </a:t>
            </a:r>
            <a:r>
              <a:rPr lang="en-US" sz="3200" dirty="0" smtClean="0"/>
              <a:t>controls</a:t>
            </a:r>
          </a:p>
          <a:p>
            <a:pPr marL="114300" indent="0">
              <a:buNone/>
            </a:pPr>
            <a:r>
              <a:rPr lang="en-AU" sz="2100" dirty="0" smtClean="0"/>
              <a:t>Lazar </a:t>
            </a:r>
            <a:r>
              <a:rPr lang="en-AU" sz="2100" dirty="0"/>
              <a:t>SW, Kerr CE, Wasserman RH, et al. </a:t>
            </a:r>
            <a:r>
              <a:rPr lang="en-AU" sz="2100" dirty="0" err="1"/>
              <a:t>Neuroreport</a:t>
            </a:r>
            <a:r>
              <a:rPr lang="en-AU" sz="2100" dirty="0"/>
              <a:t>. 2005;16(17):1893-1897</a:t>
            </a:r>
            <a:r>
              <a:rPr lang="en-AU" sz="2100" dirty="0" smtClean="0"/>
              <a:t>.</a:t>
            </a:r>
          </a:p>
          <a:p>
            <a:pPr marL="114300" indent="0">
              <a:buNone/>
            </a:pPr>
            <a:endParaRPr lang="en-AU" sz="2100" dirty="0"/>
          </a:p>
          <a:p>
            <a:pPr marL="114300" indent="0">
              <a:buNone/>
            </a:pPr>
            <a:r>
              <a:rPr lang="en-AU" sz="2800" dirty="0" smtClean="0"/>
              <a:t>* Recent robust studies on long term mediators show increased activity in the prefrontal cortex</a:t>
            </a:r>
            <a:endParaRPr lang="en-AU"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23850" y="333375"/>
            <a:ext cx="8229600" cy="1006475"/>
          </a:xfrm>
        </p:spPr>
        <p:txBody>
          <a:bodyPr/>
          <a:lstStyle/>
          <a:p>
            <a:pPr marL="80963"/>
            <a:r>
              <a:rPr lang="en-US"/>
              <a:t>Stress and telomere shortening</a:t>
            </a:r>
            <a:endParaRPr lang="en-AU"/>
          </a:p>
        </p:txBody>
      </p:sp>
      <p:sp>
        <p:nvSpPr>
          <p:cNvPr id="23555" name="Rectangle 3"/>
          <p:cNvSpPr>
            <a:spLocks noGrp="1" noChangeArrowheads="1"/>
          </p:cNvSpPr>
          <p:nvPr>
            <p:ph type="body" idx="4294967295"/>
          </p:nvPr>
        </p:nvSpPr>
        <p:spPr>
          <a:xfrm>
            <a:off x="395288" y="1412875"/>
            <a:ext cx="8382000" cy="4724400"/>
          </a:xfrm>
        </p:spPr>
        <p:txBody>
          <a:bodyPr>
            <a:normAutofit/>
          </a:bodyPr>
          <a:lstStyle/>
          <a:p>
            <a:pPr marL="441325">
              <a:lnSpc>
                <a:spcPct val="80000"/>
              </a:lnSpc>
            </a:pPr>
            <a:r>
              <a:rPr lang="en-AU" sz="2800" dirty="0"/>
              <a:t>Study on healthy premenopausal women: psychological stress associated with:</a:t>
            </a:r>
          </a:p>
          <a:p>
            <a:pPr marL="906463" lvl="1">
              <a:lnSpc>
                <a:spcPct val="80000"/>
              </a:lnSpc>
            </a:pPr>
            <a:r>
              <a:rPr lang="en-AU" sz="2600" dirty="0"/>
              <a:t>higher oxidative stress</a:t>
            </a:r>
          </a:p>
          <a:p>
            <a:pPr marL="906463" lvl="1">
              <a:lnSpc>
                <a:spcPct val="80000"/>
              </a:lnSpc>
            </a:pPr>
            <a:r>
              <a:rPr lang="en-AU" sz="2600" dirty="0"/>
              <a:t>lower telomerase activity (telomerase repairs DNA telomeres) leading to shorter telomere length</a:t>
            </a:r>
          </a:p>
          <a:p>
            <a:pPr marL="441325">
              <a:lnSpc>
                <a:spcPct val="80000"/>
              </a:lnSpc>
            </a:pPr>
            <a:endParaRPr lang="en-AU" sz="2800" dirty="0" smtClean="0"/>
          </a:p>
          <a:p>
            <a:pPr marL="441325">
              <a:lnSpc>
                <a:spcPct val="80000"/>
              </a:lnSpc>
            </a:pPr>
            <a:r>
              <a:rPr lang="en-AU" sz="2800" dirty="0" smtClean="0"/>
              <a:t>Women </a:t>
            </a:r>
            <a:r>
              <a:rPr lang="en-AU" sz="2800" dirty="0"/>
              <a:t>with highest levels of perceived stress c/w low stress women have shorter telomeres</a:t>
            </a:r>
          </a:p>
          <a:p>
            <a:pPr marL="906463" lvl="1">
              <a:lnSpc>
                <a:spcPct val="80000"/>
              </a:lnSpc>
            </a:pPr>
            <a:r>
              <a:rPr lang="en-AU" sz="2600" dirty="0"/>
              <a:t>Average equivalent at least one decade of additional ageing</a:t>
            </a:r>
          </a:p>
          <a:p>
            <a:pPr marL="1314450" lvl="2">
              <a:lnSpc>
                <a:spcPct val="80000"/>
              </a:lnSpc>
            </a:pPr>
            <a:endParaRPr lang="en-AU" sz="1800" dirty="0" smtClean="0"/>
          </a:p>
          <a:p>
            <a:pPr marL="1314450" lvl="2">
              <a:lnSpc>
                <a:spcPct val="80000"/>
              </a:lnSpc>
            </a:pPr>
            <a:endParaRPr lang="en-AU" dirty="0"/>
          </a:p>
          <a:p>
            <a:pPr marL="1314450" lvl="2">
              <a:lnSpc>
                <a:spcPct val="80000"/>
              </a:lnSpc>
            </a:pPr>
            <a:r>
              <a:rPr lang="en-AU" sz="1800" dirty="0" err="1" smtClean="0"/>
              <a:t>Epel</a:t>
            </a:r>
            <a:r>
              <a:rPr lang="en-AU" sz="1800" dirty="0" smtClean="0"/>
              <a:t> </a:t>
            </a:r>
            <a:r>
              <a:rPr lang="en-AU" sz="1800" dirty="0"/>
              <a:t>ES et al. </a:t>
            </a:r>
            <a:r>
              <a:rPr lang="en-AU" sz="1800" dirty="0" err="1"/>
              <a:t>Proc</a:t>
            </a:r>
            <a:r>
              <a:rPr lang="en-AU" sz="1800" dirty="0"/>
              <a:t> </a:t>
            </a:r>
            <a:r>
              <a:rPr lang="en-AU" sz="1800" dirty="0" err="1"/>
              <a:t>Natl</a:t>
            </a:r>
            <a:r>
              <a:rPr lang="en-AU" sz="1800" dirty="0"/>
              <a:t> </a:t>
            </a:r>
            <a:r>
              <a:rPr lang="en-AU" sz="1800" dirty="0" err="1"/>
              <a:t>Acad</a:t>
            </a:r>
            <a:r>
              <a:rPr lang="en-AU" sz="1800" dirty="0"/>
              <a:t> </a:t>
            </a:r>
            <a:r>
              <a:rPr lang="en-AU" sz="1800" dirty="0" err="1"/>
              <a:t>Sci</a:t>
            </a:r>
            <a:r>
              <a:rPr lang="en-AU" sz="1800" dirty="0"/>
              <a:t> U S A. 2004;101(49):17312-5.</a:t>
            </a:r>
          </a:p>
        </p:txBody>
      </p:sp>
    </p:spTree>
    <p:extLst>
      <p:ext uri="{BB962C8B-B14F-4D97-AF65-F5344CB8AC3E}">
        <p14:creationId xmlns:p14="http://schemas.microsoft.com/office/powerpoint/2010/main" val="4155716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Mindfulness and telomerase</a:t>
            </a:r>
            <a:endParaRPr lang="en-US" dirty="0"/>
          </a:p>
        </p:txBody>
      </p:sp>
      <p:sp>
        <p:nvSpPr>
          <p:cNvPr id="5" name="Content Placeholder 4"/>
          <p:cNvSpPr>
            <a:spLocks noGrp="1"/>
          </p:cNvSpPr>
          <p:nvPr>
            <p:ph idx="1"/>
          </p:nvPr>
        </p:nvSpPr>
        <p:spPr>
          <a:xfrm>
            <a:off x="91653" y="1270121"/>
            <a:ext cx="7985547" cy="5587879"/>
          </a:xfrm>
        </p:spPr>
        <p:txBody>
          <a:bodyPr>
            <a:normAutofit fontScale="92500" lnSpcReduction="20000"/>
          </a:bodyPr>
          <a:lstStyle/>
          <a:p>
            <a:pPr marL="114300" indent="0">
              <a:buNone/>
            </a:pPr>
            <a:r>
              <a:rPr lang="en-US" sz="2500" dirty="0" smtClean="0"/>
              <a:t>Study of mothers caring for children with disabilities – intervention</a:t>
            </a:r>
          </a:p>
          <a:p>
            <a:pPr marL="114300" indent="0">
              <a:buNone/>
            </a:pPr>
            <a:endParaRPr lang="en-US" sz="2500" dirty="0" smtClean="0"/>
          </a:p>
          <a:p>
            <a:pPr marL="114300" indent="0">
              <a:buNone/>
            </a:pPr>
            <a:r>
              <a:rPr lang="en-US" sz="2500" dirty="0" smtClean="0"/>
              <a:t>“meditation may slow genetic</a:t>
            </a:r>
          </a:p>
          <a:p>
            <a:pPr marL="114300" indent="0">
              <a:buNone/>
            </a:pPr>
            <a:r>
              <a:rPr lang="en-US" sz="2500" dirty="0" smtClean="0"/>
              <a:t>ageing and enhance genetic</a:t>
            </a:r>
          </a:p>
          <a:p>
            <a:pPr marL="114300" indent="0">
              <a:buNone/>
            </a:pPr>
            <a:r>
              <a:rPr lang="en-US" sz="2500" dirty="0" smtClean="0"/>
              <a:t>repair….</a:t>
            </a:r>
            <a:endParaRPr lang="en-US" sz="2500" dirty="0"/>
          </a:p>
          <a:p>
            <a:pPr marL="114300" indent="0">
              <a:buNone/>
            </a:pPr>
            <a:r>
              <a:rPr lang="en-US" sz="2500" dirty="0" smtClean="0"/>
              <a:t>….by reducing cognitive</a:t>
            </a:r>
          </a:p>
          <a:p>
            <a:pPr marL="114300" indent="0">
              <a:buNone/>
            </a:pPr>
            <a:r>
              <a:rPr lang="en-US" sz="2500" dirty="0" smtClean="0"/>
              <a:t>stress and stress arousal and</a:t>
            </a:r>
          </a:p>
          <a:p>
            <a:pPr marL="114300" indent="0">
              <a:buNone/>
            </a:pPr>
            <a:r>
              <a:rPr lang="en-US" sz="2500" dirty="0" smtClean="0"/>
              <a:t>increasing positive states of</a:t>
            </a:r>
          </a:p>
          <a:p>
            <a:pPr marL="114300" indent="0">
              <a:buNone/>
            </a:pPr>
            <a:r>
              <a:rPr lang="en-US" sz="2500" dirty="0" smtClean="0"/>
              <a:t>mind and hormonal factors, </a:t>
            </a:r>
          </a:p>
          <a:p>
            <a:pPr marL="114300" indent="0">
              <a:buNone/>
            </a:pPr>
            <a:r>
              <a:rPr lang="en-US" sz="2400" dirty="0" smtClean="0"/>
              <a:t>that</a:t>
            </a:r>
            <a:r>
              <a:rPr lang="en-US" sz="2400" dirty="0"/>
              <a:t> </a:t>
            </a:r>
            <a:r>
              <a:rPr lang="en-US" sz="2400" dirty="0" smtClean="0"/>
              <a:t>may </a:t>
            </a:r>
            <a:r>
              <a:rPr lang="en-US" sz="2400" dirty="0"/>
              <a:t>promote </a:t>
            </a:r>
            <a:r>
              <a:rPr lang="en-US" sz="2400" dirty="0" smtClean="0"/>
              <a:t>telomere</a:t>
            </a:r>
          </a:p>
          <a:p>
            <a:pPr marL="114300" indent="0">
              <a:buNone/>
            </a:pPr>
            <a:r>
              <a:rPr lang="en-US" sz="2400" dirty="0"/>
              <a:t>m</a:t>
            </a:r>
            <a:r>
              <a:rPr lang="en-US" sz="2400" dirty="0" smtClean="0"/>
              <a:t>aintenance”</a:t>
            </a:r>
            <a:endParaRPr lang="en-US" sz="2400" dirty="0"/>
          </a:p>
          <a:p>
            <a:pPr marL="114300" indent="0">
              <a:buNone/>
            </a:pPr>
            <a:endParaRPr lang="en-US" sz="1400" dirty="0" smtClean="0"/>
          </a:p>
          <a:p>
            <a:pPr marL="114300" indent="0">
              <a:buNone/>
            </a:pPr>
            <a:r>
              <a:rPr lang="en-US" sz="1400" dirty="0" err="1" smtClean="0"/>
              <a:t>Epel</a:t>
            </a:r>
            <a:r>
              <a:rPr lang="en-US" sz="1400" dirty="0" smtClean="0"/>
              <a:t> </a:t>
            </a:r>
            <a:r>
              <a:rPr lang="en-US" sz="1400" dirty="0"/>
              <a:t>E, </a:t>
            </a:r>
            <a:r>
              <a:rPr lang="en-US" sz="1400" dirty="0" err="1"/>
              <a:t>Daubenmier</a:t>
            </a:r>
            <a:r>
              <a:rPr lang="en-US" sz="1400" dirty="0"/>
              <a:t> J, </a:t>
            </a:r>
            <a:r>
              <a:rPr lang="en-US" sz="1400" dirty="0" err="1"/>
              <a:t>Moskowitz</a:t>
            </a:r>
            <a:r>
              <a:rPr lang="en-US" sz="1400" dirty="0"/>
              <a:t> JT, </a:t>
            </a:r>
            <a:r>
              <a:rPr lang="en-US" sz="1400" dirty="0" err="1"/>
              <a:t>Folkman</a:t>
            </a:r>
            <a:endParaRPr lang="en-US" sz="1400" dirty="0"/>
          </a:p>
          <a:p>
            <a:pPr marL="114300" indent="0">
              <a:buNone/>
            </a:pPr>
            <a:r>
              <a:rPr lang="en-US" sz="1400" dirty="0"/>
              <a:t>S, Blackburn E. Can meditation slow rate of</a:t>
            </a:r>
          </a:p>
          <a:p>
            <a:pPr marL="114300" indent="0">
              <a:buNone/>
            </a:pPr>
            <a:r>
              <a:rPr lang="en-US" sz="1400" dirty="0"/>
              <a:t>cellular aging? Cognitive stress, mindfulness,</a:t>
            </a:r>
          </a:p>
          <a:p>
            <a:pPr marL="114300" indent="0">
              <a:buNone/>
            </a:pPr>
            <a:r>
              <a:rPr lang="en-US" sz="1400" dirty="0"/>
              <a:t>and telomeres. Ann N Y </a:t>
            </a:r>
            <a:r>
              <a:rPr lang="en-US" sz="1400" dirty="0" err="1"/>
              <a:t>Acad</a:t>
            </a:r>
            <a:r>
              <a:rPr lang="en-US" sz="1400" dirty="0"/>
              <a:t> Sci. 2009</a:t>
            </a:r>
          </a:p>
          <a:p>
            <a:pPr marL="114300" indent="0">
              <a:buNone/>
            </a:pPr>
            <a:r>
              <a:rPr lang="en-US" sz="1400" dirty="0"/>
              <a:t>Aug;1172:34-53.</a:t>
            </a:r>
            <a:endParaRPr lang="en-US" sz="1400" dirty="0" smtClean="0"/>
          </a:p>
          <a:p>
            <a:pPr marL="114300" indent="0">
              <a:buNone/>
            </a:pPr>
            <a:endParaRPr lang="en-US" dirty="0" smtClean="0"/>
          </a:p>
        </p:txBody>
      </p:sp>
      <p:pic>
        <p:nvPicPr>
          <p:cNvPr id="6" name="Picture 5"/>
          <p:cNvPicPr>
            <a:picLocks noChangeAspect="1"/>
          </p:cNvPicPr>
          <p:nvPr/>
        </p:nvPicPr>
        <p:blipFill>
          <a:blip r:embed="rId2"/>
          <a:stretch>
            <a:fillRect/>
          </a:stretch>
        </p:blipFill>
        <p:spPr>
          <a:xfrm>
            <a:off x="3823230" y="1600200"/>
            <a:ext cx="4445346" cy="4531360"/>
          </a:xfrm>
          <a:prstGeom prst="rect">
            <a:avLst/>
          </a:prstGeom>
        </p:spPr>
      </p:pic>
    </p:spTree>
    <p:extLst>
      <p:ext uri="{BB962C8B-B14F-4D97-AF65-F5344CB8AC3E}">
        <p14:creationId xmlns:p14="http://schemas.microsoft.com/office/powerpoint/2010/main" val="3116975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wandering and ageing </a:t>
            </a:r>
            <a:br>
              <a:rPr lang="en-US" dirty="0"/>
            </a:br>
            <a:endParaRPr lang="en-US" dirty="0"/>
          </a:p>
        </p:txBody>
      </p:sp>
      <p:sp>
        <p:nvSpPr>
          <p:cNvPr id="3" name="Content Placeholder 2"/>
          <p:cNvSpPr>
            <a:spLocks noGrp="1"/>
          </p:cNvSpPr>
          <p:nvPr>
            <p:ph idx="1"/>
          </p:nvPr>
        </p:nvSpPr>
        <p:spPr>
          <a:xfrm>
            <a:off x="457200" y="1116008"/>
            <a:ext cx="7620000" cy="5284792"/>
          </a:xfrm>
        </p:spPr>
        <p:txBody>
          <a:bodyPr>
            <a:normAutofit/>
          </a:bodyPr>
          <a:lstStyle/>
          <a:p>
            <a:endParaRPr lang="en-US" dirty="0"/>
          </a:p>
          <a:p>
            <a:r>
              <a:rPr lang="en-US" sz="2400" dirty="0" smtClean="0">
                <a:latin typeface="Wingdings"/>
              </a:rPr>
              <a:t></a:t>
            </a:r>
            <a:r>
              <a:rPr lang="en-US" sz="2400" dirty="0"/>
              <a:t>The greater the level of mind wandering, the greater the level of telomere shortening (a marker of biological age)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1800" dirty="0" smtClean="0"/>
          </a:p>
          <a:p>
            <a:endParaRPr lang="en-US" sz="1800" dirty="0"/>
          </a:p>
          <a:p>
            <a:r>
              <a:rPr lang="en-US" sz="1800" dirty="0" err="1" smtClean="0"/>
              <a:t>Epel</a:t>
            </a:r>
            <a:r>
              <a:rPr lang="en-US" sz="1800" dirty="0" smtClean="0"/>
              <a:t> </a:t>
            </a:r>
            <a:r>
              <a:rPr lang="en-US" sz="1800" dirty="0"/>
              <a:t>ES, </a:t>
            </a:r>
            <a:r>
              <a:rPr lang="en-US" sz="1800" dirty="0" err="1"/>
              <a:t>Puterman</a:t>
            </a:r>
            <a:r>
              <a:rPr lang="en-US" sz="1800" dirty="0"/>
              <a:t> E, Lin J, Blackburn E, et al. Wandering Minds and Aging Cells. Clinical Psychological Science 2012, in press </a:t>
            </a:r>
          </a:p>
        </p:txBody>
      </p:sp>
      <p:pic>
        <p:nvPicPr>
          <p:cNvPr id="4" name="Picture 3"/>
          <p:cNvPicPr>
            <a:picLocks noChangeAspect="1"/>
          </p:cNvPicPr>
          <p:nvPr/>
        </p:nvPicPr>
        <p:blipFill>
          <a:blip r:embed="rId2"/>
          <a:stretch>
            <a:fillRect/>
          </a:stretch>
        </p:blipFill>
        <p:spPr>
          <a:xfrm>
            <a:off x="1256952" y="2620797"/>
            <a:ext cx="6158316" cy="2540000"/>
          </a:xfrm>
          <a:prstGeom prst="rect">
            <a:avLst/>
          </a:prstGeom>
        </p:spPr>
      </p:pic>
    </p:spTree>
    <p:extLst>
      <p:ext uri="{BB962C8B-B14F-4D97-AF65-F5344CB8AC3E}">
        <p14:creationId xmlns:p14="http://schemas.microsoft.com/office/powerpoint/2010/main" val="2745290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Perspective &amp; Myths</a:t>
            </a:r>
            <a:endParaRPr lang="en-US" dirty="0"/>
          </a:p>
        </p:txBody>
      </p:sp>
      <p:sp>
        <p:nvSpPr>
          <p:cNvPr id="3" name="Content Placeholder 2"/>
          <p:cNvSpPr>
            <a:spLocks noGrp="1"/>
          </p:cNvSpPr>
          <p:nvPr>
            <p:ph idx="1"/>
          </p:nvPr>
        </p:nvSpPr>
        <p:spPr>
          <a:xfrm>
            <a:off x="457200" y="1295597"/>
            <a:ext cx="7620000" cy="5361970"/>
          </a:xfrm>
        </p:spPr>
        <p:txBody>
          <a:bodyPr>
            <a:normAutofit fontScale="92500" lnSpcReduction="20000"/>
          </a:bodyPr>
          <a:lstStyle/>
          <a:p>
            <a:pPr marL="628650" indent="-514350">
              <a:buFont typeface="+mj-lt"/>
              <a:buAutoNum type="arabicPeriod"/>
            </a:pPr>
            <a:r>
              <a:rPr lang="en-US" sz="3200" dirty="0" smtClean="0"/>
              <a:t>The system/ work environment will should provide protection</a:t>
            </a:r>
          </a:p>
          <a:p>
            <a:pPr marL="628650" indent="-514350">
              <a:buFont typeface="+mj-lt"/>
              <a:buAutoNum type="arabicPeriod"/>
            </a:pPr>
            <a:r>
              <a:rPr lang="en-US" sz="3200" dirty="0" smtClean="0"/>
              <a:t>Coping skills/strategies for each of us are the same</a:t>
            </a:r>
          </a:p>
          <a:p>
            <a:pPr marL="628650" indent="-514350">
              <a:buAutoNum type="arabicPeriod"/>
            </a:pPr>
            <a:r>
              <a:rPr lang="en-US" sz="3200" dirty="0" smtClean="0"/>
              <a:t>Putting my head down and working harder will get me through difficult times</a:t>
            </a:r>
          </a:p>
          <a:p>
            <a:pPr marL="628650" indent="-514350">
              <a:buAutoNum type="arabicPeriod"/>
            </a:pPr>
            <a:r>
              <a:rPr lang="en-US" sz="3200" dirty="0" smtClean="0"/>
              <a:t>Once I am through the examinations everything will be easier so I will pick up strategies as I need them</a:t>
            </a:r>
          </a:p>
          <a:p>
            <a:pPr marL="628650" indent="-514350">
              <a:buAutoNum type="arabicPeriod"/>
            </a:pPr>
            <a:r>
              <a:rPr lang="en-US" sz="3200" b="1" dirty="0" smtClean="0"/>
              <a:t>Now is the time I should be taking it easy</a:t>
            </a:r>
          </a:p>
          <a:p>
            <a:pPr marL="628650" indent="-514350">
              <a:buAutoNum type="arabicPeriod"/>
            </a:pPr>
            <a:r>
              <a:rPr lang="en-US" sz="3200" b="1" dirty="0" smtClean="0"/>
              <a:t>Mindfulness/Relaxation therapies are soft options</a:t>
            </a:r>
          </a:p>
          <a:p>
            <a:pPr marL="628650" indent="-514350">
              <a:buAutoNum type="arabicPeriod"/>
            </a:pPr>
            <a:endParaRPr lang="en-US" sz="3200" dirty="0"/>
          </a:p>
          <a:p>
            <a:pPr marL="628650" indent="-514350">
              <a:buAutoNum type="arabicPeriod"/>
            </a:pPr>
            <a:endParaRPr lang="en-US" sz="3200" dirty="0" smtClean="0"/>
          </a:p>
          <a:p>
            <a:pPr marL="628650" indent="-514350">
              <a:buAutoNum type="arabicPeriod"/>
            </a:pPr>
            <a:endParaRPr lang="en-US" sz="3200" dirty="0" smtClean="0"/>
          </a:p>
          <a:p>
            <a:pPr marL="628650" indent="-514350">
              <a:buAutoNum type="arabicPeriod"/>
            </a:pPr>
            <a:endParaRPr lang="en-US" sz="3200" dirty="0" smtClean="0"/>
          </a:p>
          <a:p>
            <a:pPr marL="628650" indent="-514350">
              <a:buAutoNum type="arabicPeriod"/>
            </a:pPr>
            <a:endParaRPr lang="en-US" sz="3200" dirty="0" smtClean="0"/>
          </a:p>
          <a:p>
            <a:pPr marL="628650" indent="-514350">
              <a:buAutoNum type="arabicPeriod"/>
            </a:pPr>
            <a:endParaRPr lang="en-US" sz="3200" dirty="0" smtClean="0"/>
          </a:p>
          <a:p>
            <a:endParaRPr lang="en-US" dirty="0"/>
          </a:p>
          <a:p>
            <a:endParaRPr lang="en-US" dirty="0" smtClean="0"/>
          </a:p>
        </p:txBody>
      </p:sp>
    </p:spTree>
    <p:extLst>
      <p:ext uri="{BB962C8B-B14F-4D97-AF65-F5344CB8AC3E}">
        <p14:creationId xmlns:p14="http://schemas.microsoft.com/office/powerpoint/2010/main" val="91530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117846"/>
            <a:ext cx="8077200" cy="1152215"/>
          </a:xfrm>
        </p:spPr>
        <p:txBody>
          <a:bodyPr/>
          <a:lstStyle/>
          <a:p>
            <a:r>
              <a:rPr lang="en-US" dirty="0"/>
              <a:t>Mental Practice and </a:t>
            </a:r>
            <a:r>
              <a:rPr lang="en-US" dirty="0" smtClean="0"/>
              <a:t>stroke RCT </a:t>
            </a:r>
            <a:endParaRPr lang="en-US" dirty="0"/>
          </a:p>
        </p:txBody>
      </p:sp>
      <p:sp>
        <p:nvSpPr>
          <p:cNvPr id="188419" name="Rectangle 3"/>
          <p:cNvSpPr>
            <a:spLocks noGrp="1" noChangeArrowheads="1"/>
          </p:cNvSpPr>
          <p:nvPr>
            <p:ph type="body" idx="1"/>
          </p:nvPr>
        </p:nvSpPr>
        <p:spPr>
          <a:xfrm>
            <a:off x="-1" y="1270061"/>
            <a:ext cx="8458241" cy="5486460"/>
          </a:xfrm>
        </p:spPr>
        <p:txBody>
          <a:bodyPr>
            <a:normAutofit fontScale="77500" lnSpcReduction="20000"/>
          </a:bodyPr>
          <a:lstStyle/>
          <a:p>
            <a:pPr>
              <a:lnSpc>
                <a:spcPct val="80000"/>
              </a:lnSpc>
            </a:pPr>
            <a:r>
              <a:rPr lang="en-US" sz="3500" dirty="0"/>
              <a:t>Mental practice (MP) of a motor skill </a:t>
            </a:r>
            <a:endParaRPr lang="en-US" sz="3500" dirty="0" smtClean="0"/>
          </a:p>
          <a:p>
            <a:pPr marL="114300" indent="0">
              <a:lnSpc>
                <a:spcPct val="80000"/>
              </a:lnSpc>
              <a:buNone/>
            </a:pPr>
            <a:r>
              <a:rPr lang="en-US" sz="3500" dirty="0" smtClean="0"/>
              <a:t>activates </a:t>
            </a:r>
            <a:r>
              <a:rPr lang="en-US" sz="3500" dirty="0"/>
              <a:t>the same musculature and neural </a:t>
            </a:r>
            <a:endParaRPr lang="en-US" sz="3500" dirty="0" smtClean="0"/>
          </a:p>
          <a:p>
            <a:pPr marL="114300" indent="0">
              <a:lnSpc>
                <a:spcPct val="80000"/>
              </a:lnSpc>
              <a:buNone/>
            </a:pPr>
            <a:r>
              <a:rPr lang="en-US" sz="3500" dirty="0" smtClean="0"/>
              <a:t>pathways </a:t>
            </a:r>
            <a:r>
              <a:rPr lang="en-US" sz="3500" dirty="0"/>
              <a:t>as physical practice of the same </a:t>
            </a:r>
            <a:r>
              <a:rPr lang="en-US" sz="3500" dirty="0" smtClean="0"/>
              <a:t>skill</a:t>
            </a:r>
            <a:endParaRPr lang="en-US" sz="3500" dirty="0"/>
          </a:p>
          <a:p>
            <a:pPr>
              <a:lnSpc>
                <a:spcPct val="80000"/>
              </a:lnSpc>
            </a:pPr>
            <a:endParaRPr lang="en-US" sz="3500" dirty="0" smtClean="0"/>
          </a:p>
          <a:p>
            <a:pPr>
              <a:lnSpc>
                <a:spcPct val="80000"/>
              </a:lnSpc>
            </a:pPr>
            <a:r>
              <a:rPr lang="en-US" sz="3500" dirty="0" smtClean="0"/>
              <a:t>Subjects </a:t>
            </a:r>
            <a:r>
              <a:rPr lang="en-US" sz="3500" dirty="0"/>
              <a:t>receiving MP showed:</a:t>
            </a:r>
          </a:p>
          <a:p>
            <a:pPr lvl="1">
              <a:lnSpc>
                <a:spcPct val="80000"/>
              </a:lnSpc>
            </a:pPr>
            <a:endParaRPr lang="en-US" sz="3500" dirty="0" smtClean="0"/>
          </a:p>
          <a:p>
            <a:pPr lvl="1">
              <a:lnSpc>
                <a:spcPct val="80000"/>
              </a:lnSpc>
            </a:pPr>
            <a:r>
              <a:rPr lang="en-US" sz="3500" dirty="0" smtClean="0"/>
              <a:t>statistically </a:t>
            </a:r>
            <a:r>
              <a:rPr lang="en-US" sz="3500" dirty="0"/>
              <a:t>and clinically significant </a:t>
            </a:r>
            <a:endParaRPr lang="en-US" sz="3500" dirty="0" smtClean="0"/>
          </a:p>
          <a:p>
            <a:pPr marL="411480" lvl="1" indent="0">
              <a:lnSpc>
                <a:spcPct val="80000"/>
              </a:lnSpc>
              <a:buNone/>
            </a:pPr>
            <a:r>
              <a:rPr lang="en-US" sz="3500" dirty="0" smtClean="0"/>
              <a:t>reductions </a:t>
            </a:r>
            <a:r>
              <a:rPr lang="en-US" sz="3500" dirty="0"/>
              <a:t>in </a:t>
            </a:r>
            <a:r>
              <a:rPr lang="en-US" sz="3500" dirty="0" smtClean="0"/>
              <a:t>impairment</a:t>
            </a:r>
          </a:p>
          <a:p>
            <a:pPr marL="411480" lvl="1" indent="0">
              <a:lnSpc>
                <a:spcPct val="80000"/>
              </a:lnSpc>
              <a:buNone/>
            </a:pPr>
            <a:endParaRPr lang="en-US" sz="3500" dirty="0"/>
          </a:p>
          <a:p>
            <a:pPr lvl="1">
              <a:lnSpc>
                <a:spcPct val="80000"/>
              </a:lnSpc>
            </a:pPr>
            <a:r>
              <a:rPr lang="en-US" sz="3500" dirty="0"/>
              <a:t>significant increases in daily arm </a:t>
            </a:r>
            <a:r>
              <a:rPr lang="en-US" sz="3500" dirty="0" smtClean="0"/>
              <a:t>function</a:t>
            </a:r>
          </a:p>
          <a:p>
            <a:pPr lvl="1">
              <a:lnSpc>
                <a:spcPct val="80000"/>
              </a:lnSpc>
            </a:pPr>
            <a:endParaRPr lang="en-US" sz="3500" dirty="0"/>
          </a:p>
          <a:p>
            <a:pPr lvl="1">
              <a:lnSpc>
                <a:spcPct val="80000"/>
              </a:lnSpc>
            </a:pPr>
            <a:r>
              <a:rPr lang="en-US" sz="3500" dirty="0"/>
              <a:t>new ability to perform important </a:t>
            </a:r>
            <a:endParaRPr lang="en-US" sz="3500" dirty="0" smtClean="0"/>
          </a:p>
          <a:p>
            <a:pPr marL="411480" lvl="1" indent="0">
              <a:lnSpc>
                <a:spcPct val="80000"/>
              </a:lnSpc>
              <a:buNone/>
            </a:pPr>
            <a:r>
              <a:rPr lang="en-US" sz="3500" dirty="0" smtClean="0"/>
              <a:t>activities </a:t>
            </a:r>
            <a:r>
              <a:rPr lang="en-US" sz="3500" dirty="0"/>
              <a:t>of daily </a:t>
            </a:r>
            <a:r>
              <a:rPr lang="en-US" sz="3500" dirty="0" smtClean="0"/>
              <a:t>living</a:t>
            </a:r>
          </a:p>
          <a:p>
            <a:pPr marL="777240" lvl="2" indent="0">
              <a:lnSpc>
                <a:spcPct val="80000"/>
              </a:lnSpc>
              <a:buNone/>
            </a:pPr>
            <a:endParaRPr lang="en-US" sz="3200" dirty="0" smtClean="0"/>
          </a:p>
          <a:p>
            <a:pPr lvl="2">
              <a:lnSpc>
                <a:spcPct val="80000"/>
              </a:lnSpc>
            </a:pPr>
            <a:endParaRPr lang="en-US" sz="1600" dirty="0" smtClean="0"/>
          </a:p>
          <a:p>
            <a:pPr lvl="2">
              <a:lnSpc>
                <a:spcPct val="80000"/>
              </a:lnSpc>
            </a:pPr>
            <a:r>
              <a:rPr lang="en-US" sz="1600" dirty="0" smtClean="0"/>
              <a:t>Page </a:t>
            </a:r>
            <a:r>
              <a:rPr lang="en-US" sz="1600" dirty="0"/>
              <a:t>SJ, Levine P, Leonard A. Mental practice in chronic stroke: results of a randomized, placebo-controlled trial. Stroke. 2007 Apr;38(4):1293-7. </a:t>
            </a:r>
            <a:r>
              <a:rPr lang="en-US" sz="1600" dirty="0" err="1"/>
              <a:t>Epub</a:t>
            </a:r>
            <a:r>
              <a:rPr lang="en-US" sz="1600" dirty="0"/>
              <a:t> 2007 Mar 1.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974429"/>
          </a:xfrm>
        </p:spPr>
        <p:txBody>
          <a:bodyPr/>
          <a:lstStyle/>
          <a:p>
            <a:r>
              <a:rPr lang="en-US" dirty="0" smtClean="0"/>
              <a:t>Burnout and psychiatric morbidity in new medical graduates </a:t>
            </a:r>
            <a:endParaRPr lang="en-US" dirty="0"/>
          </a:p>
        </p:txBody>
      </p:sp>
      <p:sp>
        <p:nvSpPr>
          <p:cNvPr id="3" name="Content Placeholder 2"/>
          <p:cNvSpPr>
            <a:spLocks noGrp="1"/>
          </p:cNvSpPr>
          <p:nvPr>
            <p:ph idx="1"/>
          </p:nvPr>
        </p:nvSpPr>
        <p:spPr>
          <a:xfrm>
            <a:off x="457200" y="1600200"/>
            <a:ext cx="7620000" cy="5257800"/>
          </a:xfrm>
        </p:spPr>
        <p:txBody>
          <a:bodyPr>
            <a:normAutofit lnSpcReduction="10000"/>
          </a:bodyPr>
          <a:lstStyle/>
          <a:p>
            <a:endParaRPr lang="en-US" dirty="0"/>
          </a:p>
          <a:p>
            <a:endParaRPr lang="en-US" dirty="0"/>
          </a:p>
          <a:p>
            <a:pPr marL="114300" indent="0">
              <a:buNone/>
            </a:pPr>
            <a:r>
              <a:rPr lang="en-US" sz="3600" dirty="0" smtClean="0"/>
              <a:t>8 </a:t>
            </a:r>
            <a:r>
              <a:rPr lang="en-US" sz="3600" dirty="0"/>
              <a:t>months into internship: </a:t>
            </a:r>
            <a:endParaRPr lang="en-US" sz="3600" dirty="0" smtClean="0"/>
          </a:p>
          <a:p>
            <a:r>
              <a:rPr lang="en-US" sz="3600" dirty="0" smtClean="0"/>
              <a:t>75</a:t>
            </a:r>
            <a:r>
              <a:rPr lang="en-US" sz="3600" dirty="0"/>
              <a:t>% interns had burnout </a:t>
            </a:r>
            <a:endParaRPr lang="en-US" sz="3600" dirty="0" smtClean="0"/>
          </a:p>
          <a:p>
            <a:r>
              <a:rPr lang="en-US" sz="3600" dirty="0" smtClean="0"/>
              <a:t>73</a:t>
            </a:r>
            <a:r>
              <a:rPr lang="en-US" sz="3600" dirty="0"/>
              <a:t>% (of interns) met </a:t>
            </a:r>
            <a:endParaRPr lang="en-US" sz="3600" dirty="0" smtClean="0"/>
          </a:p>
          <a:p>
            <a:pPr marL="114300" indent="0">
              <a:buNone/>
            </a:pPr>
            <a:r>
              <a:rPr lang="en-US" sz="3600" dirty="0" smtClean="0"/>
              <a:t>criteria </a:t>
            </a:r>
            <a:r>
              <a:rPr lang="en-US" sz="3600" dirty="0"/>
              <a:t>for </a:t>
            </a:r>
            <a:r>
              <a:rPr lang="en-US" sz="3600" dirty="0" smtClean="0"/>
              <a:t>psychiatric</a:t>
            </a:r>
          </a:p>
          <a:p>
            <a:pPr marL="114300" indent="0">
              <a:buNone/>
            </a:pPr>
            <a:r>
              <a:rPr lang="en-US" sz="3600" dirty="0" smtClean="0"/>
              <a:t>morbidity </a:t>
            </a:r>
            <a:r>
              <a:rPr lang="en-US" sz="3600" dirty="0"/>
              <a:t>on at least </a:t>
            </a:r>
            <a:endParaRPr lang="en-US" sz="3600" dirty="0" smtClean="0"/>
          </a:p>
          <a:p>
            <a:pPr marL="114300" indent="0">
              <a:buNone/>
            </a:pPr>
            <a:r>
              <a:rPr lang="en-US" sz="3600" dirty="0" smtClean="0"/>
              <a:t>one </a:t>
            </a:r>
            <a:r>
              <a:rPr lang="en-US" sz="3600" dirty="0"/>
              <a:t>occasion </a:t>
            </a:r>
            <a:endParaRPr lang="en-US" sz="3600" dirty="0" smtClean="0"/>
          </a:p>
          <a:p>
            <a:pPr marL="114300" indent="0">
              <a:buNone/>
            </a:pPr>
            <a:r>
              <a:rPr lang="en-US" sz="1600" dirty="0" err="1"/>
              <a:t>Willcock</a:t>
            </a:r>
            <a:r>
              <a:rPr lang="en-US" sz="1600" dirty="0"/>
              <a:t> SM et al. Burnout and psychiatric morbidity in new medical graduates. Med J Aust. 2004;181(7):357-60</a:t>
            </a:r>
          </a:p>
          <a:p>
            <a:pPr marL="114300" indent="0">
              <a:buNone/>
            </a:pPr>
            <a:endParaRPr lang="en-US" sz="1600" dirty="0"/>
          </a:p>
          <a:p>
            <a:endParaRPr lang="en-US" sz="2000" dirty="0" smtClean="0"/>
          </a:p>
          <a:p>
            <a:endParaRPr lang="en-US" sz="2000" dirty="0"/>
          </a:p>
        </p:txBody>
      </p:sp>
      <p:pic>
        <p:nvPicPr>
          <p:cNvPr id="4" name="Picture 3"/>
          <p:cNvPicPr>
            <a:picLocks noChangeAspect="1"/>
          </p:cNvPicPr>
          <p:nvPr/>
        </p:nvPicPr>
        <p:blipFill>
          <a:blip r:embed="rId3"/>
          <a:stretch>
            <a:fillRect/>
          </a:stretch>
        </p:blipFill>
        <p:spPr>
          <a:xfrm>
            <a:off x="5561083" y="2026781"/>
            <a:ext cx="2516118" cy="4548432"/>
          </a:xfrm>
          <a:prstGeom prst="rect">
            <a:avLst/>
          </a:prstGeom>
        </p:spPr>
      </p:pic>
    </p:spTree>
    <p:extLst>
      <p:ext uri="{BB962C8B-B14F-4D97-AF65-F5344CB8AC3E}">
        <p14:creationId xmlns:p14="http://schemas.microsoft.com/office/powerpoint/2010/main" val="297147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94"/>
            <a:ext cx="7620000" cy="1640496"/>
          </a:xfrm>
        </p:spPr>
        <p:txBody>
          <a:bodyPr/>
          <a:lstStyle/>
          <a:p>
            <a:r>
              <a:rPr lang="en-US" dirty="0" smtClean="0"/>
              <a:t/>
            </a:r>
            <a:br>
              <a:rPr lang="en-US" dirty="0" smtClean="0"/>
            </a:br>
            <a:r>
              <a:rPr lang="en-US" dirty="0" smtClean="0"/>
              <a:t>Doctor </a:t>
            </a:r>
            <a:r>
              <a:rPr lang="en-US" dirty="0"/>
              <a:t>health and medical errors </a:t>
            </a:r>
            <a:br>
              <a:rPr lang="en-US" dirty="0"/>
            </a:br>
            <a:endParaRPr lang="en-US" dirty="0"/>
          </a:p>
        </p:txBody>
      </p:sp>
      <p:sp>
        <p:nvSpPr>
          <p:cNvPr id="3" name="Content Placeholder 2"/>
          <p:cNvSpPr>
            <a:spLocks noGrp="1"/>
          </p:cNvSpPr>
          <p:nvPr>
            <p:ph idx="1"/>
          </p:nvPr>
        </p:nvSpPr>
        <p:spPr>
          <a:xfrm>
            <a:off x="457200" y="1321712"/>
            <a:ext cx="7620000" cy="5536288"/>
          </a:xfrm>
        </p:spPr>
        <p:txBody>
          <a:bodyPr>
            <a:normAutofit/>
          </a:bodyPr>
          <a:lstStyle/>
          <a:p>
            <a:endParaRPr lang="en-US" dirty="0"/>
          </a:p>
          <a:p>
            <a:r>
              <a:rPr lang="en-US" sz="2800" dirty="0" smtClean="0"/>
              <a:t>Study </a:t>
            </a:r>
            <a:r>
              <a:rPr lang="en-US" sz="2800" dirty="0"/>
              <a:t>determined prevalence of depression and burnout among residents medical staff in 3 US hospitals </a:t>
            </a:r>
          </a:p>
          <a:p>
            <a:r>
              <a:rPr lang="en-US" sz="2800" dirty="0" smtClean="0"/>
              <a:t>20</a:t>
            </a:r>
            <a:r>
              <a:rPr lang="en-US" sz="2800" dirty="0"/>
              <a:t>% of residents met criteria for depression </a:t>
            </a:r>
          </a:p>
          <a:p>
            <a:r>
              <a:rPr lang="en-US" sz="2800" dirty="0" smtClean="0"/>
              <a:t>74</a:t>
            </a:r>
            <a:r>
              <a:rPr lang="en-US" sz="2800" dirty="0"/>
              <a:t>% met the criteria for burnout </a:t>
            </a:r>
          </a:p>
          <a:p>
            <a:r>
              <a:rPr lang="en-US" sz="2800" dirty="0" smtClean="0"/>
              <a:t>Depressed </a:t>
            </a:r>
            <a:r>
              <a:rPr lang="en-US" sz="2800" dirty="0"/>
              <a:t>residents made 6.2 times as many medication errors as residents who were not depressed </a:t>
            </a:r>
          </a:p>
          <a:p>
            <a:pPr marL="114300" indent="0">
              <a:buNone/>
            </a:pPr>
            <a:endParaRPr lang="en-US" sz="1600" dirty="0" smtClean="0">
              <a:solidFill>
                <a:srgbClr val="262D35"/>
              </a:solidFill>
            </a:endParaRPr>
          </a:p>
          <a:p>
            <a:pPr marL="114300" indent="0">
              <a:buNone/>
            </a:pPr>
            <a:r>
              <a:rPr lang="en-US" sz="1600" dirty="0" err="1" smtClean="0">
                <a:solidFill>
                  <a:srgbClr val="262D35"/>
                </a:solidFill>
              </a:rPr>
              <a:t>Fahrenkopf</a:t>
            </a:r>
            <a:r>
              <a:rPr lang="en-US" sz="1600" dirty="0" smtClean="0">
                <a:solidFill>
                  <a:srgbClr val="262D35"/>
                </a:solidFill>
              </a:rPr>
              <a:t> </a:t>
            </a:r>
            <a:r>
              <a:rPr lang="en-US" sz="1600" dirty="0"/>
              <a:t>AM, </a:t>
            </a:r>
            <a:r>
              <a:rPr lang="en-US" sz="1600" dirty="0" err="1"/>
              <a:t>Sectish</a:t>
            </a:r>
            <a:r>
              <a:rPr lang="en-US" sz="1600" dirty="0"/>
              <a:t> TC, Barger LK, et al. Rates of medication errors among depressed and burnt out residents: prospective cohort study. BMJ, doi:10.1136/bmj.39469.763218.BE (published 7 February 2008) </a:t>
            </a:r>
          </a:p>
          <a:p>
            <a:endParaRPr lang="en-US" dirty="0"/>
          </a:p>
        </p:txBody>
      </p:sp>
    </p:spTree>
    <p:extLst>
      <p:ext uri="{BB962C8B-B14F-4D97-AF65-F5344CB8AC3E}">
        <p14:creationId xmlns:p14="http://schemas.microsoft.com/office/powerpoint/2010/main" val="67241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77637"/>
          </a:xfrm>
        </p:spPr>
        <p:txBody>
          <a:bodyPr/>
          <a:lstStyle/>
          <a:p>
            <a:r>
              <a:rPr lang="en-US" dirty="0"/>
              <a:t>Signs of Burnout </a:t>
            </a:r>
            <a:br>
              <a:rPr lang="en-US" dirty="0"/>
            </a:br>
            <a:endParaRPr lang="en-US" dirty="0"/>
          </a:p>
        </p:txBody>
      </p:sp>
      <p:sp>
        <p:nvSpPr>
          <p:cNvPr id="3" name="Content Placeholder 2"/>
          <p:cNvSpPr>
            <a:spLocks noGrp="1"/>
          </p:cNvSpPr>
          <p:nvPr>
            <p:ph idx="1"/>
          </p:nvPr>
        </p:nvSpPr>
        <p:spPr>
          <a:xfrm>
            <a:off x="457200" y="772548"/>
            <a:ext cx="7620000" cy="6085451"/>
          </a:xfrm>
        </p:spPr>
        <p:txBody>
          <a:bodyPr>
            <a:normAutofit fontScale="92500" lnSpcReduction="20000"/>
          </a:bodyPr>
          <a:lstStyle/>
          <a:p>
            <a:r>
              <a:rPr lang="en-US" sz="3200" dirty="0"/>
              <a:t>Would you </a:t>
            </a:r>
            <a:r>
              <a:rPr lang="en-US" sz="3200" dirty="0" err="1" smtClean="0"/>
              <a:t>recognise</a:t>
            </a:r>
            <a:r>
              <a:rPr lang="en-US" sz="3200" dirty="0" smtClean="0"/>
              <a:t> </a:t>
            </a:r>
            <a:r>
              <a:rPr lang="en-US" sz="3200" dirty="0"/>
              <a:t>these signs of burnout in yourself or a colleague? </a:t>
            </a:r>
          </a:p>
          <a:p>
            <a:r>
              <a:rPr lang="en-US" sz="3200" dirty="0" smtClean="0"/>
              <a:t>1</a:t>
            </a:r>
            <a:r>
              <a:rPr lang="en-US" sz="3200" dirty="0"/>
              <a:t>. Emotional exhaustion </a:t>
            </a:r>
          </a:p>
          <a:p>
            <a:endParaRPr lang="en-US" sz="3200" dirty="0" smtClean="0"/>
          </a:p>
          <a:p>
            <a:r>
              <a:rPr lang="en-US" sz="3200" dirty="0" smtClean="0"/>
              <a:t>2</a:t>
            </a:r>
            <a:r>
              <a:rPr lang="en-US" sz="3200" dirty="0"/>
              <a:t>. Cynicism </a:t>
            </a:r>
          </a:p>
          <a:p>
            <a:endParaRPr lang="en-US" sz="3200" dirty="0" smtClean="0"/>
          </a:p>
          <a:p>
            <a:r>
              <a:rPr lang="en-US" sz="3200" dirty="0" smtClean="0"/>
              <a:t>3. Perceived </a:t>
            </a:r>
            <a:r>
              <a:rPr lang="en-US" sz="3200" dirty="0"/>
              <a:t>clinical ineffectiveness </a:t>
            </a:r>
          </a:p>
          <a:p>
            <a:endParaRPr lang="en-US" sz="3200" dirty="0" smtClean="0"/>
          </a:p>
          <a:p>
            <a:r>
              <a:rPr lang="en-US" sz="3200" dirty="0" smtClean="0"/>
              <a:t>4. Sense </a:t>
            </a:r>
            <a:r>
              <a:rPr lang="en-US" sz="3200" dirty="0"/>
              <a:t>of </a:t>
            </a:r>
            <a:r>
              <a:rPr lang="en-US" sz="3200" dirty="0" err="1"/>
              <a:t>depersonalisation</a:t>
            </a:r>
            <a:r>
              <a:rPr lang="en-US" sz="3200" dirty="0"/>
              <a:t> in relationships with co-workers, patients or </a:t>
            </a:r>
            <a:r>
              <a:rPr lang="en-US" sz="3200" dirty="0" smtClean="0"/>
              <a:t>both</a:t>
            </a:r>
            <a:endParaRPr lang="en-US" sz="3200" dirty="0"/>
          </a:p>
          <a:p>
            <a:pPr marL="114300" indent="0">
              <a:buNone/>
            </a:pPr>
            <a:endParaRPr lang="en-US" sz="3200" dirty="0" smtClean="0"/>
          </a:p>
          <a:p>
            <a:pPr marL="114300" indent="0">
              <a:buNone/>
            </a:pPr>
            <a:r>
              <a:rPr lang="en-US" sz="3200" dirty="0" smtClean="0"/>
              <a:t>If it was you consider </a:t>
            </a:r>
            <a:r>
              <a:rPr lang="en-US" sz="3200" dirty="0"/>
              <a:t>how your </a:t>
            </a:r>
            <a:r>
              <a:rPr lang="en-US" sz="3200" dirty="0" smtClean="0"/>
              <a:t>health might  </a:t>
            </a:r>
            <a:r>
              <a:rPr lang="en-US" sz="3200" dirty="0"/>
              <a:t>be affected. </a:t>
            </a:r>
          </a:p>
          <a:p>
            <a:endParaRPr lang="en-US" dirty="0"/>
          </a:p>
        </p:txBody>
      </p:sp>
    </p:spTree>
    <p:extLst>
      <p:ext uri="{BB962C8B-B14F-4D97-AF65-F5344CB8AC3E}">
        <p14:creationId xmlns:p14="http://schemas.microsoft.com/office/powerpoint/2010/main" val="212823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Mindfulness in medical education</a:t>
            </a:r>
            <a:endParaRPr lang="en-AU"/>
          </a:p>
        </p:txBody>
      </p:sp>
      <p:sp>
        <p:nvSpPr>
          <p:cNvPr id="168963" name="Rectangle 3"/>
          <p:cNvSpPr>
            <a:spLocks noGrp="1" noChangeArrowheads="1"/>
          </p:cNvSpPr>
          <p:nvPr>
            <p:ph type="body" idx="1"/>
          </p:nvPr>
        </p:nvSpPr>
        <p:spPr>
          <a:xfrm>
            <a:off x="224880" y="1571284"/>
            <a:ext cx="7852320" cy="4881904"/>
          </a:xfrm>
        </p:spPr>
        <p:txBody>
          <a:bodyPr>
            <a:normAutofit lnSpcReduction="10000"/>
          </a:bodyPr>
          <a:lstStyle/>
          <a:p>
            <a:pPr>
              <a:lnSpc>
                <a:spcPct val="90000"/>
              </a:lnSpc>
            </a:pPr>
            <a:r>
              <a:rPr lang="ja-JP" altLang="en-US" sz="2400" dirty="0">
                <a:latin typeface="Arial"/>
              </a:rPr>
              <a:t>“</a:t>
            </a:r>
            <a:r>
              <a:rPr lang="en-US" sz="2400" dirty="0"/>
              <a:t>At Harvard, a group of faculty members and students are developing workshops for first and second year students to teach </a:t>
            </a:r>
            <a:r>
              <a:rPr lang="ja-JP" altLang="en-US" sz="2400" dirty="0">
                <a:latin typeface="Arial"/>
              </a:rPr>
              <a:t>“</a:t>
            </a:r>
            <a:r>
              <a:rPr lang="en-US" sz="2400" dirty="0"/>
              <a:t>mindfulness</a:t>
            </a:r>
            <a:r>
              <a:rPr lang="ja-JP" altLang="en-US" sz="2400" dirty="0">
                <a:latin typeface="Arial"/>
              </a:rPr>
              <a:t>”</a:t>
            </a:r>
            <a:r>
              <a:rPr lang="en-US" sz="2400" dirty="0"/>
              <a:t> and self-renewal skills, based on </a:t>
            </a:r>
            <a:r>
              <a:rPr lang="en-US" sz="2400" dirty="0" smtClean="0"/>
              <a:t>the ESSENCE  program developed  </a:t>
            </a:r>
            <a:r>
              <a:rPr lang="en-US" sz="2400" dirty="0"/>
              <a:t>by </a:t>
            </a:r>
            <a:r>
              <a:rPr lang="en-US" sz="2400" dirty="0" smtClean="0"/>
              <a:t> </a:t>
            </a:r>
            <a:r>
              <a:rPr lang="en-US" sz="2400" dirty="0" err="1" smtClean="0"/>
              <a:t>Dr</a:t>
            </a:r>
            <a:r>
              <a:rPr lang="en-US" sz="2400" dirty="0" smtClean="0"/>
              <a:t> Craig </a:t>
            </a:r>
            <a:r>
              <a:rPr lang="en-US" sz="2400" dirty="0" err="1" smtClean="0"/>
              <a:t>Hassed</a:t>
            </a:r>
            <a:r>
              <a:rPr lang="en-US" sz="2400" dirty="0" smtClean="0"/>
              <a:t>,</a:t>
            </a:r>
            <a:r>
              <a:rPr lang="en-AU" sz="2400" dirty="0" smtClean="0">
                <a:latin typeface="Arial"/>
              </a:rPr>
              <a:t> </a:t>
            </a:r>
            <a:r>
              <a:rPr lang="en-US" sz="2400" dirty="0" err="1" smtClean="0"/>
              <a:t>Monash</a:t>
            </a:r>
            <a:r>
              <a:rPr lang="en-US" sz="2400" dirty="0" smtClean="0"/>
              <a:t> University</a:t>
            </a:r>
          </a:p>
          <a:p>
            <a:pPr>
              <a:lnSpc>
                <a:spcPct val="90000"/>
              </a:lnSpc>
            </a:pPr>
            <a:endParaRPr lang="en-US" sz="2400" dirty="0" smtClean="0"/>
          </a:p>
          <a:p>
            <a:pPr>
              <a:lnSpc>
                <a:spcPct val="90000"/>
              </a:lnSpc>
            </a:pPr>
            <a:endParaRPr lang="en-US" sz="2400" dirty="0"/>
          </a:p>
          <a:p>
            <a:pPr>
              <a:lnSpc>
                <a:spcPct val="90000"/>
              </a:lnSpc>
            </a:pPr>
            <a:r>
              <a:rPr lang="en-US" sz="2400" dirty="0" smtClean="0"/>
              <a:t>Administrators </a:t>
            </a:r>
            <a:r>
              <a:rPr lang="en-US" sz="2400" dirty="0"/>
              <a:t>at Duke, discouraged by a low turnout for mental health education programs, have decided to present a wellness program focused on enhancing performance.  </a:t>
            </a:r>
            <a:endParaRPr lang="en-US" sz="2400" dirty="0" smtClean="0"/>
          </a:p>
          <a:p>
            <a:pPr>
              <a:lnSpc>
                <a:spcPct val="90000"/>
              </a:lnSpc>
            </a:pPr>
            <a:endParaRPr lang="en-US" sz="2400" dirty="0" smtClean="0"/>
          </a:p>
          <a:p>
            <a:pPr lvl="2">
              <a:lnSpc>
                <a:spcPct val="90000"/>
              </a:lnSpc>
            </a:pPr>
            <a:r>
              <a:rPr lang="en-US" sz="1800" dirty="0" smtClean="0"/>
              <a:t>Rosenthal </a:t>
            </a:r>
            <a:r>
              <a:rPr lang="en-US" sz="1800" dirty="0"/>
              <a:t>JM, Okie S. White coat, mood indigo--depression in medical school. New England Journal of Medicine 2005;353;11:1085-8.</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ESSENCE Model</a:t>
            </a:r>
            <a:endParaRPr lang="en-US" dirty="0"/>
          </a:p>
        </p:txBody>
      </p:sp>
      <p:sp>
        <p:nvSpPr>
          <p:cNvPr id="3" name="Content Placeholder 2"/>
          <p:cNvSpPr>
            <a:spLocks noGrp="1"/>
          </p:cNvSpPr>
          <p:nvPr>
            <p:ph idx="1"/>
          </p:nvPr>
        </p:nvSpPr>
        <p:spPr>
          <a:xfrm>
            <a:off x="457200" y="1112993"/>
            <a:ext cx="7620000" cy="5287807"/>
          </a:xfrm>
        </p:spPr>
        <p:txBody>
          <a:bodyPr>
            <a:normAutofit/>
          </a:bodyPr>
          <a:lstStyle/>
          <a:p>
            <a:r>
              <a:rPr lang="en-US" sz="3600" dirty="0" smtClean="0"/>
              <a:t>E 	Education</a:t>
            </a:r>
            <a:endParaRPr lang="en-US" sz="3600" dirty="0"/>
          </a:p>
          <a:p>
            <a:r>
              <a:rPr lang="en-US" sz="3600" dirty="0"/>
              <a:t>S </a:t>
            </a:r>
            <a:r>
              <a:rPr lang="en-US" sz="3600" dirty="0" smtClean="0"/>
              <a:t>	Stress </a:t>
            </a:r>
            <a:r>
              <a:rPr lang="en-US" sz="3600" dirty="0"/>
              <a:t>management</a:t>
            </a:r>
          </a:p>
          <a:p>
            <a:r>
              <a:rPr lang="en-US" sz="3600" dirty="0" smtClean="0"/>
              <a:t>S	Spirituality</a:t>
            </a:r>
            <a:endParaRPr lang="en-US" sz="3600" dirty="0"/>
          </a:p>
          <a:p>
            <a:r>
              <a:rPr lang="en-US" sz="3600" dirty="0"/>
              <a:t>E </a:t>
            </a:r>
            <a:r>
              <a:rPr lang="en-US" sz="3600" dirty="0" smtClean="0"/>
              <a:t>	Exercise</a:t>
            </a:r>
            <a:endParaRPr lang="en-US" sz="3600" dirty="0"/>
          </a:p>
          <a:p>
            <a:r>
              <a:rPr lang="en-US" sz="3600" dirty="0"/>
              <a:t>N </a:t>
            </a:r>
            <a:r>
              <a:rPr lang="en-US" sz="3600" dirty="0" smtClean="0"/>
              <a:t>	Nutrition</a:t>
            </a:r>
            <a:endParaRPr lang="en-US" sz="3600" dirty="0"/>
          </a:p>
          <a:p>
            <a:r>
              <a:rPr lang="en-US" sz="3600" dirty="0"/>
              <a:t>C </a:t>
            </a:r>
            <a:r>
              <a:rPr lang="en-US" sz="3600" dirty="0" smtClean="0"/>
              <a:t>	Connectedness</a:t>
            </a:r>
            <a:endParaRPr lang="en-US" sz="3600" dirty="0"/>
          </a:p>
          <a:p>
            <a:r>
              <a:rPr lang="en-US" sz="3600" dirty="0"/>
              <a:t>E </a:t>
            </a:r>
            <a:r>
              <a:rPr lang="en-US" sz="3600" dirty="0" smtClean="0"/>
              <a:t>	Environment </a:t>
            </a:r>
          </a:p>
          <a:p>
            <a:pPr marL="114300" indent="0">
              <a:buNone/>
            </a:pPr>
            <a:r>
              <a:rPr lang="en-US" sz="1800" dirty="0" smtClean="0"/>
              <a:t>The Essence of Health: The seven pillars of wellbeing Craig </a:t>
            </a:r>
            <a:r>
              <a:rPr lang="en-US" sz="1800" dirty="0" err="1" smtClean="0"/>
              <a:t>Hassed</a:t>
            </a:r>
            <a:r>
              <a:rPr lang="en-US" sz="1800" dirty="0" smtClean="0"/>
              <a:t> </a:t>
            </a:r>
          </a:p>
          <a:p>
            <a:pPr marL="114300" indent="0">
              <a:buNone/>
            </a:pPr>
            <a:r>
              <a:rPr lang="en-US" sz="1800" dirty="0" smtClean="0"/>
              <a:t>Random House 2008</a:t>
            </a:r>
          </a:p>
          <a:p>
            <a:endParaRPr lang="en-US" sz="3600" dirty="0"/>
          </a:p>
        </p:txBody>
      </p:sp>
      <p:sp>
        <p:nvSpPr>
          <p:cNvPr id="4" name="Footer Placeholder 3"/>
          <p:cNvSpPr>
            <a:spLocks noGrp="1"/>
          </p:cNvSpPr>
          <p:nvPr>
            <p:ph type="ftr" sz="quarter" idx="11"/>
          </p:nvPr>
        </p:nvSpPr>
        <p:spPr>
          <a:xfrm rot="16200000">
            <a:off x="7586913" y="3826160"/>
            <a:ext cx="2367282" cy="365760"/>
          </a:xfrm>
        </p:spPr>
        <p:txBody>
          <a:bodyPr/>
          <a:lstStyle/>
          <a:p>
            <a:r>
              <a:rPr lang="en-US" dirty="0" smtClean="0"/>
              <a:t>Craig </a:t>
            </a:r>
            <a:r>
              <a:rPr lang="en-US" dirty="0" err="1" smtClean="0"/>
              <a:t>Hassed</a:t>
            </a:r>
            <a:r>
              <a:rPr lang="en-US" dirty="0" smtClean="0"/>
              <a:t> </a:t>
            </a:r>
            <a:r>
              <a:rPr lang="en-US" dirty="0" err="1" smtClean="0"/>
              <a:t>Essenc:e</a:t>
            </a:r>
            <a:r>
              <a:rPr lang="en-US" dirty="0" smtClean="0"/>
              <a:t> the seven Pillars of Wellbeing</a:t>
            </a:r>
            <a:endParaRPr lang="en-US" dirty="0"/>
          </a:p>
        </p:txBody>
      </p:sp>
      <p:sp>
        <p:nvSpPr>
          <p:cNvPr id="5" name="TextBox 4"/>
          <p:cNvSpPr txBox="1"/>
          <p:nvPr/>
        </p:nvSpPr>
        <p:spPr>
          <a:xfrm>
            <a:off x="890341" y="661248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039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932"/>
            <a:ext cx="7620000" cy="1446268"/>
          </a:xfrm>
        </p:spPr>
        <p:txBody>
          <a:bodyPr/>
          <a:lstStyle/>
          <a:p>
            <a:r>
              <a:rPr lang="en-US" dirty="0" smtClean="0"/>
              <a:t>What are some of the daily  stresses in Rehab Medicine?</a:t>
            </a:r>
            <a:endParaRPr lang="en-US" dirty="0"/>
          </a:p>
        </p:txBody>
      </p:sp>
      <p:sp>
        <p:nvSpPr>
          <p:cNvPr id="3" name="Content Placeholder 2"/>
          <p:cNvSpPr>
            <a:spLocks noGrp="1"/>
          </p:cNvSpPr>
          <p:nvPr>
            <p:ph idx="1"/>
          </p:nvPr>
        </p:nvSpPr>
        <p:spPr/>
        <p:txBody>
          <a:bodyPr>
            <a:normAutofit/>
          </a:bodyPr>
          <a:lstStyle/>
          <a:p>
            <a:r>
              <a:rPr lang="en-US" sz="3200" dirty="0" smtClean="0"/>
              <a:t>Challenging personalities- </a:t>
            </a:r>
            <a:r>
              <a:rPr lang="en-US" sz="3200" dirty="0" err="1" smtClean="0"/>
              <a:t>pts</a:t>
            </a:r>
            <a:r>
              <a:rPr lang="en-US" sz="3200" dirty="0" smtClean="0"/>
              <a:t>/ families </a:t>
            </a:r>
          </a:p>
          <a:p>
            <a:r>
              <a:rPr lang="en-US" sz="3200" dirty="0"/>
              <a:t>Unwell patients –clinical decisions</a:t>
            </a:r>
            <a:r>
              <a:rPr lang="en-US" sz="3200" dirty="0" smtClean="0"/>
              <a:t>/</a:t>
            </a:r>
            <a:r>
              <a:rPr lang="en-US" sz="3200" dirty="0"/>
              <a:t> </a:t>
            </a:r>
            <a:r>
              <a:rPr lang="en-US" sz="3200" dirty="0" smtClean="0"/>
              <a:t>goals</a:t>
            </a:r>
          </a:p>
          <a:p>
            <a:r>
              <a:rPr lang="en-US" sz="3200" dirty="0" smtClean="0"/>
              <a:t>Clear communication with staff- across a spectrum of nursing and &gt;= 4 therapists</a:t>
            </a:r>
          </a:p>
          <a:p>
            <a:r>
              <a:rPr lang="en-US" sz="3200" dirty="0" smtClean="0"/>
              <a:t>Communication &amp; documentation- face to face, written, electronic  not to mention </a:t>
            </a:r>
            <a:r>
              <a:rPr lang="en-US" sz="3200" b="1" dirty="0"/>
              <a:t>d</a:t>
            </a:r>
            <a:r>
              <a:rPr lang="en-US" sz="3200" b="1" dirty="0" smtClean="0"/>
              <a:t>evices.</a:t>
            </a:r>
            <a:r>
              <a:rPr lang="en-US" sz="3200" dirty="0" smtClean="0"/>
              <a:t>...... </a:t>
            </a:r>
            <a:r>
              <a:rPr lang="en-US" sz="3200" dirty="0" err="1" smtClean="0"/>
              <a:t>Iphone</a:t>
            </a:r>
            <a:r>
              <a:rPr lang="en-US" sz="3200" dirty="0" smtClean="0"/>
              <a:t>, </a:t>
            </a:r>
            <a:r>
              <a:rPr lang="en-US" sz="3200" dirty="0" err="1" smtClean="0"/>
              <a:t>Ipad,sms</a:t>
            </a:r>
            <a:r>
              <a:rPr lang="en-US" sz="3200" dirty="0" smtClean="0"/>
              <a:t> email …….</a:t>
            </a:r>
          </a:p>
          <a:p>
            <a:pPr marL="114300" indent="0">
              <a:buNone/>
            </a:pPr>
            <a:r>
              <a:rPr lang="en-US" sz="3200" dirty="0" smtClean="0"/>
              <a:t>…………..multiple usernames &amp; passwords!</a:t>
            </a:r>
          </a:p>
        </p:txBody>
      </p:sp>
    </p:spTree>
    <p:extLst>
      <p:ext uri="{BB962C8B-B14F-4D97-AF65-F5344CB8AC3E}">
        <p14:creationId xmlns:p14="http://schemas.microsoft.com/office/powerpoint/2010/main" val="1659136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523707" cy="1143000"/>
          </a:xfrm>
        </p:spPr>
        <p:txBody>
          <a:bodyPr/>
          <a:lstStyle/>
          <a:p>
            <a:r>
              <a:rPr lang="en-US" sz="4400" dirty="0" smtClean="0"/>
              <a:t>Multi tasking  &amp; procrastination</a:t>
            </a:r>
            <a:br>
              <a:rPr lang="en-US" sz="4400" dirty="0" smtClean="0"/>
            </a:br>
            <a:r>
              <a:rPr lang="en-US" sz="4400" dirty="0" smtClean="0"/>
              <a:t>         – “wired for distraction”</a:t>
            </a:r>
            <a:endParaRPr lang="en-US" sz="4400" dirty="0"/>
          </a:p>
        </p:txBody>
      </p:sp>
      <p:sp>
        <p:nvSpPr>
          <p:cNvPr id="3" name="Content Placeholder 2"/>
          <p:cNvSpPr>
            <a:spLocks noGrp="1"/>
          </p:cNvSpPr>
          <p:nvPr>
            <p:ph idx="1"/>
          </p:nvPr>
        </p:nvSpPr>
        <p:spPr>
          <a:xfrm>
            <a:off x="457200" y="1600199"/>
            <a:ext cx="7620000" cy="5117039"/>
          </a:xfrm>
        </p:spPr>
        <p:txBody>
          <a:bodyPr>
            <a:normAutofit fontScale="92500" lnSpcReduction="20000"/>
          </a:bodyPr>
          <a:lstStyle/>
          <a:p>
            <a:r>
              <a:rPr lang="en-US" sz="3200" dirty="0" smtClean="0"/>
              <a:t>Physiologically </a:t>
            </a:r>
            <a:r>
              <a:rPr lang="en-US" sz="3200" dirty="0"/>
              <a:t>there is a </a:t>
            </a:r>
            <a:r>
              <a:rPr lang="en-US" sz="3200" dirty="0" smtClean="0"/>
              <a:t>small release </a:t>
            </a:r>
            <a:r>
              <a:rPr lang="en-US" sz="3200" dirty="0"/>
              <a:t>of dopamine from reward </a:t>
            </a:r>
            <a:r>
              <a:rPr lang="en-US" sz="3200" dirty="0" err="1" smtClean="0"/>
              <a:t>centre</a:t>
            </a:r>
            <a:r>
              <a:rPr lang="en-US" sz="3200" dirty="0" smtClean="0"/>
              <a:t> every time </a:t>
            </a:r>
            <a:r>
              <a:rPr lang="en-US" sz="3200" dirty="0"/>
              <a:t>the brain switches to something </a:t>
            </a:r>
            <a:r>
              <a:rPr lang="en-US" sz="3200" dirty="0" smtClean="0"/>
              <a:t>novel so not paying attention can become “hard wired”</a:t>
            </a:r>
          </a:p>
          <a:p>
            <a:endParaRPr lang="en-US" sz="3200" dirty="0" smtClean="0"/>
          </a:p>
          <a:p>
            <a:r>
              <a:rPr lang="en-US" sz="3200" dirty="0"/>
              <a:t>S</a:t>
            </a:r>
            <a:r>
              <a:rPr lang="en-US" sz="3200" dirty="0" smtClean="0"/>
              <a:t>tudies on all ages do not show improved efficiency or that the brain copes well with multiple distractions </a:t>
            </a:r>
          </a:p>
          <a:p>
            <a:pPr marL="114300" indent="0">
              <a:buNone/>
            </a:pPr>
            <a:endParaRPr lang="en-US" sz="3200" dirty="0"/>
          </a:p>
          <a:p>
            <a:r>
              <a:rPr lang="en-US" sz="3200" dirty="0" smtClean="0"/>
              <a:t>Multitasking is actually switching attention back &amp; forth from different tasks so is actually “task switching”</a:t>
            </a:r>
          </a:p>
          <a:p>
            <a:endParaRPr lang="en-US" sz="3200" dirty="0"/>
          </a:p>
        </p:txBody>
      </p:sp>
    </p:spTree>
    <p:extLst>
      <p:ext uri="{BB962C8B-B14F-4D97-AF65-F5344CB8AC3E}">
        <p14:creationId xmlns:p14="http://schemas.microsoft.com/office/powerpoint/2010/main" val="11577277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Mindfulness</a:t>
            </a:r>
            <a:endParaRPr lang="en-US" dirty="0"/>
          </a:p>
        </p:txBody>
      </p:sp>
      <p:sp>
        <p:nvSpPr>
          <p:cNvPr id="3" name="Content Placeholder 2"/>
          <p:cNvSpPr>
            <a:spLocks noGrp="1"/>
          </p:cNvSpPr>
          <p:nvPr>
            <p:ph idx="1"/>
          </p:nvPr>
        </p:nvSpPr>
        <p:spPr/>
        <p:txBody>
          <a:bodyPr>
            <a:noAutofit/>
          </a:bodyPr>
          <a:lstStyle/>
          <a:p>
            <a:r>
              <a:rPr lang="en-US" sz="3600" dirty="0" smtClean="0"/>
              <a:t>The ability to engage and remain focused on the current task &amp; to keep returning to it</a:t>
            </a:r>
          </a:p>
          <a:p>
            <a:endParaRPr lang="en-US" sz="3600" dirty="0" smtClean="0"/>
          </a:p>
          <a:p>
            <a:r>
              <a:rPr lang="en-US" sz="3600" dirty="0" smtClean="0"/>
              <a:t>The ability to move on to the next task with confidence and without the constant pull of thoughts in default mode</a:t>
            </a:r>
          </a:p>
          <a:p>
            <a:pPr marL="114300" indent="0">
              <a:buNone/>
            </a:pPr>
            <a:endParaRPr lang="en-US" sz="4400" dirty="0" smtClean="0"/>
          </a:p>
          <a:p>
            <a:endParaRPr lang="en-US" sz="4400" dirty="0"/>
          </a:p>
        </p:txBody>
      </p:sp>
    </p:spTree>
    <p:extLst>
      <p:ext uri="{BB962C8B-B14F-4D97-AF65-F5344CB8AC3E}">
        <p14:creationId xmlns:p14="http://schemas.microsoft.com/office/powerpoint/2010/main" val="3413396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Content Placeholder 2"/>
          <p:cNvSpPr>
            <a:spLocks noGrp="1"/>
          </p:cNvSpPr>
          <p:nvPr>
            <p:ph idx="1"/>
          </p:nvPr>
        </p:nvSpPr>
        <p:spPr/>
        <p:txBody>
          <a:bodyPr>
            <a:normAutofit fontScale="85000" lnSpcReduction="20000"/>
          </a:bodyPr>
          <a:lstStyle/>
          <a:p>
            <a:r>
              <a:rPr lang="en-AU" sz="3600" dirty="0" err="1" smtClean="0"/>
              <a:t>Hebbe’s</a:t>
            </a:r>
            <a:r>
              <a:rPr lang="en-AU" sz="3600" dirty="0" smtClean="0"/>
              <a:t> hypothesis</a:t>
            </a:r>
          </a:p>
          <a:p>
            <a:pPr marL="114300" indent="0">
              <a:buNone/>
            </a:pPr>
            <a:r>
              <a:rPr lang="en-AU" sz="3600" dirty="0" smtClean="0"/>
              <a:t>Neurones that fire together……</a:t>
            </a:r>
            <a:endParaRPr lang="en-AU" sz="3600" dirty="0"/>
          </a:p>
          <a:p>
            <a:pPr marL="114300" indent="0">
              <a:buNone/>
            </a:pPr>
            <a:r>
              <a:rPr lang="en-AU" sz="3600" dirty="0" smtClean="0"/>
              <a:t>………..Wire together –old patterns or new</a:t>
            </a:r>
          </a:p>
          <a:p>
            <a:pPr marL="114300" indent="0">
              <a:buNone/>
            </a:pPr>
            <a:endParaRPr lang="en-US" sz="3600" dirty="0" smtClean="0"/>
          </a:p>
          <a:p>
            <a:endParaRPr lang="en-US" sz="3600" dirty="0" smtClean="0"/>
          </a:p>
          <a:p>
            <a:r>
              <a:rPr lang="en-US" sz="3600" dirty="0" smtClean="0"/>
              <a:t>Science of neuroplasticity</a:t>
            </a:r>
          </a:p>
          <a:p>
            <a:pPr marL="114300" indent="0">
              <a:buNone/>
            </a:pPr>
            <a:endParaRPr lang="en-US" sz="3600" dirty="0"/>
          </a:p>
          <a:p>
            <a:r>
              <a:rPr lang="en-US" sz="3600" dirty="0" smtClean="0"/>
              <a:t>What </a:t>
            </a:r>
            <a:r>
              <a:rPr lang="en-US" sz="3600" dirty="0"/>
              <a:t>you feed the mind  strengthens </a:t>
            </a:r>
            <a:r>
              <a:rPr lang="en-US" sz="3600" dirty="0" smtClean="0"/>
              <a:t>the neural circuits associated with those </a:t>
            </a:r>
            <a:r>
              <a:rPr lang="en-US" sz="3600" dirty="0"/>
              <a:t>patterns </a:t>
            </a:r>
          </a:p>
          <a:p>
            <a:pPr marL="114300" indent="0">
              <a:buNone/>
            </a:pPr>
            <a:endParaRPr lang="en-US" sz="3600" dirty="0"/>
          </a:p>
        </p:txBody>
      </p:sp>
      <p:sp>
        <p:nvSpPr>
          <p:cNvPr id="5" name="Plus 4"/>
          <p:cNvSpPr/>
          <p:nvPr/>
        </p:nvSpPr>
        <p:spPr>
          <a:xfrm>
            <a:off x="6807427" y="3186215"/>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inus 5"/>
          <p:cNvSpPr/>
          <p:nvPr/>
        </p:nvSpPr>
        <p:spPr>
          <a:xfrm>
            <a:off x="4713570" y="3186215"/>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015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Line 2"/>
          <p:cNvSpPr>
            <a:spLocks noChangeShapeType="1"/>
          </p:cNvSpPr>
          <p:nvPr/>
        </p:nvSpPr>
        <p:spPr bwMode="auto">
          <a:xfrm flipV="1">
            <a:off x="2971800" y="2438400"/>
            <a:ext cx="0" cy="21034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59" name="Line 3"/>
          <p:cNvSpPr>
            <a:spLocks noChangeShapeType="1"/>
          </p:cNvSpPr>
          <p:nvPr/>
        </p:nvSpPr>
        <p:spPr bwMode="auto">
          <a:xfrm>
            <a:off x="2971800" y="4572000"/>
            <a:ext cx="38417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60" name="Text Box 4"/>
          <p:cNvSpPr txBox="1">
            <a:spLocks noChangeArrowheads="1"/>
          </p:cNvSpPr>
          <p:nvPr/>
        </p:nvSpPr>
        <p:spPr bwMode="auto">
          <a:xfrm>
            <a:off x="6934200" y="4495800"/>
            <a:ext cx="1193800" cy="457200"/>
          </a:xfrm>
          <a:prstGeom prst="rect">
            <a:avLst/>
          </a:prstGeom>
          <a:solidFill>
            <a:srgbClr val="FFFFFF"/>
          </a:solidFill>
          <a:ln w="9525">
            <a:solidFill>
              <a:srgbClr val="000000"/>
            </a:solidFill>
            <a:miter lim="800000"/>
            <a:headEnd/>
            <a:tailEnd/>
          </a:ln>
        </p:spPr>
        <p:txBody>
          <a:bodyPr/>
          <a:lstStyle/>
          <a:p>
            <a:r>
              <a:rPr lang="en-US" sz="2000" b="1">
                <a:cs typeface="Times New Roman" charset="0"/>
              </a:rPr>
              <a:t>Stress</a:t>
            </a:r>
            <a:endParaRPr lang="en-US" sz="2000">
              <a:latin typeface="Comic Sans MS" charset="0"/>
              <a:cs typeface="Times New Roman" charset="0"/>
            </a:endParaRPr>
          </a:p>
          <a:p>
            <a:pPr eaLnBrk="0" hangingPunct="0"/>
            <a:endParaRPr lang="en-US" sz="4000"/>
          </a:p>
        </p:txBody>
      </p:sp>
      <p:sp>
        <p:nvSpPr>
          <p:cNvPr id="121861" name="Text Box 5"/>
          <p:cNvSpPr txBox="1">
            <a:spLocks noChangeArrowheads="1"/>
          </p:cNvSpPr>
          <p:nvPr/>
        </p:nvSpPr>
        <p:spPr bwMode="auto">
          <a:xfrm>
            <a:off x="1422400" y="1943100"/>
            <a:ext cx="2260600" cy="381000"/>
          </a:xfrm>
          <a:prstGeom prst="rect">
            <a:avLst/>
          </a:prstGeom>
          <a:solidFill>
            <a:srgbClr val="FFFFFF"/>
          </a:solidFill>
          <a:ln w="9525">
            <a:solidFill>
              <a:srgbClr val="000000"/>
            </a:solidFill>
            <a:miter lim="800000"/>
            <a:headEnd/>
            <a:tailEnd/>
          </a:ln>
        </p:spPr>
        <p:txBody>
          <a:bodyPr/>
          <a:lstStyle/>
          <a:p>
            <a:r>
              <a:rPr lang="en-US" sz="2000" b="1">
                <a:cs typeface="Times New Roman" charset="0"/>
              </a:rPr>
              <a:t>Performance</a:t>
            </a:r>
            <a:endParaRPr lang="en-US" sz="2000">
              <a:latin typeface="Comic Sans MS" charset="0"/>
              <a:cs typeface="Times New Roman" charset="0"/>
            </a:endParaRPr>
          </a:p>
          <a:p>
            <a:pPr eaLnBrk="0" hangingPunct="0"/>
            <a:endParaRPr lang="en-US" sz="4000"/>
          </a:p>
        </p:txBody>
      </p:sp>
      <p:sp>
        <p:nvSpPr>
          <p:cNvPr id="121862" name="Text Box 6"/>
          <p:cNvSpPr txBox="1">
            <a:spLocks noChangeArrowheads="1"/>
          </p:cNvSpPr>
          <p:nvPr/>
        </p:nvSpPr>
        <p:spPr bwMode="auto">
          <a:xfrm>
            <a:off x="1625600" y="4724400"/>
            <a:ext cx="1422400" cy="381000"/>
          </a:xfrm>
          <a:prstGeom prst="rect">
            <a:avLst/>
          </a:prstGeom>
          <a:solidFill>
            <a:srgbClr val="FFFFFF"/>
          </a:solidFill>
          <a:ln w="9525">
            <a:solidFill>
              <a:srgbClr val="000000"/>
            </a:solidFill>
            <a:miter lim="800000"/>
            <a:headEnd/>
            <a:tailEnd/>
          </a:ln>
        </p:spPr>
        <p:txBody>
          <a:bodyPr/>
          <a:lstStyle/>
          <a:p>
            <a:r>
              <a:rPr lang="en-US" sz="2000" b="1">
                <a:cs typeface="Times New Roman" charset="0"/>
              </a:rPr>
              <a:t>Inertia</a:t>
            </a:r>
            <a:endParaRPr lang="en-AU" sz="2000" b="1">
              <a:latin typeface="Bookman Old Style" charset="0"/>
              <a:cs typeface="Times New Roman" charset="0"/>
            </a:endParaRPr>
          </a:p>
          <a:p>
            <a:pPr eaLnBrk="0" hangingPunct="0"/>
            <a:endParaRPr lang="en-AU" sz="2000" b="1"/>
          </a:p>
        </p:txBody>
      </p:sp>
      <p:sp>
        <p:nvSpPr>
          <p:cNvPr id="121863" name="Text Box 7"/>
          <p:cNvSpPr txBox="1">
            <a:spLocks noChangeArrowheads="1"/>
          </p:cNvSpPr>
          <p:nvPr/>
        </p:nvSpPr>
        <p:spPr bwMode="auto">
          <a:xfrm>
            <a:off x="5837278" y="3429000"/>
            <a:ext cx="2488862" cy="814388"/>
          </a:xfrm>
          <a:prstGeom prst="rect">
            <a:avLst/>
          </a:prstGeom>
          <a:solidFill>
            <a:srgbClr val="FFFFFF"/>
          </a:solidFill>
          <a:ln w="9525">
            <a:solidFill>
              <a:srgbClr val="000000"/>
            </a:solidFill>
            <a:miter lim="800000"/>
            <a:headEnd/>
            <a:tailEnd/>
          </a:ln>
        </p:spPr>
        <p:txBody>
          <a:bodyPr/>
          <a:lstStyle/>
          <a:p>
            <a:r>
              <a:rPr lang="en-US" sz="2000" b="1" dirty="0">
                <a:cs typeface="Times New Roman" charset="0"/>
              </a:rPr>
              <a:t>Poor performance / burnout</a:t>
            </a:r>
            <a:endParaRPr lang="en-US" sz="2000" b="1" dirty="0">
              <a:latin typeface="Bookman Old Style" charset="0"/>
              <a:cs typeface="Times New Roman" charset="0"/>
            </a:endParaRPr>
          </a:p>
          <a:p>
            <a:pPr eaLnBrk="0" hangingPunct="0"/>
            <a:endParaRPr lang="en-US" sz="2000" b="1" dirty="0"/>
          </a:p>
        </p:txBody>
      </p:sp>
      <p:sp>
        <p:nvSpPr>
          <p:cNvPr id="121864" name="Freeform 8"/>
          <p:cNvSpPr>
            <a:spLocks/>
          </p:cNvSpPr>
          <p:nvPr/>
        </p:nvSpPr>
        <p:spPr bwMode="auto">
          <a:xfrm>
            <a:off x="2971800" y="3581400"/>
            <a:ext cx="3657600" cy="1006475"/>
          </a:xfrm>
          <a:custGeom>
            <a:avLst/>
            <a:gdLst>
              <a:gd name="T0" fmla="*/ 0 w 5760"/>
              <a:gd name="T1" fmla="*/ 1584 h 1584"/>
              <a:gd name="T2" fmla="*/ 2592 w 5760"/>
              <a:gd name="T3" fmla="*/ 0 h 1584"/>
              <a:gd name="T4" fmla="*/ 5760 w 5760"/>
              <a:gd name="T5" fmla="*/ 1584 h 1584"/>
            </a:gdLst>
            <a:ahLst/>
            <a:cxnLst>
              <a:cxn ang="0">
                <a:pos x="T0" y="T1"/>
              </a:cxn>
              <a:cxn ang="0">
                <a:pos x="T2" y="T3"/>
              </a:cxn>
              <a:cxn ang="0">
                <a:pos x="T4" y="T5"/>
              </a:cxn>
            </a:cxnLst>
            <a:rect l="0" t="0" r="r" b="b"/>
            <a:pathLst>
              <a:path w="5760" h="1584">
                <a:moveTo>
                  <a:pt x="0" y="1584"/>
                </a:moveTo>
                <a:cubicBezTo>
                  <a:pt x="816" y="792"/>
                  <a:pt x="1632" y="0"/>
                  <a:pt x="2592" y="0"/>
                </a:cubicBezTo>
                <a:cubicBezTo>
                  <a:pt x="3552" y="0"/>
                  <a:pt x="4656" y="792"/>
                  <a:pt x="5760" y="158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65" name="Rectangle 9"/>
          <p:cNvSpPr>
            <a:spLocks noChangeArrowheads="1"/>
          </p:cNvSpPr>
          <p:nvPr/>
        </p:nvSpPr>
        <p:spPr bwMode="auto">
          <a:xfrm>
            <a:off x="88900" y="284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21866" name="Rectangle 10"/>
          <p:cNvSpPr>
            <a:spLocks noChangeArrowheads="1"/>
          </p:cNvSpPr>
          <p:nvPr/>
        </p:nvSpPr>
        <p:spPr bwMode="auto">
          <a:xfrm>
            <a:off x="88900" y="654050"/>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cs typeface="Times New Roman" charset="0"/>
              </a:rPr>
              <a:t> </a:t>
            </a:r>
            <a:endParaRPr lang="en-AU"/>
          </a:p>
          <a:p>
            <a:pPr eaLnBrk="0" hangingPunct="0"/>
            <a:r>
              <a:rPr lang="en-US" sz="1100">
                <a:cs typeface="Times New Roman" charset="0"/>
              </a:rPr>
              <a:t> </a:t>
            </a:r>
            <a:endParaRPr lang="en-US" sz="1100">
              <a:latin typeface="Comic Sans MS" charset="0"/>
              <a:cs typeface="Times New Roman" charset="0"/>
            </a:endParaRPr>
          </a:p>
          <a:p>
            <a:pPr eaLnBrk="0" hangingPunct="0"/>
            <a:r>
              <a:rPr lang="en-US" sz="1100">
                <a:cs typeface="Times New Roman" charset="0"/>
              </a:rPr>
              <a:t> </a:t>
            </a:r>
            <a:endParaRPr lang="en-US" sz="1100">
              <a:latin typeface="Comic Sans MS" charset="0"/>
              <a:cs typeface="Times New Roman" charset="0"/>
            </a:endParaRPr>
          </a:p>
          <a:p>
            <a:pPr eaLnBrk="0" hangingPunct="0"/>
            <a:endParaRPr lang="en-US"/>
          </a:p>
        </p:txBody>
      </p:sp>
      <p:sp>
        <p:nvSpPr>
          <p:cNvPr id="121867" name="Rectangle 11"/>
          <p:cNvSpPr>
            <a:spLocks noChangeArrowheads="1"/>
          </p:cNvSpPr>
          <p:nvPr/>
        </p:nvSpPr>
        <p:spPr bwMode="auto">
          <a:xfrm>
            <a:off x="1066800" y="6019800"/>
            <a:ext cx="914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500">
                <a:cs typeface="Times New Roman" charset="0"/>
              </a:rPr>
              <a:t> </a:t>
            </a:r>
            <a:r>
              <a:rPr lang="en-US" sz="2500" b="1">
                <a:cs typeface="Times New Roman" charset="0"/>
              </a:rPr>
              <a:t>Stress-performance curve</a:t>
            </a:r>
            <a:endParaRPr lang="en-US" sz="4800"/>
          </a:p>
        </p:txBody>
      </p:sp>
      <p:sp>
        <p:nvSpPr>
          <p:cNvPr id="121868" name="Text Box 12"/>
          <p:cNvSpPr txBox="1">
            <a:spLocks noChangeArrowheads="1"/>
          </p:cNvSpPr>
          <p:nvPr/>
        </p:nvSpPr>
        <p:spPr bwMode="auto">
          <a:xfrm>
            <a:off x="3352800" y="3200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dirty="0"/>
              <a:t>High performance</a:t>
            </a:r>
            <a:endParaRPr lang="en-AU" sz="1800" b="1" dirty="0"/>
          </a:p>
        </p:txBody>
      </p:sp>
    </p:spTree>
    <p:extLst>
      <p:ext uri="{BB962C8B-B14F-4D97-AF65-F5344CB8AC3E}">
        <p14:creationId xmlns:p14="http://schemas.microsoft.com/office/powerpoint/2010/main" val="1234072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Mindfulness</a:t>
            </a:r>
            <a:endParaRPr lang="en-US" dirty="0"/>
          </a:p>
        </p:txBody>
      </p:sp>
      <p:sp>
        <p:nvSpPr>
          <p:cNvPr id="3" name="Content Placeholder 2"/>
          <p:cNvSpPr>
            <a:spLocks noGrp="1"/>
          </p:cNvSpPr>
          <p:nvPr>
            <p:ph idx="1"/>
          </p:nvPr>
        </p:nvSpPr>
        <p:spPr/>
        <p:txBody>
          <a:bodyPr>
            <a:normAutofit fontScale="92500"/>
          </a:bodyPr>
          <a:lstStyle/>
          <a:p>
            <a:r>
              <a:rPr lang="en-US" sz="4800" dirty="0" smtClean="0"/>
              <a:t>Formal Practices</a:t>
            </a:r>
          </a:p>
          <a:p>
            <a:pPr>
              <a:buFontTx/>
              <a:buChar char="-"/>
            </a:pPr>
            <a:r>
              <a:rPr lang="en-US" sz="4800" dirty="0" smtClean="0"/>
              <a:t>attention training/meditation</a:t>
            </a:r>
          </a:p>
          <a:p>
            <a:pPr>
              <a:buFontTx/>
              <a:buChar char="-"/>
            </a:pPr>
            <a:endParaRPr lang="en-US" sz="4800" dirty="0" smtClean="0"/>
          </a:p>
          <a:p>
            <a:r>
              <a:rPr lang="en-US" sz="4800" dirty="0" smtClean="0"/>
              <a:t>Informal Practices</a:t>
            </a:r>
          </a:p>
          <a:p>
            <a:pPr marL="114300" indent="0">
              <a:buNone/>
            </a:pPr>
            <a:r>
              <a:rPr lang="en-US" sz="4800" dirty="0" smtClean="0"/>
              <a:t>- being mindful whilst engaged in activities</a:t>
            </a:r>
          </a:p>
          <a:p>
            <a:endParaRPr lang="en-US" sz="4800" dirty="0"/>
          </a:p>
        </p:txBody>
      </p:sp>
      <p:sp>
        <p:nvSpPr>
          <p:cNvPr id="4" name="Footer Placeholder 3"/>
          <p:cNvSpPr>
            <a:spLocks noGrp="1"/>
          </p:cNvSpPr>
          <p:nvPr>
            <p:ph type="ftr" sz="quarter" idx="11"/>
          </p:nvPr>
        </p:nvSpPr>
        <p:spPr>
          <a:xfrm rot="16200000">
            <a:off x="6663385" y="2779040"/>
            <a:ext cx="4401894" cy="556329"/>
          </a:xfrm>
        </p:spPr>
        <p:txBody>
          <a:bodyPr/>
          <a:lstStyle/>
          <a:p>
            <a:r>
              <a:rPr lang="en-US" dirty="0" smtClean="0"/>
              <a:t>Craig </a:t>
            </a:r>
            <a:r>
              <a:rPr lang="en-US" dirty="0" err="1" smtClean="0"/>
              <a:t>Hassed</a:t>
            </a:r>
            <a:r>
              <a:rPr lang="en-US" dirty="0" smtClean="0"/>
              <a:t>  &amp; Richard Chambers Mindfulness for Wellbeing &amp; Performance   - online course  2016                                                       </a:t>
            </a:r>
            <a:r>
              <a:rPr lang="en-US" dirty="0" err="1" smtClean="0"/>
              <a:t>Monash</a:t>
            </a:r>
            <a:r>
              <a:rPr lang="en-US" dirty="0" smtClean="0"/>
              <a:t> University</a:t>
            </a:r>
            <a:endParaRPr lang="en-US" dirty="0"/>
          </a:p>
        </p:txBody>
      </p:sp>
    </p:spTree>
    <p:extLst>
      <p:ext uri="{BB962C8B-B14F-4D97-AF65-F5344CB8AC3E}">
        <p14:creationId xmlns:p14="http://schemas.microsoft.com/office/powerpoint/2010/main" val="4117210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Mindfulness</a:t>
            </a:r>
            <a:endParaRPr lang="en-US" dirty="0"/>
          </a:p>
        </p:txBody>
      </p:sp>
      <p:sp>
        <p:nvSpPr>
          <p:cNvPr id="3" name="Content Placeholder 2"/>
          <p:cNvSpPr>
            <a:spLocks noGrp="1"/>
          </p:cNvSpPr>
          <p:nvPr>
            <p:ph idx="1"/>
          </p:nvPr>
        </p:nvSpPr>
        <p:spPr>
          <a:xfrm>
            <a:off x="457200" y="1230839"/>
            <a:ext cx="7620000" cy="5627161"/>
          </a:xfrm>
        </p:spPr>
        <p:txBody>
          <a:bodyPr>
            <a:normAutofit lnSpcReduction="10000"/>
          </a:bodyPr>
          <a:lstStyle/>
          <a:p>
            <a:pPr marL="114300" indent="0">
              <a:buNone/>
            </a:pPr>
            <a:r>
              <a:rPr lang="en-US" sz="4000" dirty="0" smtClean="0"/>
              <a:t>4 </a:t>
            </a:r>
            <a:r>
              <a:rPr lang="en-US" sz="4000" dirty="0"/>
              <a:t>Main Cognitive </a:t>
            </a:r>
            <a:r>
              <a:rPr lang="en-US" sz="4000" dirty="0" smtClean="0"/>
              <a:t>Practices</a:t>
            </a:r>
            <a:endParaRPr lang="en-US" sz="4000" dirty="0"/>
          </a:p>
          <a:p>
            <a:pPr marL="114300" indent="0">
              <a:buNone/>
            </a:pPr>
            <a:r>
              <a:rPr lang="en-US" sz="4000" dirty="0" smtClean="0"/>
              <a:t>1)Perception or awareness</a:t>
            </a:r>
          </a:p>
          <a:p>
            <a:pPr marL="114300" indent="0">
              <a:buNone/>
            </a:pPr>
            <a:endParaRPr lang="en-US" sz="4000" dirty="0"/>
          </a:p>
          <a:p>
            <a:pPr marL="114300" indent="0">
              <a:buNone/>
            </a:pPr>
            <a:r>
              <a:rPr lang="en-US" sz="4000" dirty="0" smtClean="0"/>
              <a:t>2)Letting Go - non attachment</a:t>
            </a:r>
          </a:p>
          <a:p>
            <a:pPr marL="114300" indent="0">
              <a:buNone/>
            </a:pPr>
            <a:endParaRPr lang="en-US" sz="4000" dirty="0"/>
          </a:p>
          <a:p>
            <a:pPr marL="114300" indent="0">
              <a:buNone/>
            </a:pPr>
            <a:r>
              <a:rPr lang="en-US" sz="4000" dirty="0" smtClean="0"/>
              <a:t>3)Acceptance</a:t>
            </a:r>
            <a:endParaRPr lang="en-US" sz="4000" dirty="0"/>
          </a:p>
          <a:p>
            <a:pPr marL="114300" indent="0">
              <a:buNone/>
            </a:pPr>
            <a:endParaRPr lang="en-US" sz="4000" dirty="0" smtClean="0"/>
          </a:p>
          <a:p>
            <a:pPr marL="114300" indent="0">
              <a:buNone/>
            </a:pPr>
            <a:r>
              <a:rPr lang="en-US" sz="4000" dirty="0" smtClean="0"/>
              <a:t>4)Presence </a:t>
            </a:r>
            <a:r>
              <a:rPr lang="en-US" sz="4000" dirty="0"/>
              <a:t>of Mind</a:t>
            </a:r>
          </a:p>
          <a:p>
            <a:endParaRPr lang="en-US" sz="4800" dirty="0"/>
          </a:p>
        </p:txBody>
      </p:sp>
      <p:sp>
        <p:nvSpPr>
          <p:cNvPr id="4" name="Footer Placeholder 3"/>
          <p:cNvSpPr>
            <a:spLocks noGrp="1"/>
          </p:cNvSpPr>
          <p:nvPr>
            <p:ph type="ftr" sz="quarter" idx="11"/>
          </p:nvPr>
        </p:nvSpPr>
        <p:spPr>
          <a:xfrm rot="16200000">
            <a:off x="6664888" y="2936169"/>
            <a:ext cx="4401894" cy="556329"/>
          </a:xfrm>
        </p:spPr>
        <p:txBody>
          <a:bodyPr/>
          <a:lstStyle/>
          <a:p>
            <a:r>
              <a:rPr lang="en-US" dirty="0" smtClean="0"/>
              <a:t>Craig </a:t>
            </a:r>
            <a:r>
              <a:rPr lang="en-US" dirty="0" err="1" smtClean="0"/>
              <a:t>Hassed</a:t>
            </a:r>
            <a:r>
              <a:rPr lang="en-US" dirty="0" smtClean="0"/>
              <a:t>  &amp; Richard Chambers Mindfulness for </a:t>
            </a:r>
            <a:r>
              <a:rPr lang="en-US" dirty="0" err="1" smtClean="0"/>
              <a:t>WellbeingPerformance</a:t>
            </a:r>
            <a:r>
              <a:rPr lang="en-US" dirty="0" smtClean="0"/>
              <a:t>   - online course  2016                                                       </a:t>
            </a:r>
            <a:r>
              <a:rPr lang="en-US" dirty="0" err="1" smtClean="0"/>
              <a:t>Monash</a:t>
            </a:r>
            <a:r>
              <a:rPr lang="en-US" dirty="0" smtClean="0"/>
              <a:t> University</a:t>
            </a:r>
            <a:endParaRPr lang="en-US" dirty="0"/>
          </a:p>
        </p:txBody>
      </p:sp>
    </p:spTree>
    <p:extLst>
      <p:ext uri="{BB962C8B-B14F-4D97-AF65-F5344CB8AC3E}">
        <p14:creationId xmlns:p14="http://schemas.microsoft.com/office/powerpoint/2010/main" val="1646212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7945" cy="1143000"/>
          </a:xfrm>
        </p:spPr>
        <p:txBody>
          <a:bodyPr/>
          <a:lstStyle/>
          <a:p>
            <a:r>
              <a:rPr lang="en-US" dirty="0" smtClean="0"/>
              <a:t>1. Perception</a:t>
            </a:r>
            <a:r>
              <a:rPr lang="en-US" dirty="0"/>
              <a:t>-</a:t>
            </a:r>
            <a:r>
              <a:rPr lang="en-US" dirty="0" smtClean="0"/>
              <a:t> Observing Thought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2" descr="page5"/>
          <p:cNvPicPr>
            <a:picLocks noChangeAspect="1" noChangeArrowheads="1"/>
          </p:cNvPicPr>
          <p:nvPr/>
        </p:nvPicPr>
        <p:blipFill>
          <a:blip r:embed="rId2">
            <a:extLst>
              <a:ext uri="{28A0092B-C50C-407E-A947-70E740481C1C}">
                <a14:useLocalDpi xmlns:a14="http://schemas.microsoft.com/office/drawing/2010/main" val="0"/>
              </a:ext>
            </a:extLst>
          </a:blip>
          <a:srcRect t="6632" b="6632"/>
          <a:stretch>
            <a:fillRect/>
          </a:stretch>
        </p:blipFill>
        <p:spPr bwMode="auto">
          <a:xfrm>
            <a:off x="609600" y="1752600"/>
            <a:ext cx="7620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17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thoughts create your experience of reality</a:t>
            </a:r>
            <a:endParaRPr lang="en-US" dirty="0"/>
          </a:p>
        </p:txBody>
      </p:sp>
      <p:sp>
        <p:nvSpPr>
          <p:cNvPr id="3" name="Content Placeholder 2"/>
          <p:cNvSpPr>
            <a:spLocks noGrp="1"/>
          </p:cNvSpPr>
          <p:nvPr>
            <p:ph idx="1"/>
          </p:nvPr>
        </p:nvSpPr>
        <p:spPr>
          <a:xfrm>
            <a:off x="457200" y="1600200"/>
            <a:ext cx="7620000" cy="5257800"/>
          </a:xfrm>
        </p:spPr>
        <p:txBody>
          <a:bodyPr/>
          <a:lstStyle/>
          <a:p>
            <a:r>
              <a:rPr lang="en-US" sz="2800" dirty="0" smtClean="0"/>
              <a:t>Tendency to focus on a positive thought or emotion versus  the tendency to repeatedly focus or ruminate on negative thoughts </a:t>
            </a:r>
          </a:p>
          <a:p>
            <a:pPr marL="114300" indent="0">
              <a:buNone/>
            </a:pPr>
            <a:r>
              <a:rPr lang="en-US" sz="2800" dirty="0" smtClean="0"/>
              <a:t>(whether these be in the past or the future)</a:t>
            </a:r>
          </a:p>
          <a:p>
            <a:endParaRPr lang="en-US" sz="2800" dirty="0"/>
          </a:p>
          <a:p>
            <a:r>
              <a:rPr lang="en-US" sz="2800" dirty="0" smtClean="0"/>
              <a:t>Leads to activation of the relevant physiological response in the body</a:t>
            </a:r>
          </a:p>
          <a:p>
            <a:pPr marL="114300" indent="0">
              <a:buNone/>
            </a:pPr>
            <a:endParaRPr lang="en-US" sz="2800" dirty="0"/>
          </a:p>
          <a:p>
            <a:r>
              <a:rPr lang="en-US" sz="2800" dirty="0" smtClean="0"/>
              <a:t>Physiologically the brain &amp; body cannot distinguish between what is real from what is imagined or not real.</a:t>
            </a:r>
            <a:endParaRPr lang="en-US" dirty="0" smtClean="0"/>
          </a:p>
          <a:p>
            <a:endParaRPr lang="en-US" dirty="0"/>
          </a:p>
          <a:p>
            <a:pPr marL="114300" indent="0">
              <a:buNone/>
            </a:pPr>
            <a:endParaRPr lang="en-US" dirty="0"/>
          </a:p>
        </p:txBody>
      </p:sp>
    </p:spTree>
    <p:extLst>
      <p:ext uri="{BB962C8B-B14F-4D97-AF65-F5344CB8AC3E}">
        <p14:creationId xmlns:p14="http://schemas.microsoft.com/office/powerpoint/2010/main" val="2361627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34"/>
            <a:ext cx="7620000" cy="1021335"/>
          </a:xfrm>
        </p:spPr>
        <p:txBody>
          <a:bodyPr/>
          <a:lstStyle/>
          <a:p>
            <a:r>
              <a:rPr lang="en-US" dirty="0"/>
              <a:t>Default Modes of Thinking</a:t>
            </a:r>
          </a:p>
        </p:txBody>
      </p:sp>
      <p:sp>
        <p:nvSpPr>
          <p:cNvPr id="5" name="Content Placeholder 4"/>
          <p:cNvSpPr>
            <a:spLocks noGrp="1"/>
          </p:cNvSpPr>
          <p:nvPr>
            <p:ph idx="1"/>
          </p:nvPr>
        </p:nvSpPr>
        <p:spPr>
          <a:xfrm>
            <a:off x="457200" y="1282838"/>
            <a:ext cx="7620000" cy="5575162"/>
          </a:xfrm>
        </p:spPr>
        <p:txBody>
          <a:bodyPr>
            <a:normAutofit/>
          </a:bodyPr>
          <a:lstStyle/>
          <a:p>
            <a:r>
              <a:rPr lang="en-US" sz="3500" dirty="0" smtClean="0"/>
              <a:t>Rumination</a:t>
            </a:r>
            <a:r>
              <a:rPr lang="en-US" sz="3500" dirty="0"/>
              <a:t>-dwelling on the past, worrying about the future</a:t>
            </a:r>
          </a:p>
          <a:p>
            <a:r>
              <a:rPr lang="en-US" sz="3500" dirty="0" smtClean="0"/>
              <a:t>Procrastination</a:t>
            </a:r>
          </a:p>
          <a:p>
            <a:r>
              <a:rPr lang="en-US" sz="3500" dirty="0" smtClean="0"/>
              <a:t>Daydreaming</a:t>
            </a:r>
          </a:p>
          <a:p>
            <a:r>
              <a:rPr lang="en-US" sz="3500" dirty="0" err="1" smtClean="0"/>
              <a:t>Catastrophising</a:t>
            </a:r>
            <a:endParaRPr lang="en-US" sz="3500" dirty="0" smtClean="0"/>
          </a:p>
          <a:p>
            <a:r>
              <a:rPr lang="en-US" sz="3500" dirty="0"/>
              <a:t>D</a:t>
            </a:r>
            <a:r>
              <a:rPr lang="en-US" sz="3500" dirty="0" smtClean="0"/>
              <a:t>iagnostic </a:t>
            </a:r>
            <a:r>
              <a:rPr lang="en-US" sz="3500" dirty="0"/>
              <a:t>errors can occur through </a:t>
            </a:r>
            <a:r>
              <a:rPr lang="en-US" sz="3500" dirty="0" smtClean="0"/>
              <a:t>non </a:t>
            </a:r>
            <a:r>
              <a:rPr lang="en-US" sz="3500" dirty="0"/>
              <a:t>objectivity </a:t>
            </a:r>
            <a:r>
              <a:rPr lang="en-US" sz="3500" dirty="0" smtClean="0"/>
              <a:t> </a:t>
            </a:r>
            <a:r>
              <a:rPr lang="en-US" sz="3500" dirty="0" err="1" smtClean="0"/>
              <a:t>eg</a:t>
            </a:r>
            <a:r>
              <a:rPr lang="en-US" sz="3500" dirty="0" smtClean="0"/>
              <a:t> Confirmation </a:t>
            </a:r>
            <a:r>
              <a:rPr lang="en-US" sz="3500" dirty="0"/>
              <a:t>or Anchoring bias </a:t>
            </a:r>
          </a:p>
          <a:p>
            <a:endParaRPr lang="en-US" sz="3500" dirty="0" smtClean="0"/>
          </a:p>
          <a:p>
            <a:pPr marL="114300" indent="0">
              <a:buNone/>
            </a:pPr>
            <a:endParaRPr lang="en-US" sz="3500" dirty="0" smtClean="0"/>
          </a:p>
          <a:p>
            <a:endParaRPr lang="en-US" sz="3500" dirty="0" smtClean="0"/>
          </a:p>
          <a:p>
            <a:endParaRPr lang="en-US" sz="3500" dirty="0" smtClean="0"/>
          </a:p>
          <a:p>
            <a:endParaRPr lang="en-US" sz="3500" dirty="0" smtClean="0"/>
          </a:p>
          <a:p>
            <a:endParaRPr lang="en-US" sz="4000" dirty="0"/>
          </a:p>
          <a:p>
            <a:endParaRPr lang="en-US" sz="4000" dirty="0"/>
          </a:p>
        </p:txBody>
      </p:sp>
    </p:spTree>
    <p:extLst>
      <p:ext uri="{BB962C8B-B14F-4D97-AF65-F5344CB8AC3E}">
        <p14:creationId xmlns:p14="http://schemas.microsoft.com/office/powerpoint/2010/main" val="31851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What is your “AUTOPILOT” or default response under stress, fatigue or exams?</a:t>
            </a:r>
            <a:r>
              <a:rPr lang="en-US" sz="4800" dirty="0"/>
              <a:t/>
            </a:r>
            <a:br>
              <a:rPr lang="en-US" sz="4800" dirty="0"/>
            </a:br>
            <a:endParaRPr lang="en-US" dirty="0"/>
          </a:p>
        </p:txBody>
      </p:sp>
      <p:sp>
        <p:nvSpPr>
          <p:cNvPr id="3" name="Content Placeholder 2"/>
          <p:cNvSpPr>
            <a:spLocks noGrp="1"/>
          </p:cNvSpPr>
          <p:nvPr>
            <p:ph idx="1"/>
          </p:nvPr>
        </p:nvSpPr>
        <p:spPr/>
        <p:txBody>
          <a:bodyPr/>
          <a:lstStyle/>
          <a:p>
            <a:pPr marL="114300" indent="0">
              <a:buNone/>
            </a:pPr>
            <a:endParaRPr lang="en-US" dirty="0"/>
          </a:p>
        </p:txBody>
      </p:sp>
    </p:spTree>
    <p:extLst>
      <p:ext uri="{BB962C8B-B14F-4D97-AF65-F5344CB8AC3E}">
        <p14:creationId xmlns:p14="http://schemas.microsoft.com/office/powerpoint/2010/main" val="35217906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Consider </a:t>
            </a:r>
            <a:r>
              <a:rPr lang="en-US" dirty="0" smtClean="0"/>
              <a:t>Examination Stress </a:t>
            </a:r>
            <a:endParaRPr lang="en-US" dirty="0"/>
          </a:p>
        </p:txBody>
      </p:sp>
      <p:sp>
        <p:nvSpPr>
          <p:cNvPr id="3" name="Content Placeholder 2"/>
          <p:cNvSpPr>
            <a:spLocks noGrp="1"/>
          </p:cNvSpPr>
          <p:nvPr>
            <p:ph idx="1"/>
          </p:nvPr>
        </p:nvSpPr>
        <p:spPr/>
        <p:txBody>
          <a:bodyPr>
            <a:normAutofit/>
          </a:bodyPr>
          <a:lstStyle/>
          <a:p>
            <a:pPr marL="114300" indent="0">
              <a:buNone/>
            </a:pPr>
            <a:endParaRPr lang="en-US" sz="3200" dirty="0" smtClean="0"/>
          </a:p>
          <a:p>
            <a:r>
              <a:rPr lang="en-US" sz="3200" dirty="0" smtClean="0"/>
              <a:t>1) What is my own pattern of  self talk/default mode of thinking like?</a:t>
            </a:r>
          </a:p>
          <a:p>
            <a:endParaRPr lang="en-US" sz="3200" dirty="0" smtClean="0"/>
          </a:p>
          <a:p>
            <a:r>
              <a:rPr lang="en-US" sz="3200" dirty="0" smtClean="0"/>
              <a:t>2) What is my relationship to that self talk?</a:t>
            </a:r>
          </a:p>
          <a:p>
            <a:endParaRPr lang="en-US" sz="3200" dirty="0"/>
          </a:p>
          <a:p>
            <a:r>
              <a:rPr lang="en-US" sz="3200" dirty="0" smtClean="0"/>
              <a:t>3) Am </a:t>
            </a:r>
            <a:r>
              <a:rPr lang="en-US" sz="3200" dirty="0"/>
              <a:t>I self sabotaging?</a:t>
            </a:r>
          </a:p>
          <a:p>
            <a:endParaRPr lang="en-US" sz="3200" dirty="0" smtClean="0"/>
          </a:p>
          <a:p>
            <a:endParaRPr lang="en-US" sz="3200" dirty="0"/>
          </a:p>
        </p:txBody>
      </p:sp>
    </p:spTree>
    <p:extLst>
      <p:ext uri="{BB962C8B-B14F-4D97-AF65-F5344CB8AC3E}">
        <p14:creationId xmlns:p14="http://schemas.microsoft.com/office/powerpoint/2010/main" val="60990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Letting GO- Non attachment</a:t>
            </a:r>
            <a:endParaRPr lang="en-US" dirty="0"/>
          </a:p>
        </p:txBody>
      </p:sp>
      <p:pic>
        <p:nvPicPr>
          <p:cNvPr id="4" name="Picture 2" descr="page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632" b="66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76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Acceptance</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Includes learning to notice and tolerate uncomfortable thoughts  and feelings </a:t>
            </a:r>
          </a:p>
          <a:p>
            <a:pPr marL="114300" indent="0">
              <a:buNone/>
            </a:pPr>
            <a:r>
              <a:rPr lang="en-US" sz="2800" dirty="0"/>
              <a:t> </a:t>
            </a:r>
            <a:r>
              <a:rPr lang="en-US" sz="2800" dirty="0" smtClean="0"/>
              <a:t>  which can be physical or mental</a:t>
            </a:r>
          </a:p>
          <a:p>
            <a:endParaRPr lang="en-US" sz="2800" dirty="0" smtClean="0"/>
          </a:p>
          <a:p>
            <a:r>
              <a:rPr lang="en-US" sz="2800" dirty="0" smtClean="0"/>
              <a:t>Improving tolerance  &amp; softening of attitude to it can prevent escalation </a:t>
            </a:r>
          </a:p>
          <a:p>
            <a:endParaRPr lang="en-US" sz="2800" dirty="0"/>
          </a:p>
          <a:p>
            <a:r>
              <a:rPr lang="en-US" sz="2800" dirty="0" smtClean="0"/>
              <a:t>Transience or non permanence of thoughts and feelings </a:t>
            </a:r>
          </a:p>
          <a:p>
            <a:endParaRPr lang="en-US" sz="2800" dirty="0" smtClean="0"/>
          </a:p>
          <a:p>
            <a:r>
              <a:rPr lang="en-US" sz="2800" dirty="0" smtClean="0"/>
              <a:t>Acceptance may allow them to subside &amp;/or redirect </a:t>
            </a:r>
            <a:endParaRPr lang="en-US" sz="2800" dirty="0"/>
          </a:p>
        </p:txBody>
      </p:sp>
      <p:sp>
        <p:nvSpPr>
          <p:cNvPr id="4" name="Footer Placeholder 3"/>
          <p:cNvSpPr>
            <a:spLocks noGrp="1"/>
          </p:cNvSpPr>
          <p:nvPr>
            <p:ph type="ftr" sz="quarter" idx="11"/>
          </p:nvPr>
        </p:nvSpPr>
        <p:spPr>
          <a:xfrm rot="16200000">
            <a:off x="6830789" y="2389043"/>
            <a:ext cx="3909973" cy="556329"/>
          </a:xfrm>
        </p:spPr>
        <p:txBody>
          <a:bodyPr/>
          <a:lstStyle/>
          <a:p>
            <a:r>
              <a:rPr lang="en-US" dirty="0" smtClean="0"/>
              <a:t>Craig </a:t>
            </a:r>
            <a:r>
              <a:rPr lang="en-US" dirty="0" err="1" smtClean="0"/>
              <a:t>Hassed</a:t>
            </a:r>
            <a:r>
              <a:rPr lang="en-US" dirty="0" smtClean="0"/>
              <a:t>  &amp; Richard Chambers Mindfulness for </a:t>
            </a:r>
            <a:r>
              <a:rPr lang="en-US" dirty="0" err="1" smtClean="0"/>
              <a:t>WellbeingPerformance</a:t>
            </a:r>
            <a:r>
              <a:rPr lang="en-US" dirty="0" smtClean="0"/>
              <a:t>   - online course  2016                                                       </a:t>
            </a:r>
            <a:r>
              <a:rPr lang="en-US" dirty="0" err="1" smtClean="0"/>
              <a:t>Monsh</a:t>
            </a:r>
            <a:r>
              <a:rPr lang="en-US" dirty="0" smtClean="0"/>
              <a:t> University</a:t>
            </a:r>
            <a:endParaRPr lang="en-US" dirty="0"/>
          </a:p>
        </p:txBody>
      </p:sp>
    </p:spTree>
    <p:extLst>
      <p:ext uri="{BB962C8B-B14F-4D97-AF65-F5344CB8AC3E}">
        <p14:creationId xmlns:p14="http://schemas.microsoft.com/office/powerpoint/2010/main" val="2443010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Presence of Mind</a:t>
            </a:r>
            <a:endParaRPr lang="en-US" dirty="0"/>
          </a:p>
        </p:txBody>
      </p:sp>
      <p:sp>
        <p:nvSpPr>
          <p:cNvPr id="3" name="Content Placeholder 2"/>
          <p:cNvSpPr>
            <a:spLocks noGrp="1"/>
          </p:cNvSpPr>
          <p:nvPr>
            <p:ph sz="half" idx="1"/>
          </p:nvPr>
        </p:nvSpPr>
        <p:spPr>
          <a:xfrm>
            <a:off x="457200" y="1536192"/>
            <a:ext cx="3657600" cy="5139246"/>
          </a:xfrm>
        </p:spPr>
        <p:txBody>
          <a:bodyPr>
            <a:normAutofit/>
          </a:bodyPr>
          <a:lstStyle/>
          <a:p>
            <a:r>
              <a:rPr lang="en-US" dirty="0" smtClean="0"/>
              <a:t>Paying attention to the </a:t>
            </a:r>
            <a:r>
              <a:rPr lang="en-US" dirty="0"/>
              <a:t>present moment</a:t>
            </a:r>
          </a:p>
          <a:p>
            <a:r>
              <a:rPr lang="en-US" dirty="0"/>
              <a:t>The ability to sustain the focus of concentration</a:t>
            </a:r>
          </a:p>
          <a:p>
            <a:r>
              <a:rPr lang="en-US" dirty="0"/>
              <a:t>The ability to return to the focus of concentration </a:t>
            </a:r>
          </a:p>
          <a:p>
            <a:r>
              <a:rPr lang="en-US" dirty="0"/>
              <a:t>Absorption in the present </a:t>
            </a:r>
            <a:r>
              <a:rPr lang="en-US" dirty="0" smtClean="0"/>
              <a:t>moment</a:t>
            </a:r>
            <a:endParaRPr lang="en-US" dirty="0"/>
          </a:p>
          <a:p>
            <a:endParaRPr lang="en-US" sz="2800" dirty="0" smtClean="0"/>
          </a:p>
          <a:p>
            <a:endParaRPr lang="en-US" sz="2800" dirty="0"/>
          </a:p>
        </p:txBody>
      </p:sp>
      <p:sp>
        <p:nvSpPr>
          <p:cNvPr id="14" name="Content Placeholder 13"/>
          <p:cNvSpPr>
            <a:spLocks noGrp="1"/>
          </p:cNvSpPr>
          <p:nvPr>
            <p:ph sz="half" idx="2"/>
          </p:nvPr>
        </p:nvSpPr>
        <p:spPr/>
        <p:txBody>
          <a:bodyPr>
            <a:normAutofit/>
          </a:bodyPr>
          <a:lstStyle/>
          <a:p>
            <a:endParaRPr lang="en-US" dirty="0"/>
          </a:p>
        </p:txBody>
      </p:sp>
      <p:pic>
        <p:nvPicPr>
          <p:cNvPr id="6" name="Picture 5"/>
          <p:cNvPicPr>
            <a:picLocks noChangeAspect="1"/>
          </p:cNvPicPr>
          <p:nvPr/>
        </p:nvPicPr>
        <p:blipFill>
          <a:blip r:embed="rId2"/>
          <a:stretch>
            <a:fillRect/>
          </a:stretch>
        </p:blipFill>
        <p:spPr>
          <a:xfrm>
            <a:off x="4419600" y="1417638"/>
            <a:ext cx="3622675" cy="5257800"/>
          </a:xfrm>
          <a:prstGeom prst="rect">
            <a:avLst/>
          </a:prstGeom>
        </p:spPr>
      </p:pic>
      <p:sp>
        <p:nvSpPr>
          <p:cNvPr id="4" name="Footer Placeholder 3"/>
          <p:cNvSpPr>
            <a:spLocks noGrp="1"/>
          </p:cNvSpPr>
          <p:nvPr>
            <p:ph type="ftr" sz="quarter" idx="11"/>
          </p:nvPr>
        </p:nvSpPr>
        <p:spPr>
          <a:xfrm rot="16200000">
            <a:off x="7071151" y="3533001"/>
            <a:ext cx="3398800" cy="365760"/>
          </a:xfrm>
        </p:spPr>
        <p:txBody>
          <a:bodyPr/>
          <a:lstStyle/>
          <a:p>
            <a:r>
              <a:rPr lang="en-US" dirty="0"/>
              <a:t>Craig </a:t>
            </a:r>
            <a:r>
              <a:rPr lang="en-US" dirty="0" err="1"/>
              <a:t>Hassed</a:t>
            </a:r>
            <a:r>
              <a:rPr lang="en-US" dirty="0"/>
              <a:t>  &amp; Richard Chambers Mindfulness for </a:t>
            </a:r>
            <a:r>
              <a:rPr lang="en-US" dirty="0" err="1"/>
              <a:t>WellbeingPerformance</a:t>
            </a:r>
            <a:r>
              <a:rPr lang="en-US" dirty="0"/>
              <a:t>   - online course  2016                                                       </a:t>
            </a:r>
            <a:r>
              <a:rPr lang="en-US" dirty="0" err="1"/>
              <a:t>Monsh</a:t>
            </a:r>
            <a:r>
              <a:rPr lang="en-US" dirty="0"/>
              <a:t> University</a:t>
            </a:r>
          </a:p>
        </p:txBody>
      </p:sp>
    </p:spTree>
    <p:extLst>
      <p:ext uri="{BB962C8B-B14F-4D97-AF65-F5344CB8AC3E}">
        <p14:creationId xmlns:p14="http://schemas.microsoft.com/office/powerpoint/2010/main" val="208064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flipV="1">
            <a:off x="2971800" y="2438400"/>
            <a:ext cx="0" cy="21034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1" name="Line 3"/>
          <p:cNvSpPr>
            <a:spLocks noChangeShapeType="1"/>
          </p:cNvSpPr>
          <p:nvPr/>
        </p:nvSpPr>
        <p:spPr bwMode="auto">
          <a:xfrm>
            <a:off x="2971800" y="4572000"/>
            <a:ext cx="38417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2" name="Text Box 4"/>
          <p:cNvSpPr txBox="1">
            <a:spLocks noChangeArrowheads="1"/>
          </p:cNvSpPr>
          <p:nvPr/>
        </p:nvSpPr>
        <p:spPr bwMode="auto">
          <a:xfrm>
            <a:off x="6934200" y="4495800"/>
            <a:ext cx="1295400" cy="419100"/>
          </a:xfrm>
          <a:prstGeom prst="rect">
            <a:avLst/>
          </a:prstGeom>
          <a:solidFill>
            <a:srgbClr val="FFFFFF"/>
          </a:solidFill>
          <a:ln w="9525">
            <a:solidFill>
              <a:srgbClr val="000000"/>
            </a:solidFill>
            <a:miter lim="800000"/>
            <a:headEnd/>
            <a:tailEnd/>
          </a:ln>
        </p:spPr>
        <p:txBody>
          <a:bodyPr/>
          <a:lstStyle/>
          <a:p>
            <a:r>
              <a:rPr lang="en-US" sz="2000" b="1">
                <a:cs typeface="Times New Roman" charset="0"/>
              </a:rPr>
              <a:t>Stress</a:t>
            </a:r>
            <a:endParaRPr lang="en-US" sz="2000">
              <a:latin typeface="Comic Sans MS" charset="0"/>
              <a:cs typeface="Times New Roman" charset="0"/>
            </a:endParaRPr>
          </a:p>
          <a:p>
            <a:pPr eaLnBrk="0" hangingPunct="0"/>
            <a:endParaRPr lang="en-US" sz="4000"/>
          </a:p>
        </p:txBody>
      </p:sp>
      <p:sp>
        <p:nvSpPr>
          <p:cNvPr id="124933" name="Text Box 5"/>
          <p:cNvSpPr txBox="1">
            <a:spLocks noChangeArrowheads="1"/>
          </p:cNvSpPr>
          <p:nvPr/>
        </p:nvSpPr>
        <p:spPr bwMode="auto">
          <a:xfrm>
            <a:off x="2133600" y="1771650"/>
            <a:ext cx="2235200" cy="381000"/>
          </a:xfrm>
          <a:prstGeom prst="rect">
            <a:avLst/>
          </a:prstGeom>
          <a:solidFill>
            <a:srgbClr val="FFFFFF"/>
          </a:solidFill>
          <a:ln w="9525">
            <a:solidFill>
              <a:srgbClr val="000000"/>
            </a:solidFill>
            <a:miter lim="800000"/>
            <a:headEnd/>
            <a:tailEnd/>
          </a:ln>
        </p:spPr>
        <p:txBody>
          <a:bodyPr/>
          <a:lstStyle/>
          <a:p>
            <a:r>
              <a:rPr lang="en-US" sz="2000" b="1">
                <a:cs typeface="Times New Roman" charset="0"/>
              </a:rPr>
              <a:t>Performance</a:t>
            </a:r>
            <a:endParaRPr lang="en-US" sz="2000">
              <a:latin typeface="Comic Sans MS" charset="0"/>
              <a:cs typeface="Times New Roman" charset="0"/>
            </a:endParaRPr>
          </a:p>
          <a:p>
            <a:pPr eaLnBrk="0" hangingPunct="0"/>
            <a:endParaRPr lang="en-US" sz="4000"/>
          </a:p>
        </p:txBody>
      </p:sp>
      <p:sp>
        <p:nvSpPr>
          <p:cNvPr id="124934" name="Text Box 6"/>
          <p:cNvSpPr txBox="1">
            <a:spLocks noChangeArrowheads="1"/>
          </p:cNvSpPr>
          <p:nvPr/>
        </p:nvSpPr>
        <p:spPr bwMode="auto">
          <a:xfrm>
            <a:off x="1828800" y="4724400"/>
            <a:ext cx="1320800" cy="381000"/>
          </a:xfrm>
          <a:prstGeom prst="rect">
            <a:avLst/>
          </a:prstGeom>
          <a:solidFill>
            <a:srgbClr val="FFFFFF"/>
          </a:solidFill>
          <a:ln w="9525">
            <a:solidFill>
              <a:srgbClr val="000000"/>
            </a:solidFill>
            <a:miter lim="800000"/>
            <a:headEnd/>
            <a:tailEnd/>
          </a:ln>
        </p:spPr>
        <p:txBody>
          <a:bodyPr/>
          <a:lstStyle/>
          <a:p>
            <a:r>
              <a:rPr lang="en-US" sz="2000" b="1">
                <a:cs typeface="Times New Roman" charset="0"/>
              </a:rPr>
              <a:t>Inertia</a:t>
            </a:r>
            <a:endParaRPr lang="en-AU" sz="2000" b="1">
              <a:latin typeface="Bookman Old Style" charset="0"/>
              <a:cs typeface="Times New Roman" charset="0"/>
            </a:endParaRPr>
          </a:p>
          <a:p>
            <a:pPr eaLnBrk="0" hangingPunct="0"/>
            <a:endParaRPr lang="en-AU" sz="2000" b="1"/>
          </a:p>
        </p:txBody>
      </p:sp>
      <p:sp>
        <p:nvSpPr>
          <p:cNvPr id="124935" name="Text Box 7"/>
          <p:cNvSpPr txBox="1">
            <a:spLocks noChangeArrowheads="1"/>
          </p:cNvSpPr>
          <p:nvPr/>
        </p:nvSpPr>
        <p:spPr bwMode="auto">
          <a:xfrm>
            <a:off x="6502400" y="3314700"/>
            <a:ext cx="2336800" cy="871538"/>
          </a:xfrm>
          <a:prstGeom prst="rect">
            <a:avLst/>
          </a:prstGeom>
          <a:solidFill>
            <a:srgbClr val="FFFFFF"/>
          </a:solidFill>
          <a:ln w="9525">
            <a:solidFill>
              <a:srgbClr val="000000"/>
            </a:solidFill>
            <a:miter lim="800000"/>
            <a:headEnd/>
            <a:tailEnd/>
          </a:ln>
        </p:spPr>
        <p:txBody>
          <a:bodyPr/>
          <a:lstStyle/>
          <a:p>
            <a:r>
              <a:rPr lang="en-US" sz="2000" b="1">
                <a:cs typeface="Times New Roman" charset="0"/>
              </a:rPr>
              <a:t>Poor performance / burnout</a:t>
            </a:r>
            <a:endParaRPr lang="en-US" sz="2000" b="1">
              <a:latin typeface="Bookman Old Style" charset="0"/>
              <a:cs typeface="Times New Roman" charset="0"/>
            </a:endParaRPr>
          </a:p>
          <a:p>
            <a:pPr eaLnBrk="0" hangingPunct="0"/>
            <a:endParaRPr lang="en-US" sz="2000" b="1"/>
          </a:p>
        </p:txBody>
      </p:sp>
      <p:sp>
        <p:nvSpPr>
          <p:cNvPr id="124936" name="Freeform 8"/>
          <p:cNvSpPr>
            <a:spLocks/>
          </p:cNvSpPr>
          <p:nvPr/>
        </p:nvSpPr>
        <p:spPr bwMode="auto">
          <a:xfrm>
            <a:off x="2971800" y="3581400"/>
            <a:ext cx="3657600" cy="1006475"/>
          </a:xfrm>
          <a:custGeom>
            <a:avLst/>
            <a:gdLst>
              <a:gd name="T0" fmla="*/ 0 w 5760"/>
              <a:gd name="T1" fmla="*/ 1584 h 1584"/>
              <a:gd name="T2" fmla="*/ 2592 w 5760"/>
              <a:gd name="T3" fmla="*/ 0 h 1584"/>
              <a:gd name="T4" fmla="*/ 5760 w 5760"/>
              <a:gd name="T5" fmla="*/ 1584 h 1584"/>
            </a:gdLst>
            <a:ahLst/>
            <a:cxnLst>
              <a:cxn ang="0">
                <a:pos x="T0" y="T1"/>
              </a:cxn>
              <a:cxn ang="0">
                <a:pos x="T2" y="T3"/>
              </a:cxn>
              <a:cxn ang="0">
                <a:pos x="T4" y="T5"/>
              </a:cxn>
            </a:cxnLst>
            <a:rect l="0" t="0" r="r" b="b"/>
            <a:pathLst>
              <a:path w="5760" h="1584">
                <a:moveTo>
                  <a:pt x="0" y="1584"/>
                </a:moveTo>
                <a:cubicBezTo>
                  <a:pt x="816" y="792"/>
                  <a:pt x="1632" y="0"/>
                  <a:pt x="2592" y="0"/>
                </a:cubicBezTo>
                <a:cubicBezTo>
                  <a:pt x="3552" y="0"/>
                  <a:pt x="4656" y="792"/>
                  <a:pt x="5760" y="1584"/>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37" name="Rectangle 9"/>
          <p:cNvSpPr>
            <a:spLocks noChangeArrowheads="1"/>
          </p:cNvSpPr>
          <p:nvPr/>
        </p:nvSpPr>
        <p:spPr bwMode="auto">
          <a:xfrm>
            <a:off x="88900" y="284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24938" name="Rectangle 10"/>
          <p:cNvSpPr>
            <a:spLocks noChangeArrowheads="1"/>
          </p:cNvSpPr>
          <p:nvPr/>
        </p:nvSpPr>
        <p:spPr bwMode="auto">
          <a:xfrm>
            <a:off x="88900" y="654050"/>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cs typeface="Times New Roman" charset="0"/>
              </a:rPr>
              <a:t> </a:t>
            </a:r>
            <a:endParaRPr lang="en-AU"/>
          </a:p>
          <a:p>
            <a:pPr eaLnBrk="0" hangingPunct="0"/>
            <a:r>
              <a:rPr lang="en-US" sz="1100">
                <a:cs typeface="Times New Roman" charset="0"/>
              </a:rPr>
              <a:t> </a:t>
            </a:r>
            <a:endParaRPr lang="en-US" sz="1100">
              <a:latin typeface="Comic Sans MS" charset="0"/>
              <a:cs typeface="Times New Roman" charset="0"/>
            </a:endParaRPr>
          </a:p>
          <a:p>
            <a:pPr eaLnBrk="0" hangingPunct="0"/>
            <a:r>
              <a:rPr lang="en-US" sz="1100">
                <a:cs typeface="Times New Roman" charset="0"/>
              </a:rPr>
              <a:t> </a:t>
            </a:r>
            <a:endParaRPr lang="en-US" sz="1100">
              <a:latin typeface="Comic Sans MS" charset="0"/>
              <a:cs typeface="Times New Roman" charset="0"/>
            </a:endParaRPr>
          </a:p>
          <a:p>
            <a:pPr eaLnBrk="0" hangingPunct="0"/>
            <a:endParaRPr lang="en-US"/>
          </a:p>
        </p:txBody>
      </p:sp>
      <p:sp>
        <p:nvSpPr>
          <p:cNvPr id="124939" name="Rectangle 11"/>
          <p:cNvSpPr>
            <a:spLocks noChangeArrowheads="1"/>
          </p:cNvSpPr>
          <p:nvPr/>
        </p:nvSpPr>
        <p:spPr bwMode="auto">
          <a:xfrm>
            <a:off x="1066800" y="6019800"/>
            <a:ext cx="914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500">
                <a:cs typeface="Times New Roman" charset="0"/>
              </a:rPr>
              <a:t> </a:t>
            </a:r>
            <a:r>
              <a:rPr lang="en-US" sz="2500" b="1">
                <a:cs typeface="Times New Roman" charset="0"/>
              </a:rPr>
              <a:t>Stress-performance curve</a:t>
            </a:r>
            <a:endParaRPr lang="en-US" sz="4800"/>
          </a:p>
        </p:txBody>
      </p:sp>
      <p:sp>
        <p:nvSpPr>
          <p:cNvPr id="124940" name="Text Box 12"/>
          <p:cNvSpPr txBox="1">
            <a:spLocks noChangeArrowheads="1"/>
          </p:cNvSpPr>
          <p:nvPr/>
        </p:nvSpPr>
        <p:spPr bwMode="auto">
          <a:xfrm>
            <a:off x="3860800" y="325755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High performance</a:t>
            </a:r>
            <a:endParaRPr lang="en-AU" sz="1800" b="1"/>
          </a:p>
        </p:txBody>
      </p:sp>
      <p:sp>
        <p:nvSpPr>
          <p:cNvPr id="124941" name="Freeform 13"/>
          <p:cNvSpPr>
            <a:spLocks/>
          </p:cNvSpPr>
          <p:nvPr/>
        </p:nvSpPr>
        <p:spPr bwMode="auto">
          <a:xfrm>
            <a:off x="2971800" y="2667000"/>
            <a:ext cx="1219200" cy="1905000"/>
          </a:xfrm>
          <a:custGeom>
            <a:avLst/>
            <a:gdLst>
              <a:gd name="T0" fmla="*/ 0 w 768"/>
              <a:gd name="T1" fmla="*/ 1200 h 1200"/>
              <a:gd name="T2" fmla="*/ 768 w 768"/>
              <a:gd name="T3" fmla="*/ 528 h 1200"/>
              <a:gd name="T4" fmla="*/ 0 w 768"/>
              <a:gd name="T5" fmla="*/ 0 h 1200"/>
            </a:gdLst>
            <a:ahLst/>
            <a:cxnLst>
              <a:cxn ang="0">
                <a:pos x="T0" y="T1"/>
              </a:cxn>
              <a:cxn ang="0">
                <a:pos x="T2" y="T3"/>
              </a:cxn>
              <a:cxn ang="0">
                <a:pos x="T4" y="T5"/>
              </a:cxn>
            </a:cxnLst>
            <a:rect l="0" t="0" r="r" b="b"/>
            <a:pathLst>
              <a:path w="768" h="1200">
                <a:moveTo>
                  <a:pt x="0" y="1200"/>
                </a:moveTo>
                <a:cubicBezTo>
                  <a:pt x="384" y="964"/>
                  <a:pt x="768" y="728"/>
                  <a:pt x="768" y="528"/>
                </a:cubicBezTo>
                <a:cubicBezTo>
                  <a:pt x="768" y="328"/>
                  <a:pt x="128" y="88"/>
                  <a:pt x="0" y="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US"/>
          </a:p>
        </p:txBody>
      </p:sp>
      <p:sp>
        <p:nvSpPr>
          <p:cNvPr id="124942" name="Text Box 14"/>
          <p:cNvSpPr txBox="1">
            <a:spLocks noChangeArrowheads="1"/>
          </p:cNvSpPr>
          <p:nvPr/>
        </p:nvSpPr>
        <p:spPr bwMode="auto">
          <a:xfrm>
            <a:off x="838200" y="2209800"/>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b="1"/>
              <a:t>Peak performance</a:t>
            </a:r>
          </a:p>
          <a:p>
            <a:r>
              <a:rPr lang="ja-JP" altLang="en-US" sz="1800" b="1">
                <a:latin typeface="Arial"/>
              </a:rPr>
              <a:t>“</a:t>
            </a:r>
            <a:r>
              <a:rPr lang="en-US" sz="1800" b="1"/>
              <a:t>The zone</a:t>
            </a:r>
            <a:r>
              <a:rPr lang="ja-JP" altLang="en-US" sz="1800" b="1">
                <a:latin typeface="Arial"/>
              </a:rPr>
              <a:t>”</a:t>
            </a:r>
            <a:endParaRPr lang="en-US" sz="1800" b="1"/>
          </a:p>
          <a:p>
            <a:r>
              <a:rPr lang="en-US" sz="1800" b="1"/>
              <a:t>Mindfulness</a:t>
            </a:r>
            <a:endParaRPr lang="en-AU" sz="1800" b="1"/>
          </a:p>
        </p:txBody>
      </p:sp>
    </p:spTree>
    <p:extLst>
      <p:ext uri="{BB962C8B-B14F-4D97-AF65-F5344CB8AC3E}">
        <p14:creationId xmlns:p14="http://schemas.microsoft.com/office/powerpoint/2010/main" val="4293057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pic>
        <p:nvPicPr>
          <p:cNvPr id="4" name="Content Placeholder 3"/>
          <p:cNvPicPr>
            <a:picLocks noGrp="1" noChangeAspect="1"/>
          </p:cNvPicPr>
          <p:nvPr>
            <p:ph idx="1"/>
          </p:nvPr>
        </p:nvPicPr>
        <p:blipFill>
          <a:blip r:embed="rId2"/>
          <a:srcRect t="2868" b="2868"/>
          <a:stretch>
            <a:fillRect/>
          </a:stretch>
        </p:blipFill>
        <p:spPr/>
      </p:pic>
    </p:spTree>
    <p:extLst>
      <p:ext uri="{BB962C8B-B14F-4D97-AF65-F5344CB8AC3E}">
        <p14:creationId xmlns:p14="http://schemas.microsoft.com/office/powerpoint/2010/main" val="33673912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086805"/>
          </a:xfrm>
        </p:spPr>
        <p:txBody>
          <a:bodyPr/>
          <a:lstStyle/>
          <a:p>
            <a:r>
              <a:rPr lang="en-US" dirty="0" smtClean="0"/>
              <a:t>Types of  Meditation Practices</a:t>
            </a:r>
            <a:endParaRPr lang="en-US" dirty="0"/>
          </a:p>
        </p:txBody>
      </p:sp>
      <p:sp>
        <p:nvSpPr>
          <p:cNvPr id="3" name="Content Placeholder 2"/>
          <p:cNvSpPr>
            <a:spLocks noGrp="1"/>
          </p:cNvSpPr>
          <p:nvPr>
            <p:ph idx="1"/>
          </p:nvPr>
        </p:nvSpPr>
        <p:spPr>
          <a:xfrm>
            <a:off x="457200" y="1256831"/>
            <a:ext cx="7620000" cy="5331611"/>
          </a:xfrm>
        </p:spPr>
        <p:txBody>
          <a:bodyPr>
            <a:normAutofit fontScale="92500" lnSpcReduction="10000"/>
          </a:bodyPr>
          <a:lstStyle/>
          <a:p>
            <a:pPr marL="114300" lvl="1" indent="0">
              <a:buClr>
                <a:schemeClr val="accent1"/>
              </a:buClr>
              <a:buNone/>
            </a:pPr>
            <a:r>
              <a:rPr lang="en-US" sz="3200" dirty="0" smtClean="0"/>
              <a:t>1</a:t>
            </a:r>
            <a:r>
              <a:rPr lang="en-US" sz="3200" dirty="0"/>
              <a:t>. </a:t>
            </a:r>
            <a:r>
              <a:rPr lang="en-US" sz="2800" dirty="0"/>
              <a:t>Mindfulness - </a:t>
            </a:r>
            <a:r>
              <a:rPr lang="en-US" sz="2800" b="1" dirty="0"/>
              <a:t>focus of the mind </a:t>
            </a:r>
          </a:p>
          <a:p>
            <a:pPr marL="114300" indent="0">
              <a:buNone/>
            </a:pPr>
            <a:r>
              <a:rPr lang="en-US" sz="2800" dirty="0"/>
              <a:t>based on breath, body scan, awareness of external </a:t>
            </a:r>
            <a:r>
              <a:rPr lang="en-US" sz="2800" dirty="0" smtClean="0"/>
              <a:t> surroundings, then awareness </a:t>
            </a:r>
            <a:r>
              <a:rPr lang="en-US" sz="2800" dirty="0"/>
              <a:t>internally </a:t>
            </a:r>
            <a:endParaRPr lang="en-US" sz="2800" dirty="0" smtClean="0"/>
          </a:p>
          <a:p>
            <a:pPr marL="114300" indent="0">
              <a:buNone/>
            </a:pPr>
            <a:r>
              <a:rPr lang="en-US" sz="2800" dirty="0" smtClean="0"/>
              <a:t>-</a:t>
            </a:r>
            <a:r>
              <a:rPr lang="en-US" sz="2800" dirty="0"/>
              <a:t>process of </a:t>
            </a:r>
            <a:r>
              <a:rPr lang="en-US" sz="2800" dirty="0" smtClean="0"/>
              <a:t>bringing </a:t>
            </a:r>
            <a:r>
              <a:rPr lang="en-US" sz="2800" dirty="0"/>
              <a:t>awareness back to the focus again &amp; </a:t>
            </a:r>
            <a:r>
              <a:rPr lang="en-US" sz="2800" dirty="0" smtClean="0"/>
              <a:t>again - analogy of contracting a muscle repeatedly</a:t>
            </a:r>
          </a:p>
          <a:p>
            <a:pPr marL="114300" indent="0">
              <a:buNone/>
            </a:pPr>
            <a:endParaRPr lang="en-US" sz="2800" dirty="0"/>
          </a:p>
          <a:p>
            <a:pPr marL="114300" indent="0">
              <a:buNone/>
            </a:pPr>
            <a:r>
              <a:rPr lang="en-US" sz="2800" dirty="0" smtClean="0"/>
              <a:t>2. Visualization - may be a preferred option for some</a:t>
            </a:r>
          </a:p>
          <a:p>
            <a:pPr marL="114300" indent="0">
              <a:buNone/>
            </a:pPr>
            <a:endParaRPr lang="en-US" sz="2800" dirty="0" smtClean="0"/>
          </a:p>
          <a:p>
            <a:pPr marL="114300" indent="0">
              <a:buNone/>
            </a:pPr>
            <a:r>
              <a:rPr lang="en-US" sz="2800" dirty="0" smtClean="0"/>
              <a:t>3. Movement based awareness with mindfulness </a:t>
            </a:r>
          </a:p>
          <a:p>
            <a:pPr marL="114300" indent="0">
              <a:buNone/>
            </a:pPr>
            <a:r>
              <a:rPr lang="en-US" sz="2800" dirty="0" err="1" smtClean="0"/>
              <a:t>eg</a:t>
            </a:r>
            <a:r>
              <a:rPr lang="en-US" sz="2800" dirty="0" smtClean="0"/>
              <a:t> Tai chi, Yoga</a:t>
            </a:r>
          </a:p>
          <a:p>
            <a:pPr marL="114300" indent="0">
              <a:buNone/>
            </a:pPr>
            <a:endParaRPr lang="en-US" sz="2800" dirty="0" smtClean="0"/>
          </a:p>
          <a:p>
            <a:pPr marL="114300" indent="0">
              <a:buNone/>
            </a:pPr>
            <a:r>
              <a:rPr lang="en-US" sz="2800" dirty="0" smtClean="0"/>
              <a:t>4. Mantra based</a:t>
            </a:r>
          </a:p>
        </p:txBody>
      </p:sp>
    </p:spTree>
    <p:extLst>
      <p:ext uri="{BB962C8B-B14F-4D97-AF65-F5344CB8AC3E}">
        <p14:creationId xmlns:p14="http://schemas.microsoft.com/office/powerpoint/2010/main" val="2928041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53414" cy="1143000"/>
          </a:xfrm>
        </p:spPr>
        <p:txBody>
          <a:bodyPr/>
          <a:lstStyle/>
          <a:p>
            <a:r>
              <a:rPr lang="en-US" dirty="0" smtClean="0"/>
              <a:t>Mindfulness strategies for health</a:t>
            </a:r>
            <a:endParaRPr lang="en-US" dirty="0"/>
          </a:p>
        </p:txBody>
      </p:sp>
      <p:sp>
        <p:nvSpPr>
          <p:cNvPr id="5" name="Content Placeholder 4"/>
          <p:cNvSpPr>
            <a:spLocks noGrp="1"/>
          </p:cNvSpPr>
          <p:nvPr>
            <p:ph idx="1"/>
          </p:nvPr>
        </p:nvSpPr>
        <p:spPr>
          <a:xfrm>
            <a:off x="470428" y="1610566"/>
            <a:ext cx="7620000" cy="4790234"/>
          </a:xfrm>
        </p:spPr>
        <p:txBody>
          <a:bodyPr>
            <a:noAutofit/>
          </a:bodyPr>
          <a:lstStyle/>
          <a:p>
            <a:pPr hangingPunct="0"/>
            <a:r>
              <a:rPr lang="en-US" sz="3200" dirty="0" smtClean="0"/>
              <a:t>What stimulates your ‘relaxation </a:t>
            </a:r>
            <a:r>
              <a:rPr lang="en-US" sz="3200" dirty="0"/>
              <a:t>response</a:t>
            </a:r>
            <a:r>
              <a:rPr lang="en-US" sz="3200" dirty="0" smtClean="0"/>
              <a:t>’?..  </a:t>
            </a:r>
            <a:r>
              <a:rPr lang="en-US" sz="3200" dirty="0"/>
              <a:t>music, </a:t>
            </a:r>
            <a:r>
              <a:rPr lang="en-US" sz="3200" dirty="0" smtClean="0"/>
              <a:t>getting outdoors in nature </a:t>
            </a:r>
            <a:r>
              <a:rPr lang="en-US" sz="3200" dirty="0"/>
              <a:t>etc</a:t>
            </a:r>
            <a:endParaRPr lang="en-AU" sz="3200" dirty="0"/>
          </a:p>
          <a:p>
            <a:pPr hangingPunct="0"/>
            <a:r>
              <a:rPr lang="en-US" sz="3200" dirty="0" smtClean="0"/>
              <a:t>Punctuate </a:t>
            </a:r>
            <a:r>
              <a:rPr lang="en-US" sz="3200" dirty="0"/>
              <a:t>your day- concept of traffic control for the mind</a:t>
            </a:r>
          </a:p>
          <a:p>
            <a:pPr hangingPunct="0"/>
            <a:r>
              <a:rPr lang="en-US" sz="3200" dirty="0" smtClean="0"/>
              <a:t>Develop </a:t>
            </a:r>
            <a:r>
              <a:rPr lang="en-US" sz="3200" dirty="0"/>
              <a:t>an ability to recognize on your own individual limits </a:t>
            </a:r>
            <a:r>
              <a:rPr lang="en-US" sz="3200" dirty="0" smtClean="0"/>
              <a:t>&amp; triggers </a:t>
            </a:r>
            <a:r>
              <a:rPr lang="en-US" sz="3200" dirty="0"/>
              <a:t>which “push your buttons”</a:t>
            </a:r>
            <a:endParaRPr lang="en-AU" sz="3200" dirty="0"/>
          </a:p>
          <a:p>
            <a:pPr hangingPunct="0"/>
            <a:r>
              <a:rPr lang="en-US" sz="3200" dirty="0" smtClean="0"/>
              <a:t> </a:t>
            </a:r>
            <a:r>
              <a:rPr lang="en-US" sz="3200" dirty="0"/>
              <a:t>Be Kind to yourself</a:t>
            </a:r>
            <a:endParaRPr lang="en-AU" sz="3200" dirty="0"/>
          </a:p>
          <a:p>
            <a:pPr marL="114300" indent="0">
              <a:buNone/>
            </a:pPr>
            <a:endParaRPr lang="en-US" sz="3200" dirty="0"/>
          </a:p>
        </p:txBody>
      </p:sp>
    </p:spTree>
    <p:extLst>
      <p:ext uri="{BB962C8B-B14F-4D97-AF65-F5344CB8AC3E}">
        <p14:creationId xmlns:p14="http://schemas.microsoft.com/office/powerpoint/2010/main" val="3588982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45148" cy="1143000"/>
          </a:xfrm>
        </p:spPr>
        <p:txBody>
          <a:bodyPr/>
          <a:lstStyle/>
          <a:p>
            <a:r>
              <a:rPr lang="en-US" dirty="0" smtClean="0"/>
              <a:t>Plus general strategies  for health</a:t>
            </a:r>
            <a:endParaRPr lang="en-US" dirty="0"/>
          </a:p>
        </p:txBody>
      </p:sp>
      <p:sp>
        <p:nvSpPr>
          <p:cNvPr id="3" name="Content Placeholder 2"/>
          <p:cNvSpPr>
            <a:spLocks noGrp="1"/>
          </p:cNvSpPr>
          <p:nvPr>
            <p:ph idx="1"/>
          </p:nvPr>
        </p:nvSpPr>
        <p:spPr>
          <a:xfrm>
            <a:off x="457200" y="1296521"/>
            <a:ext cx="7620000" cy="5239003"/>
          </a:xfrm>
        </p:spPr>
        <p:txBody>
          <a:bodyPr>
            <a:noAutofit/>
          </a:bodyPr>
          <a:lstStyle/>
          <a:p>
            <a:pPr hangingPunct="0"/>
            <a:r>
              <a:rPr lang="en-US" sz="3200" dirty="0" smtClean="0"/>
              <a:t>Exercise</a:t>
            </a:r>
          </a:p>
          <a:p>
            <a:pPr hangingPunct="0"/>
            <a:r>
              <a:rPr lang="en-US" sz="3200" dirty="0" smtClean="0"/>
              <a:t> </a:t>
            </a:r>
            <a:r>
              <a:rPr lang="en-US" sz="3200" dirty="0"/>
              <a:t>Nutrition- moderation and healthy choices (obviously) AND watch what you go to for ‘comfort”</a:t>
            </a:r>
            <a:endParaRPr lang="en-AU" sz="3200" dirty="0"/>
          </a:p>
          <a:p>
            <a:pPr hangingPunct="0"/>
            <a:r>
              <a:rPr lang="en-US" sz="3200" dirty="0" smtClean="0"/>
              <a:t>Massage &amp; </a:t>
            </a:r>
            <a:r>
              <a:rPr lang="en-US" sz="3200" dirty="0"/>
              <a:t>other forms of “bodywork” </a:t>
            </a:r>
            <a:r>
              <a:rPr lang="en-US" sz="3200" dirty="0" smtClean="0"/>
              <a:t> </a:t>
            </a:r>
          </a:p>
          <a:p>
            <a:pPr hangingPunct="0"/>
            <a:r>
              <a:rPr lang="en-US" sz="3200" dirty="0" err="1" smtClean="0"/>
              <a:t>Humour</a:t>
            </a:r>
            <a:endParaRPr lang="en-AU" sz="3200" dirty="0"/>
          </a:p>
          <a:p>
            <a:pPr hangingPunct="0"/>
            <a:r>
              <a:rPr lang="en-US" sz="3200" dirty="0" smtClean="0"/>
              <a:t>Take </a:t>
            </a:r>
            <a:r>
              <a:rPr lang="en-US" sz="3200" dirty="0"/>
              <a:t>regular “breaks”  which may need to be a bit longer as you get older</a:t>
            </a:r>
            <a:endParaRPr lang="en-AU" sz="3200" dirty="0"/>
          </a:p>
          <a:p>
            <a:pPr hangingPunct="0"/>
            <a:r>
              <a:rPr lang="en-US" sz="3200" dirty="0" smtClean="0"/>
              <a:t>Plan </a:t>
            </a:r>
            <a:r>
              <a:rPr lang="en-US" sz="3200" dirty="0"/>
              <a:t>for medium and long </a:t>
            </a:r>
            <a:r>
              <a:rPr lang="en-US" sz="3200" dirty="0" smtClean="0"/>
              <a:t>hobbies </a:t>
            </a:r>
            <a:r>
              <a:rPr lang="en-US" sz="3200" dirty="0"/>
              <a:t>with other interests </a:t>
            </a:r>
            <a:r>
              <a:rPr lang="en-US" sz="3200" dirty="0" err="1" smtClean="0"/>
              <a:t>eg</a:t>
            </a:r>
            <a:r>
              <a:rPr lang="en-US" sz="3200" dirty="0" smtClean="0"/>
              <a:t> existing or new?....   </a:t>
            </a:r>
            <a:endParaRPr lang="en-US" sz="3200" dirty="0"/>
          </a:p>
        </p:txBody>
      </p:sp>
    </p:spTree>
    <p:extLst>
      <p:ext uri="{BB962C8B-B14F-4D97-AF65-F5344CB8AC3E}">
        <p14:creationId xmlns:p14="http://schemas.microsoft.com/office/powerpoint/2010/main" val="42378316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39" y="104752"/>
            <a:ext cx="8235656" cy="1126087"/>
          </a:xfrm>
        </p:spPr>
        <p:txBody>
          <a:bodyPr/>
          <a:lstStyle/>
          <a:p>
            <a:r>
              <a:rPr lang="en-US" dirty="0" smtClean="0"/>
              <a:t>Recommendations  &amp; Resources</a:t>
            </a:r>
            <a:endParaRPr lang="en-US" dirty="0"/>
          </a:p>
        </p:txBody>
      </p:sp>
      <p:sp>
        <p:nvSpPr>
          <p:cNvPr id="3" name="Content Placeholder 2"/>
          <p:cNvSpPr>
            <a:spLocks noGrp="1"/>
          </p:cNvSpPr>
          <p:nvPr>
            <p:ph idx="1"/>
          </p:nvPr>
        </p:nvSpPr>
        <p:spPr>
          <a:xfrm>
            <a:off x="0" y="1021335"/>
            <a:ext cx="8077200" cy="5722091"/>
          </a:xfrm>
        </p:spPr>
        <p:txBody>
          <a:bodyPr>
            <a:normAutofit fontScale="92500" lnSpcReduction="10000"/>
          </a:bodyPr>
          <a:lstStyle/>
          <a:p>
            <a:pPr marL="114300" indent="0">
              <a:buNone/>
            </a:pPr>
            <a:endParaRPr lang="en-US" dirty="0" smtClean="0"/>
          </a:p>
          <a:p>
            <a:pPr marL="114300" indent="0">
              <a:buNone/>
            </a:pPr>
            <a:r>
              <a:rPr lang="en-US" dirty="0"/>
              <a:t>  Craig </a:t>
            </a:r>
            <a:r>
              <a:rPr lang="en-US" dirty="0" err="1"/>
              <a:t>Hassed</a:t>
            </a:r>
            <a:r>
              <a:rPr lang="en-US" dirty="0"/>
              <a:t>  &amp; Richard Chambers Mindfulness for </a:t>
            </a:r>
            <a:r>
              <a:rPr lang="en-US" dirty="0" smtClean="0"/>
              <a:t>Wellbeing &amp; Performance </a:t>
            </a:r>
            <a:r>
              <a:rPr lang="en-US" dirty="0" err="1" smtClean="0"/>
              <a:t>Monash</a:t>
            </a:r>
            <a:r>
              <a:rPr lang="en-US" dirty="0" smtClean="0"/>
              <a:t> University </a:t>
            </a:r>
            <a:r>
              <a:rPr lang="en-US" dirty="0"/>
              <a:t>- online course  </a:t>
            </a:r>
            <a:r>
              <a:rPr lang="en-US" dirty="0" smtClean="0"/>
              <a:t>2016</a:t>
            </a:r>
            <a:endParaRPr lang="en-US" dirty="0"/>
          </a:p>
          <a:p>
            <a:r>
              <a:rPr lang="en-US" u="sng" dirty="0">
                <a:hlinkClick r:id="rId2"/>
              </a:rPr>
              <a:t>https://www.futurelearn.com/courses/mindfulness-wellbeing-</a:t>
            </a:r>
            <a:r>
              <a:rPr lang="en-US" u="sng" dirty="0" smtClean="0">
                <a:hlinkClick r:id="rId2"/>
              </a:rPr>
              <a:t>performance</a:t>
            </a:r>
            <a:endParaRPr lang="en-US" u="sng" dirty="0" smtClean="0"/>
          </a:p>
          <a:p>
            <a:endParaRPr lang="en-US" u="sng" dirty="0"/>
          </a:p>
          <a:p>
            <a:r>
              <a:rPr lang="en-US" dirty="0" smtClean="0"/>
              <a:t>SBS on demand until March 14 2016 </a:t>
            </a:r>
          </a:p>
          <a:p>
            <a:pPr marL="114300" indent="0">
              <a:buNone/>
            </a:pPr>
            <a:r>
              <a:rPr lang="en-US" dirty="0"/>
              <a:t> </a:t>
            </a:r>
            <a:r>
              <a:rPr lang="en-US" dirty="0" smtClean="0"/>
              <a:t>   Michael </a:t>
            </a:r>
            <a:r>
              <a:rPr lang="en-US" dirty="0" err="1" smtClean="0"/>
              <a:t>Mosely</a:t>
            </a:r>
            <a:r>
              <a:rPr lang="en-US" dirty="0" smtClean="0"/>
              <a:t> : Don</a:t>
            </a:r>
            <a:r>
              <a:rPr lang="fr-FR" dirty="0" smtClean="0"/>
              <a:t>’</a:t>
            </a:r>
            <a:r>
              <a:rPr lang="en-US" dirty="0" smtClean="0"/>
              <a:t>t worry, be Happy</a:t>
            </a:r>
          </a:p>
          <a:p>
            <a:pPr marL="114300" indent="0">
              <a:buNone/>
            </a:pPr>
            <a:endParaRPr lang="en-US" dirty="0"/>
          </a:p>
          <a:p>
            <a:r>
              <a:rPr lang="en-US" dirty="0">
                <a:hlinkClick r:id="rId3"/>
              </a:rPr>
              <a:t>https://</a:t>
            </a:r>
            <a:r>
              <a:rPr lang="en-US" dirty="0" smtClean="0">
                <a:hlinkClick r:id="rId3"/>
              </a:rPr>
              <a:t>www.theconnection.tv</a:t>
            </a:r>
            <a:r>
              <a:rPr lang="en-US" dirty="0" smtClean="0"/>
              <a:t> -The Connection DVD</a:t>
            </a:r>
          </a:p>
          <a:p>
            <a:pPr marL="114300" indent="0">
              <a:buNone/>
            </a:pPr>
            <a:endParaRPr lang="en-US" dirty="0"/>
          </a:p>
          <a:p>
            <a:r>
              <a:rPr lang="en-US" dirty="0">
                <a:hlinkClick r:id="rId4"/>
              </a:rPr>
              <a:t>www.goAMRA.org</a:t>
            </a:r>
            <a:r>
              <a:rPr lang="en-US" dirty="0"/>
              <a:t> Mindfulness Research </a:t>
            </a:r>
            <a:r>
              <a:rPr lang="en-US" dirty="0" smtClean="0"/>
              <a:t>monthly</a:t>
            </a:r>
          </a:p>
          <a:p>
            <a:endParaRPr lang="en-US" dirty="0"/>
          </a:p>
          <a:p>
            <a:r>
              <a:rPr lang="en-US" dirty="0"/>
              <a:t>How Doctors Think. Jerome </a:t>
            </a:r>
            <a:r>
              <a:rPr lang="en-US" dirty="0" err="1"/>
              <a:t>Groopman</a:t>
            </a:r>
            <a:r>
              <a:rPr lang="en-US" dirty="0"/>
              <a:t> Scribe publications 2007</a:t>
            </a:r>
          </a:p>
          <a:p>
            <a:pPr marL="114300" indent="0">
              <a:buNone/>
            </a:pPr>
            <a:endParaRPr lang="en-US" dirty="0"/>
          </a:p>
          <a:p>
            <a:r>
              <a:rPr lang="en-US" dirty="0" smtClean="0"/>
              <a:t>Appendix :RACP – Summary Health </a:t>
            </a:r>
            <a:r>
              <a:rPr lang="en-US" dirty="0"/>
              <a:t>of Doctors </a:t>
            </a:r>
            <a:r>
              <a:rPr lang="en-US" dirty="0" smtClean="0"/>
              <a:t>Position </a:t>
            </a:r>
            <a:r>
              <a:rPr lang="en-US" dirty="0"/>
              <a:t>Statement May </a:t>
            </a:r>
            <a:r>
              <a:rPr lang="en-US" dirty="0" smtClean="0"/>
              <a:t>2013</a:t>
            </a:r>
          </a:p>
          <a:p>
            <a:endParaRPr lang="en-US" dirty="0"/>
          </a:p>
          <a:p>
            <a:endParaRPr lang="en-US" dirty="0" smtClean="0"/>
          </a:p>
          <a:p>
            <a:endParaRPr lang="en-US" dirty="0"/>
          </a:p>
          <a:p>
            <a:endParaRPr lang="en-US" dirty="0" smtClean="0"/>
          </a:p>
          <a:p>
            <a:pPr marL="114300" indent="0">
              <a:buNone/>
            </a:pPr>
            <a:endParaRPr lang="en-US" dirty="0"/>
          </a:p>
          <a:p>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006471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b="1" dirty="0" smtClean="0"/>
              <a:t>RACP -</a:t>
            </a:r>
            <a:r>
              <a:rPr lang="en-US" dirty="0" smtClean="0"/>
              <a:t>Health </a:t>
            </a:r>
            <a:r>
              <a:rPr lang="en-US" dirty="0"/>
              <a:t>of </a:t>
            </a:r>
            <a:r>
              <a:rPr lang="en-US" dirty="0" smtClean="0"/>
              <a:t>Doctors </a:t>
            </a:r>
            <a:r>
              <a:rPr lang="en-US" dirty="0"/>
              <a:t/>
            </a:r>
            <a:br>
              <a:rPr lang="en-US" dirty="0"/>
            </a:br>
            <a:r>
              <a:rPr lang="en-US" dirty="0" smtClean="0"/>
              <a:t>Position </a:t>
            </a:r>
            <a:r>
              <a:rPr lang="en-US" dirty="0"/>
              <a:t>Statement May 2013 </a:t>
            </a:r>
          </a:p>
        </p:txBody>
      </p:sp>
      <p:sp>
        <p:nvSpPr>
          <p:cNvPr id="3" name="Content Placeholder 2"/>
          <p:cNvSpPr>
            <a:spLocks noGrp="1"/>
          </p:cNvSpPr>
          <p:nvPr>
            <p:ph idx="1"/>
          </p:nvPr>
        </p:nvSpPr>
        <p:spPr/>
        <p:txBody>
          <a:bodyPr/>
          <a:lstStyle/>
          <a:p>
            <a:r>
              <a:rPr lang="en-US" dirty="0"/>
              <a:t>Doctors, like anyone else, need to look after their own health. </a:t>
            </a:r>
          </a:p>
          <a:p>
            <a:r>
              <a:rPr lang="en-US" dirty="0"/>
              <a:t>As an important component of maintaining their own health, doctors should have their own </a:t>
            </a:r>
            <a:r>
              <a:rPr lang="en-US" dirty="0" smtClean="0"/>
              <a:t>general </a:t>
            </a:r>
            <a:r>
              <a:rPr lang="en-US" dirty="0"/>
              <a:t>practitioner and undertake regular health checks. </a:t>
            </a:r>
          </a:p>
          <a:p>
            <a:r>
              <a:rPr lang="en-US" dirty="0"/>
              <a:t>While doctors as a group enjoy comparatively good physical health, certain characteristics of the medical profession predispose doctors to specific health risks. </a:t>
            </a:r>
          </a:p>
          <a:p>
            <a:r>
              <a:rPr lang="en-US" dirty="0"/>
              <a:t>Historically, the medical professional culture has encouraged doctors to sacrifice their own health through accepted practices such as working long hours and taking work home. Increasingly efforts are being made to address counterproductive workplace </a:t>
            </a:r>
            <a:r>
              <a:rPr lang="en-US" dirty="0" err="1"/>
              <a:t>behaviours</a:t>
            </a:r>
            <a:r>
              <a:rPr lang="en-US" dirty="0"/>
              <a:t>, and workplace bullying is no longer tolerated. </a:t>
            </a:r>
          </a:p>
        </p:txBody>
      </p:sp>
      <p:sp>
        <p:nvSpPr>
          <p:cNvPr id="4" name="Footer Placeholder 6"/>
          <p:cNvSpPr>
            <a:spLocks noGrp="1"/>
          </p:cNvSpPr>
          <p:nvPr>
            <p:ph type="ftr" sz="quarter" idx="11"/>
          </p:nvPr>
        </p:nvSpPr>
        <p:spPr>
          <a:xfrm rot="16200000">
            <a:off x="7586910" y="4048760"/>
            <a:ext cx="2367281" cy="365760"/>
          </a:xfrm>
        </p:spPr>
        <p:txBody>
          <a:bodyPr/>
          <a:lstStyle/>
          <a:p>
            <a:r>
              <a:rPr lang="en-US" dirty="0" smtClean="0"/>
              <a:t>RACP Health of </a:t>
            </a:r>
            <a:r>
              <a:rPr lang="en-US" dirty="0" err="1" smtClean="0"/>
              <a:t>Drs</a:t>
            </a:r>
            <a:r>
              <a:rPr lang="en-US" dirty="0" smtClean="0"/>
              <a:t> </a:t>
            </a:r>
            <a:r>
              <a:rPr lang="en-US" dirty="0" err="1" smtClean="0"/>
              <a:t>Posotion</a:t>
            </a:r>
            <a:r>
              <a:rPr lang="en-US" dirty="0" smtClean="0"/>
              <a:t> Statement</a:t>
            </a:r>
            <a:endParaRPr lang="en-US" dirty="0"/>
          </a:p>
        </p:txBody>
      </p:sp>
    </p:spTree>
    <p:extLst>
      <p:ext uri="{BB962C8B-B14F-4D97-AF65-F5344CB8AC3E}">
        <p14:creationId xmlns:p14="http://schemas.microsoft.com/office/powerpoint/2010/main" val="1957669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3363" y="197346"/>
            <a:ext cx="6434637" cy="5632310"/>
          </a:xfrm>
          <a:prstGeom prst="rect">
            <a:avLst/>
          </a:prstGeom>
        </p:spPr>
        <p:txBody>
          <a:bodyPr wrap="square">
            <a:spAutoFit/>
          </a:bodyPr>
          <a:lstStyle/>
          <a:p>
            <a:r>
              <a:rPr lang="en-US" sz="2400" dirty="0" smtClean="0"/>
              <a:t>• </a:t>
            </a:r>
            <a:r>
              <a:rPr lang="en-US" sz="2400" dirty="0"/>
              <a:t>When health concerns arise for doctors, they may be reluctant to seek appropriate medical care. Doctors may feel uncomfortable assuming the role of patient, and may opt instead to treat themselves or seek informal care from a colleague.</a:t>
            </a:r>
          </a:p>
          <a:p>
            <a:r>
              <a:rPr lang="en-US" sz="2400" dirty="0"/>
              <a:t>• Regulatory frameworks are an important consideration, as mandatory reporting of impaired doctors can act as a deterrent to seeking help.</a:t>
            </a:r>
          </a:p>
          <a:p>
            <a:r>
              <a:rPr lang="en-US" sz="2400" dirty="0"/>
              <a:t>• Doctors are encouraged to seek independent medical consultations, and there is growing recognition that a particular skill set can be taught to help doctors treat other doctors more effectively.</a:t>
            </a:r>
          </a:p>
        </p:txBody>
      </p:sp>
      <p:sp>
        <p:nvSpPr>
          <p:cNvPr id="7" name="Footer Placeholder 6"/>
          <p:cNvSpPr>
            <a:spLocks noGrp="1"/>
          </p:cNvSpPr>
          <p:nvPr>
            <p:ph type="ftr" sz="quarter" idx="11"/>
          </p:nvPr>
        </p:nvSpPr>
        <p:spPr/>
        <p:txBody>
          <a:bodyPr/>
          <a:lstStyle/>
          <a:p>
            <a:r>
              <a:rPr lang="en-US" dirty="0" smtClean="0"/>
              <a:t>RACP Health of </a:t>
            </a:r>
            <a:r>
              <a:rPr lang="en-US" dirty="0" err="1" smtClean="0"/>
              <a:t>Drs</a:t>
            </a:r>
            <a:r>
              <a:rPr lang="en-US" dirty="0" smtClean="0"/>
              <a:t> </a:t>
            </a:r>
            <a:r>
              <a:rPr lang="en-US" dirty="0" err="1" smtClean="0"/>
              <a:t>Posotion</a:t>
            </a:r>
            <a:r>
              <a:rPr lang="en-US" dirty="0" smtClean="0"/>
              <a:t> Statement</a:t>
            </a:r>
            <a:endParaRPr lang="en-US" dirty="0"/>
          </a:p>
        </p:txBody>
      </p:sp>
      <p:sp>
        <p:nvSpPr>
          <p:cNvPr id="8" name="Slide Number Placeholder 7"/>
          <p:cNvSpPr>
            <a:spLocks noGrp="1"/>
          </p:cNvSpPr>
          <p:nvPr>
            <p:ph type="sldNum" sz="quarter" idx="12"/>
          </p:nvPr>
        </p:nvSpPr>
        <p:spPr/>
        <p:txBody>
          <a:bodyPr/>
          <a:lstStyle/>
          <a:p>
            <a:fld id="{A5D926F4-9FE4-8048-9EDA-F434439A63E0}" type="slidenum">
              <a:rPr lang="en-US" smtClean="0"/>
              <a:t>53</a:t>
            </a:fld>
            <a:endParaRPr lang="en-US"/>
          </a:p>
        </p:txBody>
      </p:sp>
    </p:spTree>
    <p:extLst>
      <p:ext uri="{BB962C8B-B14F-4D97-AF65-F5344CB8AC3E}">
        <p14:creationId xmlns:p14="http://schemas.microsoft.com/office/powerpoint/2010/main" val="1670554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583" y="889843"/>
            <a:ext cx="7428097" cy="5632310"/>
          </a:xfrm>
          <a:prstGeom prst="rect">
            <a:avLst/>
          </a:prstGeom>
        </p:spPr>
        <p:txBody>
          <a:bodyPr wrap="square">
            <a:spAutoFit/>
          </a:bodyPr>
          <a:lstStyle/>
          <a:p>
            <a:r>
              <a:rPr lang="en-US" sz="2400" dirty="0"/>
              <a:t>• Doctors’ health advisory and referral services are important avenues by which doctors can seek help, and these operate in all jurisdictions of Australia and New Zealand. We welcome the action that regulatory, accreditation and indemnity bodies are taking to support doctors’ health.</a:t>
            </a:r>
          </a:p>
          <a:p>
            <a:r>
              <a:rPr lang="en-US" sz="2400" dirty="0"/>
              <a:t>• Medical colleges have an important role as they engage with doctors in the course of their training and continuing professional development. The RACP has a number of initiatives underway and in development to support Fellows and trainees with health concerns.</a:t>
            </a:r>
          </a:p>
          <a:p>
            <a:r>
              <a:rPr lang="en-US" sz="2400" dirty="0"/>
              <a:t>• Occupational and environmental medicine physicians and rehabilitation physicians have a key role to play in supporting impaired doctors to </a:t>
            </a:r>
            <a:r>
              <a:rPr lang="en-US" sz="2400" dirty="0" err="1"/>
              <a:t>realise</a:t>
            </a:r>
            <a:r>
              <a:rPr lang="en-US" sz="2400" dirty="0"/>
              <a:t> the health benefits of work.</a:t>
            </a:r>
          </a:p>
        </p:txBody>
      </p:sp>
      <p:sp>
        <p:nvSpPr>
          <p:cNvPr id="3" name="Footer Placeholder 2"/>
          <p:cNvSpPr>
            <a:spLocks noGrp="1"/>
          </p:cNvSpPr>
          <p:nvPr>
            <p:ph type="ftr" sz="quarter" idx="11"/>
          </p:nvPr>
        </p:nvSpPr>
        <p:spPr>
          <a:xfrm rot="16200000">
            <a:off x="7586911" y="4048760"/>
            <a:ext cx="2367283" cy="365759"/>
          </a:xfrm>
        </p:spPr>
        <p:txBody>
          <a:bodyPr/>
          <a:lstStyle/>
          <a:p>
            <a:r>
              <a:rPr lang="en-US" dirty="0" smtClean="0"/>
              <a:t>RACP Health of </a:t>
            </a:r>
            <a:r>
              <a:rPr lang="en-US" dirty="0" err="1" smtClean="0"/>
              <a:t>Drs</a:t>
            </a:r>
            <a:r>
              <a:rPr lang="en-US" dirty="0" smtClean="0"/>
              <a:t> position statement</a:t>
            </a:r>
            <a:endParaRPr lang="en-US" dirty="0"/>
          </a:p>
        </p:txBody>
      </p:sp>
      <p:sp>
        <p:nvSpPr>
          <p:cNvPr id="4" name="Slide Number Placeholder 3"/>
          <p:cNvSpPr>
            <a:spLocks noGrp="1"/>
          </p:cNvSpPr>
          <p:nvPr>
            <p:ph type="sldNum" sz="quarter" idx="12"/>
          </p:nvPr>
        </p:nvSpPr>
        <p:spPr/>
        <p:txBody>
          <a:bodyPr/>
          <a:lstStyle/>
          <a:p>
            <a:fld id="{A5D926F4-9FE4-8048-9EDA-F434439A63E0}" type="slidenum">
              <a:rPr lang="en-US" smtClean="0"/>
              <a:t>54</a:t>
            </a:fld>
            <a:endParaRPr lang="en-US"/>
          </a:p>
        </p:txBody>
      </p:sp>
    </p:spTree>
    <p:extLst>
      <p:ext uri="{BB962C8B-B14F-4D97-AF65-F5344CB8AC3E}">
        <p14:creationId xmlns:p14="http://schemas.microsoft.com/office/powerpoint/2010/main" val="180905117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Strategies</a:t>
            </a:r>
            <a:endParaRPr lang="en-US" dirty="0"/>
          </a:p>
        </p:txBody>
      </p:sp>
      <p:sp>
        <p:nvSpPr>
          <p:cNvPr id="3" name="Content Placeholder 2"/>
          <p:cNvSpPr>
            <a:spLocks noGrp="1"/>
          </p:cNvSpPr>
          <p:nvPr>
            <p:ph idx="1"/>
          </p:nvPr>
        </p:nvSpPr>
        <p:spPr/>
        <p:txBody>
          <a:bodyPr>
            <a:normAutofit fontScale="92500"/>
          </a:bodyPr>
          <a:lstStyle/>
          <a:p>
            <a:r>
              <a:rPr lang="en-US" sz="2800" dirty="0" smtClean="0"/>
              <a:t>From today take what resonates with you…….</a:t>
            </a:r>
          </a:p>
          <a:p>
            <a:endParaRPr lang="en-US" sz="2800" dirty="0" smtClean="0"/>
          </a:p>
          <a:p>
            <a:r>
              <a:rPr lang="en-US" sz="2800" dirty="0" smtClean="0"/>
              <a:t>Following up strategies such as mindfulness or other forms of healthy life balancing activities does require commitment of time and energy</a:t>
            </a:r>
          </a:p>
          <a:p>
            <a:endParaRPr lang="en-US" sz="2800" dirty="0"/>
          </a:p>
          <a:p>
            <a:r>
              <a:rPr lang="en-US" sz="2800" dirty="0"/>
              <a:t>i</a:t>
            </a:r>
            <a:r>
              <a:rPr lang="en-US" sz="2800" dirty="0" smtClean="0"/>
              <a:t>.e. regular practice on an ongoing basis</a:t>
            </a:r>
          </a:p>
          <a:p>
            <a:endParaRPr lang="en-US" sz="2800" dirty="0" smtClean="0"/>
          </a:p>
          <a:p>
            <a:r>
              <a:rPr lang="en-US" sz="2800" dirty="0" smtClean="0"/>
              <a:t>Not always the easy option in the short term however potentially significant benefits long term</a:t>
            </a:r>
            <a:endParaRPr lang="en-US" sz="2800" dirty="0"/>
          </a:p>
        </p:txBody>
      </p:sp>
    </p:spTree>
    <p:extLst>
      <p:ext uri="{BB962C8B-B14F-4D97-AF65-F5344CB8AC3E}">
        <p14:creationId xmlns:p14="http://schemas.microsoft.com/office/powerpoint/2010/main" val="2595224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AU" sz="4000"/>
              <a:t>Physiological Changes in the </a:t>
            </a:r>
            <a:r>
              <a:rPr lang="ja-JP" altLang="en-AU" sz="4000">
                <a:latin typeface="Arial"/>
              </a:rPr>
              <a:t>“</a:t>
            </a:r>
            <a:r>
              <a:rPr lang="en-AU" sz="4000"/>
              <a:t>Stress &amp; Relaxation Responses</a:t>
            </a:r>
            <a:r>
              <a:rPr lang="ja-JP" altLang="en-AU" sz="4000">
                <a:latin typeface="Arial"/>
              </a:rPr>
              <a:t>”</a:t>
            </a:r>
            <a:endParaRPr lang="en-AU" sz="4000"/>
          </a:p>
        </p:txBody>
      </p:sp>
      <p:sp>
        <p:nvSpPr>
          <p:cNvPr id="10243" name="Rectangle 3"/>
          <p:cNvSpPr>
            <a:spLocks noGrp="1" noChangeArrowheads="1"/>
          </p:cNvSpPr>
          <p:nvPr>
            <p:ph type="body" idx="1"/>
          </p:nvPr>
        </p:nvSpPr>
        <p:spPr>
          <a:xfrm>
            <a:off x="468313" y="1989138"/>
            <a:ext cx="8229600" cy="4525962"/>
          </a:xfrm>
        </p:spPr>
        <p:txBody>
          <a:bodyPr/>
          <a:lstStyle/>
          <a:p>
            <a:r>
              <a:rPr lang="en-AU" sz="2400"/>
              <a:t>Stress response</a:t>
            </a:r>
            <a:r>
              <a:rPr lang="en-AU" sz="2000"/>
              <a:t>			</a:t>
            </a:r>
            <a:r>
              <a:rPr lang="en-AU" sz="2400"/>
              <a:t>Relaxation Response</a:t>
            </a:r>
          </a:p>
          <a:p>
            <a:endParaRPr lang="en-AU" sz="2400"/>
          </a:p>
          <a:p>
            <a:pPr lvl="4"/>
            <a:endParaRPr lang="en-AU" sz="2400"/>
          </a:p>
        </p:txBody>
      </p:sp>
      <p:sp>
        <p:nvSpPr>
          <p:cNvPr id="10244" name="Text Box 4"/>
          <p:cNvSpPr txBox="1">
            <a:spLocks noChangeArrowheads="1"/>
          </p:cNvSpPr>
          <p:nvPr/>
        </p:nvSpPr>
        <p:spPr bwMode="auto">
          <a:xfrm>
            <a:off x="2987675" y="2636838"/>
            <a:ext cx="252095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41325" indent="-342900">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lnSpc>
                <a:spcPct val="80000"/>
              </a:lnSpc>
              <a:spcBef>
                <a:spcPct val="50000"/>
              </a:spcBef>
              <a:buFontTx/>
              <a:buChar char="•"/>
            </a:pPr>
            <a:r>
              <a:rPr lang="en-AU"/>
              <a:t>Heart rate</a:t>
            </a:r>
          </a:p>
          <a:p>
            <a:pPr>
              <a:lnSpc>
                <a:spcPct val="80000"/>
              </a:lnSpc>
              <a:spcBef>
                <a:spcPct val="50000"/>
              </a:spcBef>
              <a:buFontTx/>
              <a:buChar char="•"/>
            </a:pPr>
            <a:r>
              <a:rPr lang="en-AU"/>
              <a:t>Blood Pressure</a:t>
            </a:r>
          </a:p>
          <a:p>
            <a:pPr>
              <a:lnSpc>
                <a:spcPct val="80000"/>
              </a:lnSpc>
              <a:spcBef>
                <a:spcPct val="50000"/>
              </a:spcBef>
              <a:buFontTx/>
              <a:buChar char="•"/>
            </a:pPr>
            <a:r>
              <a:rPr lang="en-AU"/>
              <a:t>Respiratory Rate</a:t>
            </a:r>
          </a:p>
          <a:p>
            <a:pPr>
              <a:lnSpc>
                <a:spcPct val="80000"/>
              </a:lnSpc>
              <a:spcBef>
                <a:spcPct val="50000"/>
              </a:spcBef>
              <a:buFontTx/>
              <a:buChar char="•"/>
            </a:pPr>
            <a:r>
              <a:rPr lang="en-AU"/>
              <a:t>Muscle Tension</a:t>
            </a:r>
          </a:p>
          <a:p>
            <a:pPr>
              <a:lnSpc>
                <a:spcPct val="80000"/>
              </a:lnSpc>
              <a:spcBef>
                <a:spcPct val="50000"/>
              </a:spcBef>
              <a:buFontTx/>
              <a:buChar char="•"/>
            </a:pPr>
            <a:r>
              <a:rPr lang="en-AU"/>
              <a:t>Sweating</a:t>
            </a:r>
          </a:p>
          <a:p>
            <a:pPr>
              <a:lnSpc>
                <a:spcPct val="80000"/>
              </a:lnSpc>
              <a:spcBef>
                <a:spcPct val="50000"/>
              </a:spcBef>
              <a:buFontTx/>
              <a:buChar char="•"/>
            </a:pPr>
            <a:r>
              <a:rPr lang="en-AU"/>
              <a:t>Mental Arousal</a:t>
            </a:r>
          </a:p>
          <a:p>
            <a:pPr>
              <a:lnSpc>
                <a:spcPct val="80000"/>
              </a:lnSpc>
              <a:spcBef>
                <a:spcPct val="50000"/>
              </a:spcBef>
              <a:buFontTx/>
              <a:buChar char="•"/>
            </a:pPr>
            <a:r>
              <a:rPr lang="en-AU"/>
              <a:t>Adrenalin/ cortisol Flow</a:t>
            </a:r>
          </a:p>
        </p:txBody>
      </p:sp>
      <p:sp>
        <p:nvSpPr>
          <p:cNvPr id="10245" name="Line 5"/>
          <p:cNvSpPr>
            <a:spLocks noChangeShapeType="1"/>
          </p:cNvSpPr>
          <p:nvPr/>
        </p:nvSpPr>
        <p:spPr bwMode="auto">
          <a:xfrm flipV="1">
            <a:off x="1979613" y="2565400"/>
            <a:ext cx="0" cy="24479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6" name="Line 6"/>
          <p:cNvSpPr>
            <a:spLocks noChangeShapeType="1"/>
          </p:cNvSpPr>
          <p:nvPr/>
        </p:nvSpPr>
        <p:spPr bwMode="auto">
          <a:xfrm>
            <a:off x="6732588" y="5157788"/>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7" name="Line 7"/>
          <p:cNvSpPr>
            <a:spLocks noChangeShapeType="1"/>
          </p:cNvSpPr>
          <p:nvPr/>
        </p:nvSpPr>
        <p:spPr bwMode="auto">
          <a:xfrm>
            <a:off x="6732588" y="2636838"/>
            <a:ext cx="0" cy="24479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61463718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responses </a:t>
            </a:r>
            <a:r>
              <a:rPr lang="en-US" dirty="0" err="1" smtClean="0"/>
              <a:t>vs</a:t>
            </a:r>
            <a:r>
              <a:rPr lang="en-US" dirty="0" smtClean="0"/>
              <a:t> harmful responses</a:t>
            </a:r>
            <a:endParaRPr lang="en-US" dirty="0"/>
          </a:p>
        </p:txBody>
      </p:sp>
      <p:sp>
        <p:nvSpPr>
          <p:cNvPr id="3" name="Content Placeholder 2"/>
          <p:cNvSpPr>
            <a:spLocks noGrp="1"/>
          </p:cNvSpPr>
          <p:nvPr>
            <p:ph idx="1"/>
          </p:nvPr>
        </p:nvSpPr>
        <p:spPr/>
        <p:txBody>
          <a:bodyPr>
            <a:normAutofit fontScale="92500" lnSpcReduction="10000"/>
          </a:bodyPr>
          <a:lstStyle/>
          <a:p>
            <a:r>
              <a:rPr lang="en-US" sz="4400" dirty="0" smtClean="0"/>
              <a:t>Fight or </a:t>
            </a:r>
          </a:p>
          <a:p>
            <a:pPr marL="114300" indent="0">
              <a:buNone/>
            </a:pPr>
            <a:r>
              <a:rPr lang="en-US" sz="4400" dirty="0" smtClean="0"/>
              <a:t>Flight </a:t>
            </a:r>
          </a:p>
          <a:p>
            <a:pPr marL="114300" indent="0">
              <a:buNone/>
            </a:pPr>
            <a:r>
              <a:rPr lang="en-US" sz="4400" dirty="0" smtClean="0"/>
              <a:t>Response?</a:t>
            </a:r>
          </a:p>
          <a:p>
            <a:pPr marL="114300" indent="0">
              <a:buNone/>
            </a:pPr>
            <a:endParaRPr lang="en-US" sz="4400" dirty="0" smtClean="0"/>
          </a:p>
          <a:p>
            <a:endParaRPr lang="en-US" sz="4400" dirty="0" smtClean="0"/>
          </a:p>
          <a:p>
            <a:r>
              <a:rPr lang="en-US" sz="4400" dirty="0" smtClean="0"/>
              <a:t>Freeze </a:t>
            </a:r>
          </a:p>
          <a:p>
            <a:pPr marL="114300" indent="0">
              <a:buNone/>
            </a:pPr>
            <a:r>
              <a:rPr lang="en-US" sz="4400" dirty="0" smtClean="0"/>
              <a:t>Response?</a:t>
            </a:r>
          </a:p>
          <a:p>
            <a:endParaRPr lang="en-US" sz="4400" dirty="0" smtClean="0"/>
          </a:p>
          <a:p>
            <a:endParaRPr lang="en-US" sz="4400" dirty="0"/>
          </a:p>
          <a:p>
            <a:endParaRPr lang="en-US" sz="4400" dirty="0" smtClean="0"/>
          </a:p>
          <a:p>
            <a:pPr marL="114300" indent="0">
              <a:buNone/>
            </a:pPr>
            <a:endParaRPr lang="en-US" sz="4400" dirty="0"/>
          </a:p>
        </p:txBody>
      </p:sp>
      <p:pic>
        <p:nvPicPr>
          <p:cNvPr id="4" name="Picture 3"/>
          <p:cNvPicPr>
            <a:picLocks noChangeAspect="1"/>
          </p:cNvPicPr>
          <p:nvPr/>
        </p:nvPicPr>
        <p:blipFill>
          <a:blip r:embed="rId2"/>
          <a:stretch>
            <a:fillRect/>
          </a:stretch>
        </p:blipFill>
        <p:spPr>
          <a:xfrm>
            <a:off x="3558388" y="1600200"/>
            <a:ext cx="4518812" cy="4919569"/>
          </a:xfrm>
          <a:prstGeom prst="rect">
            <a:avLst/>
          </a:prstGeom>
        </p:spPr>
      </p:pic>
    </p:spTree>
    <p:extLst>
      <p:ext uri="{BB962C8B-B14F-4D97-AF65-F5344CB8AC3E}">
        <p14:creationId xmlns:p14="http://schemas.microsoft.com/office/powerpoint/2010/main" val="170287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28"/>
            <a:ext cx="7804642" cy="1472742"/>
          </a:xfrm>
        </p:spPr>
        <p:txBody>
          <a:bodyPr/>
          <a:lstStyle/>
          <a:p>
            <a:r>
              <a:rPr lang="en-US" dirty="0" smtClean="0"/>
              <a:t>Or……. Tend &amp; Befriend, </a:t>
            </a:r>
            <a:br>
              <a:rPr lang="en-US" dirty="0" smtClean="0"/>
            </a:br>
            <a:r>
              <a:rPr lang="en-US" dirty="0" smtClean="0"/>
              <a:t>also known as  Calm &amp; Connect.</a:t>
            </a:r>
            <a:endParaRPr lang="en-US" dirty="0"/>
          </a:p>
        </p:txBody>
      </p:sp>
      <p:sp>
        <p:nvSpPr>
          <p:cNvPr id="3" name="Content Placeholder 2"/>
          <p:cNvSpPr>
            <a:spLocks noGrp="1"/>
          </p:cNvSpPr>
          <p:nvPr>
            <p:ph idx="1"/>
          </p:nvPr>
        </p:nvSpPr>
        <p:spPr/>
        <p:txBody>
          <a:bodyPr>
            <a:normAutofit/>
          </a:bodyPr>
          <a:lstStyle/>
          <a:p>
            <a:r>
              <a:rPr lang="en-US" sz="3200" dirty="0" smtClean="0"/>
              <a:t>Mediated by oxytocin</a:t>
            </a:r>
          </a:p>
          <a:p>
            <a:r>
              <a:rPr lang="en-US" sz="3200" dirty="0" smtClean="0"/>
              <a:t>Turns down stress response &amp; modulates activity </a:t>
            </a:r>
            <a:endParaRPr lang="en-US" sz="3200" dirty="0"/>
          </a:p>
          <a:p>
            <a:pPr marL="114300" indent="0">
              <a:buNone/>
            </a:pPr>
            <a:r>
              <a:rPr lang="en-US" sz="3200" dirty="0"/>
              <a:t>i</a:t>
            </a:r>
            <a:r>
              <a:rPr lang="en-US" sz="3200" dirty="0" smtClean="0"/>
              <a:t>n the</a:t>
            </a:r>
          </a:p>
          <a:p>
            <a:pPr marL="114300" indent="0">
              <a:buNone/>
            </a:pPr>
            <a:r>
              <a:rPr lang="en-US" sz="3200" dirty="0" smtClean="0"/>
              <a:t>amygdala</a:t>
            </a:r>
          </a:p>
          <a:p>
            <a:pPr marL="114300" indent="0">
              <a:buNone/>
            </a:pPr>
            <a:endParaRPr lang="en-US" sz="3200" dirty="0" smtClean="0"/>
          </a:p>
          <a:p>
            <a:endParaRPr lang="en-US" sz="3200" dirty="0"/>
          </a:p>
        </p:txBody>
      </p:sp>
      <p:pic>
        <p:nvPicPr>
          <p:cNvPr id="4" name="Picture 3"/>
          <p:cNvPicPr>
            <a:picLocks noChangeAspect="1"/>
          </p:cNvPicPr>
          <p:nvPr/>
        </p:nvPicPr>
        <p:blipFill>
          <a:blip r:embed="rId3"/>
          <a:stretch>
            <a:fillRect/>
          </a:stretch>
        </p:blipFill>
        <p:spPr>
          <a:xfrm>
            <a:off x="2298030" y="2918498"/>
            <a:ext cx="5486400" cy="3621024"/>
          </a:xfrm>
          <a:prstGeom prst="rect">
            <a:avLst/>
          </a:prstGeom>
        </p:spPr>
      </p:pic>
    </p:spTree>
    <p:extLst>
      <p:ext uri="{BB962C8B-B14F-4D97-AF65-F5344CB8AC3E}">
        <p14:creationId xmlns:p14="http://schemas.microsoft.com/office/powerpoint/2010/main" val="215450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AU" sz="2800" dirty="0"/>
              <a:t/>
            </a:r>
            <a:br>
              <a:rPr lang="en-AU" sz="2800" dirty="0"/>
            </a:br>
            <a:r>
              <a:rPr lang="en-AU" sz="2800" dirty="0"/>
              <a:t>Physiology of the Relaxation Response is mediated through the Parasympathetic Nervous System</a:t>
            </a:r>
            <a:r>
              <a:rPr lang="en-AU" sz="4000" dirty="0"/>
              <a:t/>
            </a:r>
            <a:br>
              <a:rPr lang="en-AU" sz="4000" dirty="0"/>
            </a:br>
            <a:endParaRPr lang="en-AU" sz="4000" dirty="0"/>
          </a:p>
        </p:txBody>
      </p:sp>
      <p:sp>
        <p:nvSpPr>
          <p:cNvPr id="11267" name="Rectangle 3"/>
          <p:cNvSpPr>
            <a:spLocks noGrp="1" noChangeArrowheads="1"/>
          </p:cNvSpPr>
          <p:nvPr>
            <p:ph type="body" idx="1"/>
          </p:nvPr>
        </p:nvSpPr>
        <p:spPr>
          <a:xfrm>
            <a:off x="468313" y="1312863"/>
            <a:ext cx="8229600" cy="5545137"/>
          </a:xfrm>
        </p:spPr>
        <p:txBody>
          <a:bodyPr>
            <a:noAutofit/>
          </a:bodyPr>
          <a:lstStyle/>
          <a:p>
            <a:pPr>
              <a:lnSpc>
                <a:spcPct val="80000"/>
              </a:lnSpc>
              <a:buFontTx/>
              <a:buNone/>
            </a:pPr>
            <a:r>
              <a:rPr lang="en-AU" sz="2800" b="1" dirty="0" smtClean="0"/>
              <a:t>Immediate benefits of Relaxation:</a:t>
            </a:r>
          </a:p>
          <a:p>
            <a:pPr>
              <a:lnSpc>
                <a:spcPct val="80000"/>
              </a:lnSpc>
            </a:pPr>
            <a:r>
              <a:rPr lang="en-AU" sz="2400" dirty="0" smtClean="0"/>
              <a:t>reduces heart rate and thereby the work of the heart </a:t>
            </a:r>
          </a:p>
          <a:p>
            <a:pPr>
              <a:lnSpc>
                <a:spcPct val="80000"/>
              </a:lnSpc>
            </a:pPr>
            <a:endParaRPr lang="en-AU" sz="2400" dirty="0" smtClean="0"/>
          </a:p>
          <a:p>
            <a:pPr>
              <a:lnSpc>
                <a:spcPct val="80000"/>
              </a:lnSpc>
            </a:pPr>
            <a:r>
              <a:rPr lang="en-AU" sz="2400" dirty="0" smtClean="0"/>
              <a:t>reduces blood pressure </a:t>
            </a:r>
          </a:p>
          <a:p>
            <a:pPr>
              <a:lnSpc>
                <a:spcPct val="80000"/>
              </a:lnSpc>
            </a:pPr>
            <a:endParaRPr lang="en-AU" sz="2400" dirty="0" smtClean="0"/>
          </a:p>
          <a:p>
            <a:pPr>
              <a:lnSpc>
                <a:spcPct val="80000"/>
              </a:lnSpc>
            </a:pPr>
            <a:r>
              <a:rPr lang="en-AU" sz="2400" dirty="0" smtClean="0"/>
              <a:t>slows the rate of breathing, which reduces the need for oxygen </a:t>
            </a:r>
          </a:p>
          <a:p>
            <a:pPr marL="114300" indent="0">
              <a:lnSpc>
                <a:spcPct val="80000"/>
              </a:lnSpc>
              <a:buNone/>
            </a:pPr>
            <a:endParaRPr lang="en-AU" sz="2400" dirty="0" smtClean="0"/>
          </a:p>
          <a:p>
            <a:pPr>
              <a:lnSpc>
                <a:spcPct val="80000"/>
              </a:lnSpc>
            </a:pPr>
            <a:r>
              <a:rPr lang="en-AU" sz="2400" dirty="0" smtClean="0"/>
              <a:t>decreases muscle tension </a:t>
            </a:r>
          </a:p>
          <a:p>
            <a:pPr>
              <a:lnSpc>
                <a:spcPct val="80000"/>
              </a:lnSpc>
            </a:pPr>
            <a:endParaRPr lang="en-AU" sz="2400" dirty="0"/>
          </a:p>
          <a:p>
            <a:pPr>
              <a:lnSpc>
                <a:spcPct val="80000"/>
              </a:lnSpc>
            </a:pPr>
            <a:r>
              <a:rPr lang="en-AU" sz="2400" dirty="0"/>
              <a:t>c</a:t>
            </a:r>
            <a:r>
              <a:rPr lang="en-AU" sz="2400" dirty="0" smtClean="0"/>
              <a:t>hange in blood flow distribution from skeletal to GIT</a:t>
            </a:r>
          </a:p>
          <a:p>
            <a:pPr marL="114300" indent="0">
              <a:lnSpc>
                <a:spcPct val="80000"/>
              </a:lnSpc>
              <a:buNone/>
            </a:pPr>
            <a:endParaRPr lang="en-AU" sz="2800" b="1" dirty="0" smtClean="0"/>
          </a:p>
          <a:p>
            <a:pPr marL="114300" indent="0">
              <a:lnSpc>
                <a:spcPct val="80000"/>
              </a:lnSpc>
              <a:buNone/>
            </a:pPr>
            <a:r>
              <a:rPr lang="en-AU" sz="2800" b="1" dirty="0" smtClean="0"/>
              <a:t>Longer Term</a:t>
            </a:r>
          </a:p>
          <a:p>
            <a:pPr>
              <a:lnSpc>
                <a:spcPct val="80000"/>
              </a:lnSpc>
            </a:pPr>
            <a:r>
              <a:rPr lang="en-AU" sz="2800" dirty="0" smtClean="0"/>
              <a:t> </a:t>
            </a:r>
            <a:r>
              <a:rPr lang="en-AU" sz="2400" dirty="0" smtClean="0"/>
              <a:t>benefits in a range of chronic diseases</a:t>
            </a:r>
            <a:endParaRPr lang="en-AU" sz="2400" dirty="0"/>
          </a:p>
          <a:p>
            <a:pPr>
              <a:lnSpc>
                <a:spcPct val="80000"/>
              </a:lnSpc>
            </a:pPr>
            <a:endParaRPr lang="en-AU" sz="2800" dirty="0"/>
          </a:p>
        </p:txBody>
      </p:sp>
    </p:spTree>
    <p:extLst>
      <p:ext uri="{BB962C8B-B14F-4D97-AF65-F5344CB8AC3E}">
        <p14:creationId xmlns:p14="http://schemas.microsoft.com/office/powerpoint/2010/main" val="581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2">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6628</TotalTime>
  <Words>2764</Words>
  <Application>Microsoft Macintosh PowerPoint</Application>
  <PresentationFormat>On-screen Show (4:3)</PresentationFormat>
  <Paragraphs>439</Paragraphs>
  <Slides>47</Slides>
  <Notes>10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Adjacency</vt:lpstr>
      <vt:lpstr>Looking after Yourself Manage your Mind</vt:lpstr>
      <vt:lpstr>Personal Perspective &amp; Myths</vt:lpstr>
      <vt:lpstr>PowerPoint Presentation</vt:lpstr>
      <vt:lpstr>PowerPoint Presentation</vt:lpstr>
      <vt:lpstr>Mindfulness Strategies</vt:lpstr>
      <vt:lpstr>Physiological Changes in the “Stress &amp; Relaxation Responses”</vt:lpstr>
      <vt:lpstr>Adaptive responses vs harmful responses</vt:lpstr>
      <vt:lpstr>Or……. Tend &amp; Befriend,  also known as  Calm &amp; Connect.</vt:lpstr>
      <vt:lpstr> Physiology of the Relaxation Response is mediated through the Parasympathetic Nervous System </vt:lpstr>
      <vt:lpstr>Healthy lifestyle and WC (NK-cell) activity</vt:lpstr>
      <vt:lpstr>Early Research in Stress and Immunity </vt:lpstr>
      <vt:lpstr>Research in Stress and Immunity</vt:lpstr>
      <vt:lpstr>Research in Stress and Immunity</vt:lpstr>
      <vt:lpstr>PNI –psychoneuroimmunology</vt:lpstr>
      <vt:lpstr> Allostatic load and the brain</vt:lpstr>
      <vt:lpstr>Mindfulness and the brain</vt:lpstr>
      <vt:lpstr>Stress and telomere shortening</vt:lpstr>
      <vt:lpstr>Mindfulness and telomerase</vt:lpstr>
      <vt:lpstr>Mind wandering and ageing  </vt:lpstr>
      <vt:lpstr>Mental Practice and stroke RCT </vt:lpstr>
      <vt:lpstr>Burnout and psychiatric morbidity in new medical graduates </vt:lpstr>
      <vt:lpstr> Doctor health and medical errors  </vt:lpstr>
      <vt:lpstr>Signs of Burnout  </vt:lpstr>
      <vt:lpstr>Mindfulness in medical education</vt:lpstr>
      <vt:lpstr>ESSENCE Model</vt:lpstr>
      <vt:lpstr>What are some of the daily  stresses in Rehab Medicine?</vt:lpstr>
      <vt:lpstr>Multi tasking  &amp; procrastination          – “wired for distraction”</vt:lpstr>
      <vt:lpstr>Applications of Mindfulness</vt:lpstr>
      <vt:lpstr>In other words</vt:lpstr>
      <vt:lpstr>Steps in Mindfulness</vt:lpstr>
      <vt:lpstr>Steps in Mindfulness</vt:lpstr>
      <vt:lpstr>1. Perception- Observing Thought </vt:lpstr>
      <vt:lpstr>Your thoughts create your experience of reality</vt:lpstr>
      <vt:lpstr>Default Modes of Thinking</vt:lpstr>
      <vt:lpstr> What is your “AUTOPILOT” or default response under stress, fatigue or exams? </vt:lpstr>
      <vt:lpstr>Consider Examination Stress </vt:lpstr>
      <vt:lpstr>2. Letting GO- Non attachment</vt:lpstr>
      <vt:lpstr>3. Acceptance</vt:lpstr>
      <vt:lpstr>4. Presence of Mind</vt:lpstr>
      <vt:lpstr>Practical exercise</vt:lpstr>
      <vt:lpstr>Types of  Meditation Practices</vt:lpstr>
      <vt:lpstr>Mindfulness strategies for health</vt:lpstr>
      <vt:lpstr>Plus general strategies  for health</vt:lpstr>
      <vt:lpstr>Recommendations  &amp; Resources</vt:lpstr>
      <vt:lpstr>RACP -Health of Doctors  Position Statement May 2013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Hannon</dc:creator>
  <cp:lastModifiedBy>Barbara Hannon</cp:lastModifiedBy>
  <cp:revision>114</cp:revision>
  <dcterms:created xsi:type="dcterms:W3CDTF">2016-02-09T07:06:06Z</dcterms:created>
  <dcterms:modified xsi:type="dcterms:W3CDTF">2016-03-06T01:08:17Z</dcterms:modified>
</cp:coreProperties>
</file>