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Lst>
  <p:sldSz cx="41910000" cy="2540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5240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15240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15240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15240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15240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15240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15240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15240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15240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000000"/>
        </a:solidFill>
        <a:effectLst/>
        <a:uFillTx/>
        <a:latin typeface="+mn-lt"/>
        <a:ea typeface="+mn-ea"/>
        <a:cs typeface="+mn-cs"/>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D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FFFB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FFFB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FFFB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FFFB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FFFB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FFFB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FFFB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FFFB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FFFB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FFFB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FFFB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16"/>
    <p:restoredTop sz="94657"/>
  </p:normalViewPr>
  <p:slideViewPr>
    <p:cSldViewPr snapToGrid="0" snapToObjects="1">
      <p:cViewPr>
        <p:scale>
          <a:sx n="20" d="100"/>
          <a:sy n="20" d="100"/>
        </p:scale>
        <p:origin x="4328" y="26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1143000" y="685800"/>
            <a:ext cx="4572000" cy="3429000"/>
          </a:xfrm>
          <a:prstGeom prst="rect">
            <a:avLst/>
          </a:prstGeom>
        </p:spPr>
        <p:txBody>
          <a:bodyPr/>
          <a:lstStyle/>
          <a:p>
            <a:endParaRPr/>
          </a:p>
        </p:txBody>
      </p:sp>
      <p:sp>
        <p:nvSpPr>
          <p:cNvPr id="181" name="Shape 18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524000" latinLnBrk="0">
      <a:defRPr sz="2200">
        <a:latin typeface="Lucida Grande"/>
        <a:ea typeface="Lucida Grande"/>
        <a:cs typeface="Lucida Grande"/>
        <a:sym typeface="Lucida Grande"/>
      </a:defRPr>
    </a:lvl1pPr>
    <a:lvl2pPr indent="228600" defTabSz="1524000" latinLnBrk="0">
      <a:defRPr sz="2200">
        <a:latin typeface="Lucida Grande"/>
        <a:ea typeface="Lucida Grande"/>
        <a:cs typeface="Lucida Grande"/>
        <a:sym typeface="Lucida Grande"/>
      </a:defRPr>
    </a:lvl2pPr>
    <a:lvl3pPr indent="457200" defTabSz="1524000" latinLnBrk="0">
      <a:defRPr sz="2200">
        <a:latin typeface="Lucida Grande"/>
        <a:ea typeface="Lucida Grande"/>
        <a:cs typeface="Lucida Grande"/>
        <a:sym typeface="Lucida Grande"/>
      </a:defRPr>
    </a:lvl3pPr>
    <a:lvl4pPr indent="685800" defTabSz="1524000" latinLnBrk="0">
      <a:defRPr sz="2200">
        <a:latin typeface="Lucida Grande"/>
        <a:ea typeface="Lucida Grande"/>
        <a:cs typeface="Lucida Grande"/>
        <a:sym typeface="Lucida Grande"/>
      </a:defRPr>
    </a:lvl4pPr>
    <a:lvl5pPr indent="914400" defTabSz="1524000" latinLnBrk="0">
      <a:defRPr sz="2200">
        <a:latin typeface="Lucida Grande"/>
        <a:ea typeface="Lucida Grande"/>
        <a:cs typeface="Lucida Grande"/>
        <a:sym typeface="Lucida Grande"/>
      </a:defRPr>
    </a:lvl5pPr>
    <a:lvl6pPr indent="1143000" defTabSz="1524000" latinLnBrk="0">
      <a:defRPr sz="2200">
        <a:latin typeface="Lucida Grande"/>
        <a:ea typeface="Lucida Grande"/>
        <a:cs typeface="Lucida Grande"/>
        <a:sym typeface="Lucida Grande"/>
      </a:defRPr>
    </a:lvl6pPr>
    <a:lvl7pPr indent="1371600" defTabSz="1524000" latinLnBrk="0">
      <a:defRPr sz="2200">
        <a:latin typeface="Lucida Grande"/>
        <a:ea typeface="Lucida Grande"/>
        <a:cs typeface="Lucida Grande"/>
        <a:sym typeface="Lucida Grande"/>
      </a:defRPr>
    </a:lvl7pPr>
    <a:lvl8pPr indent="1600200" defTabSz="1524000" latinLnBrk="0">
      <a:defRPr sz="2200">
        <a:latin typeface="Lucida Grande"/>
        <a:ea typeface="Lucida Grande"/>
        <a:cs typeface="Lucida Grande"/>
        <a:sym typeface="Lucida Grande"/>
      </a:defRPr>
    </a:lvl8pPr>
    <a:lvl9pPr indent="1828800" defTabSz="15240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xfrm>
            <a:off x="600075" y="685800"/>
            <a:ext cx="5657850" cy="3429000"/>
          </a:xfrm>
          <a:prstGeom prst="rect">
            <a:avLst/>
          </a:prstGeom>
        </p:spPr>
        <p:txBody>
          <a:bodyPr/>
          <a:lstStyle/>
          <a:p>
            <a:endParaRPr/>
          </a:p>
        </p:txBody>
      </p:sp>
      <p:sp>
        <p:nvSpPr>
          <p:cNvPr id="320" name="Shape 320"/>
          <p:cNvSpPr>
            <a:spLocks noGrp="1"/>
          </p:cNvSpPr>
          <p:nvPr>
            <p:ph type="body" sz="quarter" idx="1"/>
          </p:nvPr>
        </p:nvSpPr>
        <p:spPr>
          <a:prstGeom prst="rect">
            <a:avLst/>
          </a:prstGeom>
        </p:spPr>
        <p:txBody>
          <a:bodyPr/>
          <a:lstStyle/>
          <a:p>
            <a:r>
              <a:t>Abstract</a:t>
            </a:r>
          </a:p>
          <a:p>
            <a:r>
              <a:t>OBJECTIVE:</a:t>
            </a:r>
          </a:p>
          <a:p>
            <a:r>
              <a:t>After randomizing 100 failed back surgery syndrome patients to receive spinal cord stimulation (SCS) plus conventional medical management (CMM) or CMM alone, the results of the 6-month Prospective Randomized Controlled Multicenter Trial of the Effectiveness of Spinal Cord Stimulation (i.e., PROCESS) showed that SCS offered superior pain relief, health-related quality of life, and functional capacity. Because the rate of crossover favoring SCS beyond 6 months would bias a long-term randomized group comparison, we present all outcomes in patients who continued SCS from randomization to 24 months and, for illustrative purposes, the primary outcome (&gt;50% leg pain relief) per randomization and final treatment.</a:t>
            </a:r>
          </a:p>
          <a:p>
            <a:r>
              <a:t>METHODS:</a:t>
            </a:r>
          </a:p>
          <a:p>
            <a:r>
              <a:t>Patients provided data on pain, quality of life, function, pain medication use, treatment satisfaction, and employment status. Investigators documented adverse events. Data analysis included inferential comparisons and multivariate regression analyses.</a:t>
            </a:r>
          </a:p>
          <a:p>
            <a:r>
              <a:t>RESULTS:</a:t>
            </a:r>
          </a:p>
          <a:p>
            <a:r>
              <a:t>The 42 patients continuing SCS (of 52 randomized to SCS) reported significantly improved leg pain relief (P &lt; 0.0001), quality of life (P &lt;or= 0.01), and functional capacity (P = 0.0002); and 13 patients (31%) required a device-related surgical revision. At 24 months, of 46 of 52 patients randomized to SCS and 41 of 48 randomized to CMM who were available, the primary outcome was achieved by 17 (37%) randomized to SCS versus 1 (2%) to CMM (P = 0.003) and by 34 (47%) of 72 patients who received SCS as final treatment versus 1 (7%) of 15 for CMM (P = 0.02).</a:t>
            </a:r>
          </a:p>
          <a:p>
            <a:r>
              <a:t>CONCLUSION:</a:t>
            </a:r>
          </a:p>
          <a:p>
            <a:r>
              <a:t>At 24 months of SCS treatment, selected failed back surgery syndrome patients reported sustained pain relief, clinically important improvements in functional capacity and health-related quality of life, and satisfaction with treatment.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r>
              <a:t>Neurosurgery. 2005;56(1):98-106; discussion 106-7.</a:t>
            </a:r>
          </a:p>
          <a:p>
            <a:r>
              <a:t>Spinal cord stimulation versus repeated lumbosacral spine surgery for chronic pain: a randomized, controlled trial.</a:t>
            </a:r>
          </a:p>
          <a:p>
            <a:r>
              <a:t>North RB1, Kidd DH, Farrokhi F, Piantadosi SA.</a:t>
            </a:r>
          </a:p>
          <a:p>
            <a:r>
              <a:t>Author information</a:t>
            </a:r>
          </a:p>
          <a:p>
            <a:endParaRPr/>
          </a:p>
          <a:p>
            <a:endParaRPr/>
          </a:p>
          <a:p>
            <a:r>
              <a:t>Abstract</a:t>
            </a:r>
          </a:p>
          <a:p>
            <a:r>
              <a:t>OBJECTIVE:</a:t>
            </a:r>
          </a:p>
          <a:p>
            <a:r>
              <a:t>Persistent or recurrent radicular pain after lumbosacral spine surgery is often associated with nerve root compression and is treated by repeated operation or, as a last resort, by spinal cord stimulation (SCS). We conducted a prospective, randomized, controlled trial to test our hypothesis that SCS is more likely than reoperation to result in a successful outcome by standard measures of pain relief and treatment outcome, including subsequent use of health care resources.</a:t>
            </a:r>
          </a:p>
          <a:p>
            <a:r>
              <a:t>METHODS:</a:t>
            </a:r>
          </a:p>
          <a:p>
            <a:r>
              <a:t>For an average of 3 years postoperatively, disinterested third-party interviewers followed 50 patients selected for reoperation by standard criteria and randomized to SCS or reoperation. If the results of the randomized treatment were unsatisfactory, patients could cross over to the alternative. Success was based on self-reported pain relief and patient satisfaction. Crossover to the alternative procedure was an outcome measure. Use of analgesics, activities of daily living, and work status were self-reported.</a:t>
            </a:r>
          </a:p>
          <a:p>
            <a:r>
              <a:t>RESULTS:</a:t>
            </a:r>
          </a:p>
          <a:p>
            <a:r>
              <a:t>Among 45 patients (90%) available for follow-up, SCS was more successful than reoperation (9 of 19 patients versus 3 of 26 patients, P &lt;0.01). Patients initially randomized to SCS were significantly less likely to cross over than were those randomized to reoperation (5 of 24 patients versus 14 of 26 patients, P=0.02). Patients randomized to reoperation required increased opiate analgesics significantly more often than those randomized to SCS (P &lt;0.025). Other measures of activities of daily living and work status did not differ significantly.</a:t>
            </a:r>
          </a:p>
          <a:p>
            <a:r>
              <a:t>CONCLUSION:</a:t>
            </a:r>
          </a:p>
          <a:p>
            <a:r>
              <a:t>SCS is more effective than reoperation as a treatment for persistent radicular pain after lumbosacral spine surgery, and in the great majority of patients, it obviates the need for reoperation.</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vicpain.com.au" TargetMode="External"/><Relationship Id="rId2" Type="http://schemas.openxmlformats.org/officeDocument/2006/relationships/image" Target="../media/image4.t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114800" y="4279900"/>
            <a:ext cx="33756600" cy="8610600"/>
          </a:xfrm>
          <a:prstGeom prst="rect">
            <a:avLst/>
          </a:prstGeom>
        </p:spPr>
        <p:txBody>
          <a:bodyPr anchor="b"/>
          <a:lstStyle>
            <a:lvl1pPr>
              <a:defRPr>
                <a:solidFill>
                  <a:srgbClr val="005E8C"/>
                </a:solidFill>
              </a:defRPr>
            </a:lvl1pPr>
          </a:lstStyle>
          <a:p>
            <a:r>
              <a:t>Title Text</a:t>
            </a:r>
          </a:p>
        </p:txBody>
      </p:sp>
      <p:sp>
        <p:nvSpPr>
          <p:cNvPr id="12" name="Body Level One…"/>
          <p:cNvSpPr txBox="1">
            <a:spLocks noGrp="1"/>
          </p:cNvSpPr>
          <p:nvPr>
            <p:ph type="body" sz="half" idx="1"/>
          </p:nvPr>
        </p:nvSpPr>
        <p:spPr>
          <a:xfrm>
            <a:off x="4114800" y="13093700"/>
            <a:ext cx="33756600" cy="7473060"/>
          </a:xfrm>
          <a:prstGeom prst="rect">
            <a:avLst/>
          </a:prstGeom>
        </p:spPr>
        <p:txBody>
          <a:bodyPr anchor="t"/>
          <a:lstStyle>
            <a:lvl1pPr marL="0" indent="0" algn="ctr">
              <a:spcBef>
                <a:spcPts val="0"/>
              </a:spcBef>
              <a:buSzTx/>
              <a:buNone/>
              <a:defRPr sz="8000">
                <a:solidFill>
                  <a:srgbClr val="005E8C"/>
                </a:solidFill>
              </a:defRPr>
            </a:lvl1pPr>
            <a:lvl2pPr marL="0" indent="0" algn="ctr">
              <a:spcBef>
                <a:spcPts val="0"/>
              </a:spcBef>
              <a:buSzTx/>
              <a:buNone/>
              <a:defRPr sz="8000">
                <a:solidFill>
                  <a:srgbClr val="005E8C"/>
                </a:solidFill>
              </a:defRPr>
            </a:lvl2pPr>
            <a:lvl3pPr marL="0" indent="0" algn="ctr">
              <a:spcBef>
                <a:spcPts val="0"/>
              </a:spcBef>
              <a:buSzTx/>
              <a:buNone/>
              <a:defRPr sz="8000">
                <a:solidFill>
                  <a:srgbClr val="005E8C"/>
                </a:solidFill>
              </a:defRPr>
            </a:lvl3pPr>
            <a:lvl4pPr marL="0" indent="0" algn="ctr">
              <a:spcBef>
                <a:spcPts val="0"/>
              </a:spcBef>
              <a:buSzTx/>
              <a:buNone/>
              <a:defRPr sz="8000">
                <a:solidFill>
                  <a:srgbClr val="005E8C"/>
                </a:solidFill>
              </a:defRPr>
            </a:lvl4pPr>
            <a:lvl5pPr marL="0" indent="0" algn="ctr">
              <a:spcBef>
                <a:spcPts val="0"/>
              </a:spcBef>
              <a:buSzTx/>
              <a:buNone/>
              <a:defRPr sz="8000">
                <a:solidFill>
                  <a:srgbClr val="005E8C"/>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88" name="Image"/>
          <p:cNvSpPr>
            <a:spLocks noGrp="1"/>
          </p:cNvSpPr>
          <p:nvPr>
            <p:ph type="pic" sz="quarter" idx="13"/>
          </p:nvPr>
        </p:nvSpPr>
        <p:spPr>
          <a:xfrm>
            <a:off x="21577300" y="9880600"/>
            <a:ext cx="4129648" cy="5510344"/>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89" name="Title Text"/>
          <p:cNvSpPr txBox="1">
            <a:spLocks noGrp="1"/>
          </p:cNvSpPr>
          <p:nvPr>
            <p:ph type="title"/>
          </p:nvPr>
        </p:nvSpPr>
        <p:spPr>
          <a:xfrm>
            <a:off x="2044700" y="3721100"/>
            <a:ext cx="18910300" cy="8610600"/>
          </a:xfrm>
          <a:prstGeom prst="rect">
            <a:avLst/>
          </a:prstGeom>
        </p:spPr>
        <p:txBody>
          <a:bodyPr anchor="b"/>
          <a:lstStyle>
            <a:lvl1pPr>
              <a:defRPr sz="16600"/>
            </a:lvl1pPr>
          </a:lstStyle>
          <a:p>
            <a:r>
              <a:t>Title Text</a:t>
            </a:r>
          </a:p>
        </p:txBody>
      </p:sp>
      <p:sp>
        <p:nvSpPr>
          <p:cNvPr id="90" name="Body Level One…"/>
          <p:cNvSpPr txBox="1">
            <a:spLocks noGrp="1"/>
          </p:cNvSpPr>
          <p:nvPr>
            <p:ph type="body" sz="quarter" idx="1"/>
          </p:nvPr>
        </p:nvSpPr>
        <p:spPr>
          <a:xfrm>
            <a:off x="2044700" y="12420600"/>
            <a:ext cx="18910300" cy="8610600"/>
          </a:xfrm>
          <a:prstGeom prst="rect">
            <a:avLst/>
          </a:prstGeom>
        </p:spPr>
        <p:txBody>
          <a:bodyPr anchor="t"/>
          <a:lstStyle>
            <a:lvl1pPr marL="0" indent="0" algn="ctr">
              <a:spcBef>
                <a:spcPts val="0"/>
              </a:spcBef>
              <a:buSzTx/>
              <a:buNone/>
              <a:defRPr sz="7600"/>
            </a:lvl1pPr>
            <a:lvl2pPr marL="0" indent="0" algn="ctr">
              <a:spcBef>
                <a:spcPts val="0"/>
              </a:spcBef>
              <a:buSzTx/>
              <a:buNone/>
              <a:defRPr sz="7600"/>
            </a:lvl2pPr>
            <a:lvl3pPr marL="0" indent="0" algn="ctr">
              <a:spcBef>
                <a:spcPts val="0"/>
              </a:spcBef>
              <a:buSzTx/>
              <a:buNone/>
              <a:defRPr sz="7600"/>
            </a:lvl3pPr>
            <a:lvl4pPr marL="0" indent="0" algn="ctr">
              <a:spcBef>
                <a:spcPts val="0"/>
              </a:spcBef>
              <a:buSzTx/>
              <a:buNone/>
              <a:defRPr sz="7600"/>
            </a:lvl4pPr>
            <a:lvl5pPr marL="0" indent="0" algn="ctr">
              <a:spcBef>
                <a:spcPts val="0"/>
              </a:spcBef>
              <a:buSzTx/>
              <a:buNone/>
              <a:defRPr sz="7600"/>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98" name="Image"/>
          <p:cNvSpPr>
            <a:spLocks noGrp="1"/>
          </p:cNvSpPr>
          <p:nvPr>
            <p:ph type="pic" sz="quarter" idx="13"/>
          </p:nvPr>
        </p:nvSpPr>
        <p:spPr>
          <a:xfrm>
            <a:off x="21602700" y="10782300"/>
            <a:ext cx="4031219" cy="5379119"/>
          </a:xfrm>
          <a:prstGeom prst="rect">
            <a:avLst/>
          </a:prstGeom>
        </p:spPr>
        <p:txBody>
          <a:bodyPr lIns="91439" tIns="45719" rIns="91439" bIns="45719" anchor="t"/>
          <a:lstStyle/>
          <a:p>
            <a:endParaRPr/>
          </a:p>
        </p:txBody>
      </p:sp>
      <p:sp>
        <p:nvSpPr>
          <p:cNvPr id="99" name="Title Text"/>
          <p:cNvSpPr txBox="1">
            <a:spLocks noGrp="1"/>
          </p:cNvSpPr>
          <p:nvPr>
            <p:ph type="title"/>
          </p:nvPr>
        </p:nvSpPr>
        <p:spPr>
          <a:prstGeom prst="rect">
            <a:avLst/>
          </a:prstGeom>
        </p:spPr>
        <p:txBody>
          <a:bodyPr/>
          <a:lstStyle/>
          <a:p>
            <a:r>
              <a:t>Title Text</a:t>
            </a:r>
          </a:p>
        </p:txBody>
      </p:sp>
      <p:sp>
        <p:nvSpPr>
          <p:cNvPr id="100" name="Body Level One…"/>
          <p:cNvSpPr txBox="1">
            <a:spLocks noGrp="1"/>
          </p:cNvSpPr>
          <p:nvPr>
            <p:ph type="body" sz="half" idx="1"/>
          </p:nvPr>
        </p:nvSpPr>
        <p:spPr>
          <a:xfrm>
            <a:off x="4114800" y="7239000"/>
            <a:ext cx="16256000" cy="14884400"/>
          </a:xfrm>
          <a:prstGeom prst="rect">
            <a:avLst/>
          </a:prstGeom>
        </p:spPr>
        <p:txBody>
          <a:bodyPr/>
          <a:lstStyle>
            <a:lvl1pPr marL="812120" indent="-494620">
              <a:spcBef>
                <a:spcPts val="10000"/>
              </a:spcBef>
              <a:defRPr sz="6600"/>
            </a:lvl1pPr>
            <a:lvl2pPr marL="1256620" indent="-494620">
              <a:spcBef>
                <a:spcPts val="10000"/>
              </a:spcBef>
              <a:defRPr sz="6600"/>
            </a:lvl2pPr>
            <a:lvl3pPr marL="1701120" indent="-494620">
              <a:spcBef>
                <a:spcPts val="10000"/>
              </a:spcBef>
              <a:defRPr sz="6600"/>
            </a:lvl3pPr>
            <a:lvl4pPr marL="2145620" indent="-494620">
              <a:spcBef>
                <a:spcPts val="10000"/>
              </a:spcBef>
              <a:defRPr sz="6600"/>
            </a:lvl4pPr>
            <a:lvl5pPr marL="2590120" indent="-494620">
              <a:spcBef>
                <a:spcPts val="10000"/>
              </a:spcBef>
              <a:defRPr sz="6600"/>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08" name="Title Text"/>
          <p:cNvSpPr txBox="1">
            <a:spLocks noGrp="1"/>
          </p:cNvSpPr>
          <p:nvPr>
            <p:ph type="title"/>
          </p:nvPr>
        </p:nvSpPr>
        <p:spPr>
          <a:prstGeom prst="rect">
            <a:avLst/>
          </a:prstGeom>
        </p:spPr>
        <p:txBody>
          <a:bodyPr/>
          <a:lstStyle/>
          <a:p>
            <a:r>
              <a:t>Title Text</a:t>
            </a:r>
          </a:p>
        </p:txBody>
      </p:sp>
      <p:sp>
        <p:nvSpPr>
          <p:cNvPr id="109" name="Body Level One…"/>
          <p:cNvSpPr txBox="1">
            <a:spLocks noGrp="1"/>
          </p:cNvSpPr>
          <p:nvPr>
            <p:ph type="body" sz="half" idx="1"/>
          </p:nvPr>
        </p:nvSpPr>
        <p:spPr>
          <a:xfrm>
            <a:off x="4114800" y="7239000"/>
            <a:ext cx="16256000" cy="14884400"/>
          </a:xfrm>
          <a:prstGeom prst="rect">
            <a:avLst/>
          </a:prstGeom>
        </p:spPr>
        <p:txBody>
          <a:bodyPr/>
          <a:lstStyle>
            <a:lvl1pPr marL="812120" indent="-494620">
              <a:spcBef>
                <a:spcPts val="10000"/>
              </a:spcBef>
              <a:defRPr sz="6600"/>
            </a:lvl1pPr>
            <a:lvl2pPr marL="1256620" indent="-494620">
              <a:spcBef>
                <a:spcPts val="10000"/>
              </a:spcBef>
              <a:defRPr sz="6600"/>
            </a:lvl2pPr>
            <a:lvl3pPr marL="1701120" indent="-494620">
              <a:spcBef>
                <a:spcPts val="10000"/>
              </a:spcBef>
              <a:defRPr sz="6600"/>
            </a:lvl3pPr>
            <a:lvl4pPr marL="2145620" indent="-494620">
              <a:spcBef>
                <a:spcPts val="10000"/>
              </a:spcBef>
              <a:defRPr sz="6600"/>
            </a:lvl4pPr>
            <a:lvl5pPr marL="2590120" indent="-494620">
              <a:spcBef>
                <a:spcPts val="10000"/>
              </a:spcBef>
              <a:defRPr sz="6600"/>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p>
            <a:r>
              <a:t>Title Text</a:t>
            </a:r>
          </a:p>
        </p:txBody>
      </p:sp>
      <p:sp>
        <p:nvSpPr>
          <p:cNvPr id="118" name="Body Level One…"/>
          <p:cNvSpPr txBox="1">
            <a:spLocks noGrp="1"/>
          </p:cNvSpPr>
          <p:nvPr>
            <p:ph type="body" sz="quarter" idx="1"/>
          </p:nvPr>
        </p:nvSpPr>
        <p:spPr>
          <a:xfrm>
            <a:off x="25069800" y="7239000"/>
            <a:ext cx="12801600" cy="14884400"/>
          </a:xfrm>
          <a:prstGeom prst="rect">
            <a:avLst/>
          </a:prstGeom>
        </p:spPr>
        <p:txBody>
          <a:bodyPr/>
          <a:lstStyle>
            <a:lvl1pPr marL="812120" indent="-494620">
              <a:spcBef>
                <a:spcPts val="10000"/>
              </a:spcBef>
              <a:defRPr sz="6600"/>
            </a:lvl1pPr>
            <a:lvl2pPr marL="1256620" indent="-494620">
              <a:spcBef>
                <a:spcPts val="10000"/>
              </a:spcBef>
              <a:defRPr sz="6600"/>
            </a:lvl2pPr>
            <a:lvl3pPr marL="1701120" indent="-494620">
              <a:spcBef>
                <a:spcPts val="10000"/>
              </a:spcBef>
              <a:defRPr sz="6600"/>
            </a:lvl3pPr>
            <a:lvl4pPr marL="2145620" indent="-494620">
              <a:spcBef>
                <a:spcPts val="10000"/>
              </a:spcBef>
              <a:defRPr sz="6600"/>
            </a:lvl4pPr>
            <a:lvl5pPr marL="2590120" indent="-494620">
              <a:spcBef>
                <a:spcPts val="10000"/>
              </a:spcBef>
              <a:defRPr sz="66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4114800" y="4279900"/>
            <a:ext cx="33756600" cy="8610600"/>
          </a:xfrm>
          <a:prstGeom prst="rect">
            <a:avLst/>
          </a:prstGeom>
        </p:spPr>
        <p:txBody>
          <a:bodyPr anchor="b"/>
          <a:lstStyle/>
          <a:p>
            <a:r>
              <a:t>Title Text</a:t>
            </a:r>
          </a:p>
        </p:txBody>
      </p:sp>
      <p:sp>
        <p:nvSpPr>
          <p:cNvPr id="127" name="Body Level One…"/>
          <p:cNvSpPr txBox="1">
            <a:spLocks noGrp="1"/>
          </p:cNvSpPr>
          <p:nvPr>
            <p:ph type="body" sz="quarter" idx="1"/>
          </p:nvPr>
        </p:nvSpPr>
        <p:spPr>
          <a:xfrm>
            <a:off x="4114800" y="13093700"/>
            <a:ext cx="33756600" cy="2933700"/>
          </a:xfrm>
          <a:prstGeom prst="rect">
            <a:avLst/>
          </a:prstGeom>
        </p:spPr>
        <p:txBody>
          <a:bodyPr anchor="t"/>
          <a:lstStyle>
            <a:lvl1pPr marL="0" indent="0" algn="ctr">
              <a:spcBef>
                <a:spcPts val="0"/>
              </a:spcBef>
              <a:buSzTx/>
              <a:buNone/>
              <a:defRPr sz="8000"/>
            </a:lvl1pPr>
            <a:lvl2pPr marL="0" indent="0" algn="ctr">
              <a:spcBef>
                <a:spcPts val="0"/>
              </a:spcBef>
              <a:buSzTx/>
              <a:buNone/>
              <a:defRPr sz="8000"/>
            </a:lvl2pPr>
            <a:lvl3pPr marL="0" indent="0" algn="ctr">
              <a:spcBef>
                <a:spcPts val="0"/>
              </a:spcBef>
              <a:buSzTx/>
              <a:buNone/>
              <a:defRPr sz="8000"/>
            </a:lvl3pPr>
            <a:lvl4pPr marL="0" indent="0" algn="ctr">
              <a:spcBef>
                <a:spcPts val="0"/>
              </a:spcBef>
              <a:buSzTx/>
              <a:buNone/>
              <a:defRPr sz="8000"/>
            </a:lvl4pPr>
            <a:lvl5pPr marL="0" indent="0" algn="ctr">
              <a:spcBef>
                <a:spcPts val="0"/>
              </a:spcBef>
              <a:buSzTx/>
              <a:buNone/>
              <a:defRPr sz="8000"/>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4114800" y="4279900"/>
            <a:ext cx="33756600" cy="8610600"/>
          </a:xfrm>
          <a:prstGeom prst="rect">
            <a:avLst/>
          </a:prstGeom>
        </p:spPr>
        <p:txBody>
          <a:bodyPr anchor="b"/>
          <a:lstStyle/>
          <a:p>
            <a:r>
              <a:t>Title Text</a:t>
            </a:r>
          </a:p>
        </p:txBody>
      </p:sp>
      <p:sp>
        <p:nvSpPr>
          <p:cNvPr id="136" name="Body Level One…"/>
          <p:cNvSpPr txBox="1">
            <a:spLocks noGrp="1"/>
          </p:cNvSpPr>
          <p:nvPr>
            <p:ph type="body" sz="quarter" idx="1"/>
          </p:nvPr>
        </p:nvSpPr>
        <p:spPr>
          <a:xfrm>
            <a:off x="4114800" y="13093700"/>
            <a:ext cx="33756600" cy="2933700"/>
          </a:xfrm>
          <a:prstGeom prst="rect">
            <a:avLst/>
          </a:prstGeom>
        </p:spPr>
        <p:txBody>
          <a:bodyPr anchor="t"/>
          <a:lstStyle>
            <a:lvl1pPr marL="0" indent="0" algn="ctr">
              <a:spcBef>
                <a:spcPts val="0"/>
              </a:spcBef>
              <a:buSzTx/>
              <a:buNone/>
              <a:defRPr sz="8000"/>
            </a:lvl1pPr>
            <a:lvl2pPr marL="0" indent="0" algn="ctr">
              <a:spcBef>
                <a:spcPts val="0"/>
              </a:spcBef>
              <a:buSzTx/>
              <a:buNone/>
              <a:defRPr sz="8000"/>
            </a:lvl2pPr>
            <a:lvl3pPr marL="0" indent="0" algn="ctr">
              <a:spcBef>
                <a:spcPts val="0"/>
              </a:spcBef>
              <a:buSzTx/>
              <a:buNone/>
              <a:defRPr sz="8000"/>
            </a:lvl3pPr>
            <a:lvl4pPr marL="0" indent="0" algn="ctr">
              <a:spcBef>
                <a:spcPts val="0"/>
              </a:spcBef>
              <a:buSzTx/>
              <a:buNone/>
              <a:defRPr sz="8000"/>
            </a:lvl4pPr>
            <a:lvl5pPr marL="0" indent="0" algn="ctr">
              <a:spcBef>
                <a:spcPts val="0"/>
              </a:spcBef>
              <a:buSzTx/>
              <a:buNone/>
              <a:defRPr sz="8000"/>
            </a:lvl5pPr>
          </a:lstStyle>
          <a:p>
            <a:r>
              <a:t>Body Level One</a:t>
            </a:r>
          </a:p>
          <a:p>
            <a:pPr lvl="1"/>
            <a:r>
              <a:t>Body Level Two</a:t>
            </a:r>
          </a:p>
          <a:p>
            <a:pPr lvl="2"/>
            <a:r>
              <a:t>Body Level Three</a:t>
            </a:r>
          </a:p>
          <a:p>
            <a:pPr lvl="3"/>
            <a:r>
              <a:t>Body Level Four</a:t>
            </a:r>
          </a:p>
          <a:p>
            <a:pPr lvl="4"/>
            <a:r>
              <a:t>Body Level Five</a:t>
            </a:r>
          </a:p>
        </p:txBody>
      </p:sp>
      <p:pic>
        <p:nvPicPr>
          <p:cNvPr id="137" name="VPS.tiff" descr="VPS.tiff"/>
          <p:cNvPicPr>
            <a:picLocks noChangeAspect="1"/>
          </p:cNvPicPr>
          <p:nvPr/>
        </p:nvPicPr>
        <p:blipFill>
          <a:blip r:embed="rId2">
            <a:extLst/>
          </a:blip>
          <a:stretch>
            <a:fillRect/>
          </a:stretch>
        </p:blipFill>
        <p:spPr>
          <a:xfrm>
            <a:off x="23396395" y="-35918"/>
            <a:ext cx="18564405" cy="12389947"/>
          </a:xfrm>
          <a:prstGeom prst="rect">
            <a:avLst/>
          </a:prstGeom>
          <a:ln w="12700">
            <a:miter lim="400000"/>
          </a:ln>
        </p:spPr>
      </p:pic>
      <p:sp>
        <p:nvSpPr>
          <p:cNvPr id="1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45" name="Title Text"/>
          <p:cNvSpPr txBox="1">
            <a:spLocks noGrp="1"/>
          </p:cNvSpPr>
          <p:nvPr>
            <p:ph type="title"/>
          </p:nvPr>
        </p:nvSpPr>
        <p:spPr>
          <a:xfrm>
            <a:off x="4114800" y="4279900"/>
            <a:ext cx="33756600" cy="8610600"/>
          </a:xfrm>
          <a:prstGeom prst="rect">
            <a:avLst/>
          </a:prstGeom>
        </p:spPr>
        <p:txBody>
          <a:bodyPr anchor="b"/>
          <a:lstStyle/>
          <a:p>
            <a:r>
              <a:t>Title Text</a:t>
            </a:r>
          </a:p>
        </p:txBody>
      </p:sp>
      <p:sp>
        <p:nvSpPr>
          <p:cNvPr id="146" name="Body Level One…"/>
          <p:cNvSpPr txBox="1">
            <a:spLocks noGrp="1"/>
          </p:cNvSpPr>
          <p:nvPr>
            <p:ph type="body" sz="quarter" idx="1"/>
          </p:nvPr>
        </p:nvSpPr>
        <p:spPr>
          <a:xfrm>
            <a:off x="4114800" y="13093700"/>
            <a:ext cx="33756600" cy="2933700"/>
          </a:xfrm>
          <a:prstGeom prst="rect">
            <a:avLst/>
          </a:prstGeom>
        </p:spPr>
        <p:txBody>
          <a:bodyPr anchor="t"/>
          <a:lstStyle>
            <a:lvl1pPr marL="0" indent="0" algn="ctr">
              <a:spcBef>
                <a:spcPts val="0"/>
              </a:spcBef>
              <a:buSzTx/>
              <a:buNone/>
              <a:defRPr sz="8000"/>
            </a:lvl1pPr>
            <a:lvl2pPr marL="0" indent="0" algn="ctr">
              <a:spcBef>
                <a:spcPts val="0"/>
              </a:spcBef>
              <a:buSzTx/>
              <a:buNone/>
              <a:defRPr sz="8000"/>
            </a:lvl2pPr>
            <a:lvl3pPr marL="0" indent="0" algn="ctr">
              <a:spcBef>
                <a:spcPts val="0"/>
              </a:spcBef>
              <a:buSzTx/>
              <a:buNone/>
              <a:defRPr sz="8000"/>
            </a:lvl3pPr>
            <a:lvl4pPr marL="0" indent="0" algn="ctr">
              <a:spcBef>
                <a:spcPts val="0"/>
              </a:spcBef>
              <a:buSzTx/>
              <a:buNone/>
              <a:defRPr sz="8000"/>
            </a:lvl4pPr>
            <a:lvl5pPr marL="0" indent="0" algn="ctr">
              <a:spcBef>
                <a:spcPts val="0"/>
              </a:spcBef>
              <a:buSzTx/>
              <a:buNone/>
              <a:defRPr sz="8000"/>
            </a:lvl5pPr>
          </a:lstStyle>
          <a:p>
            <a:r>
              <a:t>Body Level One</a:t>
            </a:r>
          </a:p>
          <a:p>
            <a:pPr lvl="1"/>
            <a:r>
              <a:t>Body Level Two</a:t>
            </a:r>
          </a:p>
          <a:p>
            <a:pPr lvl="2"/>
            <a:r>
              <a:t>Body Level Three</a:t>
            </a:r>
          </a:p>
          <a:p>
            <a:pPr lvl="3"/>
            <a:r>
              <a:t>Body Level Four</a:t>
            </a:r>
          </a:p>
          <a:p>
            <a:pPr lvl="4"/>
            <a:r>
              <a:t>Body Level Five</a:t>
            </a:r>
          </a:p>
        </p:txBody>
      </p:sp>
      <p:pic>
        <p:nvPicPr>
          <p:cNvPr id="147" name="VPS.tiff" descr="VPS.tiff"/>
          <p:cNvPicPr>
            <a:picLocks noChangeAspect="1"/>
          </p:cNvPicPr>
          <p:nvPr/>
        </p:nvPicPr>
        <p:blipFill>
          <a:blip r:embed="rId2">
            <a:extLst/>
          </a:blip>
          <a:stretch>
            <a:fillRect/>
          </a:stretch>
        </p:blipFill>
        <p:spPr>
          <a:xfrm>
            <a:off x="23396395" y="-35918"/>
            <a:ext cx="18564405" cy="12389947"/>
          </a:xfrm>
          <a:prstGeom prst="rect">
            <a:avLst/>
          </a:prstGeom>
          <a:ln w="12700">
            <a:miter lim="400000"/>
          </a:ln>
        </p:spPr>
      </p:pic>
      <p:sp>
        <p:nvSpPr>
          <p:cNvPr id="148" name="Rectangle"/>
          <p:cNvSpPr/>
          <p:nvPr/>
        </p:nvSpPr>
        <p:spPr>
          <a:xfrm>
            <a:off x="21187477" y="2414314"/>
            <a:ext cx="11214646" cy="1270001"/>
          </a:xfrm>
          <a:prstGeom prst="rect">
            <a:avLst/>
          </a:prstGeom>
          <a:solidFill>
            <a:srgbClr val="FFFFFF"/>
          </a:solidFill>
          <a:ln w="12700">
            <a:miter lim="400000"/>
          </a:ln>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
        <p:nvSpPr>
          <p:cNvPr id="149" name="vicpain.com.au"/>
          <p:cNvSpPr txBox="1"/>
          <p:nvPr/>
        </p:nvSpPr>
        <p:spPr>
          <a:xfrm>
            <a:off x="35554093" y="23207885"/>
            <a:ext cx="5534063" cy="1104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6500">
                <a:solidFill>
                  <a:srgbClr val="429FCB"/>
                </a:solidFill>
                <a:latin typeface="Calibri"/>
                <a:ea typeface="Calibri"/>
                <a:cs typeface="Calibri"/>
                <a:sym typeface="Calibri"/>
              </a:defRPr>
            </a:pPr>
            <a:r>
              <a:t>  </a:t>
            </a:r>
            <a:r>
              <a:rPr>
                <a:hlinkClick r:id="rId3"/>
              </a:rPr>
              <a:t>vicpain.com.au</a:t>
            </a:r>
          </a:p>
        </p:txBody>
      </p:sp>
      <p:sp>
        <p:nvSpPr>
          <p:cNvPr id="150" name="Pain is the centre of our world"/>
          <p:cNvSpPr txBox="1"/>
          <p:nvPr/>
        </p:nvSpPr>
        <p:spPr>
          <a:xfrm>
            <a:off x="15846297" y="23207885"/>
            <a:ext cx="10217406" cy="11049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6500">
                <a:solidFill>
                  <a:srgbClr val="429FCB"/>
                </a:solidFill>
                <a:latin typeface="Calibri"/>
                <a:ea typeface="Calibri"/>
                <a:cs typeface="Calibri"/>
                <a:sym typeface="Calibri"/>
              </a:defRPr>
            </a:lvl1pPr>
          </a:lstStyle>
          <a:p>
            <a:r>
              <a:t>Pain is the centre of our world</a:t>
            </a:r>
          </a:p>
        </p:txBody>
      </p:sp>
      <p:sp>
        <p:nvSpPr>
          <p:cNvPr id="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8" name="Title Text"/>
          <p:cNvSpPr txBox="1">
            <a:spLocks noGrp="1"/>
          </p:cNvSpPr>
          <p:nvPr>
            <p:ph type="title"/>
          </p:nvPr>
        </p:nvSpPr>
        <p:spPr>
          <a:prstGeom prst="rect">
            <a:avLst/>
          </a:prstGeom>
        </p:spPr>
        <p:txBody>
          <a:bodyPr/>
          <a:lstStyle>
            <a:lvl1pPr>
              <a:defRPr>
                <a:solidFill>
                  <a:srgbClr val="005E8C"/>
                </a:solidFill>
              </a:defRPr>
            </a:lvl1pPr>
          </a:lstStyle>
          <a:p>
            <a:r>
              <a:t>Title Text</a:t>
            </a:r>
          </a:p>
        </p:txBody>
      </p:sp>
      <p:sp>
        <p:nvSpPr>
          <p:cNvPr id="159" name="Body Level One…"/>
          <p:cNvSpPr txBox="1">
            <a:spLocks noGrp="1"/>
          </p:cNvSpPr>
          <p:nvPr>
            <p:ph type="body" idx="1"/>
          </p:nvPr>
        </p:nvSpPr>
        <p:spPr>
          <a:xfrm>
            <a:off x="4114800" y="7239000"/>
            <a:ext cx="33756600" cy="14884400"/>
          </a:xfrm>
          <a:prstGeom prst="rect">
            <a:avLst/>
          </a:prstGeom>
        </p:spPr>
        <p:txBody>
          <a:bodyPr/>
          <a:lstStyle>
            <a:lvl1pPr>
              <a:spcBef>
                <a:spcPts val="6100"/>
              </a:spcBef>
              <a:defRPr>
                <a:solidFill>
                  <a:srgbClr val="005E8C"/>
                </a:solidFill>
              </a:defRPr>
            </a:lvl1pPr>
            <a:lvl2pPr>
              <a:spcBef>
                <a:spcPts val="6100"/>
              </a:spcBef>
              <a:defRPr>
                <a:solidFill>
                  <a:srgbClr val="005E8C"/>
                </a:solidFill>
              </a:defRPr>
            </a:lvl2pPr>
            <a:lvl3pPr>
              <a:spcBef>
                <a:spcPts val="6100"/>
              </a:spcBef>
              <a:defRPr>
                <a:solidFill>
                  <a:srgbClr val="005E8C"/>
                </a:solidFill>
              </a:defRPr>
            </a:lvl3pPr>
            <a:lvl4pPr>
              <a:spcBef>
                <a:spcPts val="6100"/>
              </a:spcBef>
              <a:defRPr>
                <a:solidFill>
                  <a:srgbClr val="015986"/>
                </a:solidFill>
              </a:defRPr>
            </a:lvl4pPr>
            <a:lvl5pPr>
              <a:spcBef>
                <a:spcPts val="6100"/>
              </a:spcBef>
              <a:defRPr>
                <a:solidFill>
                  <a:srgbClr val="005E8C"/>
                </a:solidFill>
              </a:defRPr>
            </a:lvl5pPr>
          </a:lstStyle>
          <a:p>
            <a:r>
              <a:t>Body Level One</a:t>
            </a:r>
          </a:p>
          <a:p>
            <a:pPr lvl="1"/>
            <a:r>
              <a:t>Body Level Two</a:t>
            </a:r>
          </a:p>
          <a:p>
            <a:pPr lvl="2"/>
            <a:r>
              <a:t>Body Level Three</a:t>
            </a:r>
          </a:p>
          <a:p>
            <a:pPr lvl="3"/>
            <a:r>
              <a:t>Body Level Four</a:t>
            </a:r>
          </a:p>
          <a:p>
            <a:pPr lvl="4"/>
            <a:r>
              <a:t>Body Level Five</a:t>
            </a:r>
          </a:p>
        </p:txBody>
      </p:sp>
      <p:sp>
        <p:nvSpPr>
          <p:cNvPr id="160" name="TM"/>
          <p:cNvSpPr txBox="1"/>
          <p:nvPr/>
        </p:nvSpPr>
        <p:spPr>
          <a:xfrm>
            <a:off x="30582604" y="23608441"/>
            <a:ext cx="478359" cy="37955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200" i="1">
                <a:solidFill>
                  <a:srgbClr val="FFFFFF"/>
                </a:solidFill>
                <a:latin typeface="Facit"/>
                <a:ea typeface="Facit"/>
                <a:cs typeface="Facit"/>
                <a:sym typeface="Facit"/>
              </a:defRPr>
            </a:lvl1pPr>
          </a:lstStyle>
          <a:p>
            <a:r>
              <a:t>TM</a:t>
            </a:r>
          </a:p>
        </p:txBody>
      </p:sp>
      <p:pic>
        <p:nvPicPr>
          <p:cNvPr id="161" name="VPS.tiff" descr="VPS.tiff"/>
          <p:cNvPicPr>
            <a:picLocks noChangeAspect="1"/>
          </p:cNvPicPr>
          <p:nvPr/>
        </p:nvPicPr>
        <p:blipFill>
          <a:blip r:embed="rId2">
            <a:extLst/>
          </a:blip>
          <a:stretch>
            <a:fillRect/>
          </a:stretch>
        </p:blipFill>
        <p:spPr>
          <a:xfrm>
            <a:off x="25425091" y="-35918"/>
            <a:ext cx="16535709" cy="11035989"/>
          </a:xfrm>
          <a:prstGeom prst="rect">
            <a:avLst/>
          </a:prstGeom>
          <a:ln w="12700">
            <a:miter lim="400000"/>
          </a:ln>
        </p:spPr>
      </p:pic>
      <p:sp>
        <p:nvSpPr>
          <p:cNvPr id="162" name="Text"/>
          <p:cNvSpPr txBox="1"/>
          <p:nvPr/>
        </p:nvSpPr>
        <p:spPr>
          <a:xfrm>
            <a:off x="22197059" y="2110589"/>
            <a:ext cx="11138570" cy="15621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r>
              <a:t>           </a:t>
            </a:r>
          </a:p>
        </p:txBody>
      </p:sp>
      <p:sp>
        <p:nvSpPr>
          <p:cNvPr id="1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70" name="Title Text"/>
          <p:cNvSpPr txBox="1">
            <a:spLocks noGrp="1"/>
          </p:cNvSpPr>
          <p:nvPr>
            <p:ph type="title"/>
          </p:nvPr>
        </p:nvSpPr>
        <p:spPr>
          <a:prstGeom prst="rect">
            <a:avLst/>
          </a:prstGeom>
        </p:spPr>
        <p:txBody>
          <a:bodyPr/>
          <a:lstStyle>
            <a:lvl1pPr>
              <a:defRPr>
                <a:solidFill>
                  <a:srgbClr val="005E8C"/>
                </a:solidFill>
              </a:defRPr>
            </a:lvl1pPr>
          </a:lstStyle>
          <a:p>
            <a:r>
              <a:t>Title Text</a:t>
            </a:r>
          </a:p>
        </p:txBody>
      </p:sp>
      <p:sp>
        <p:nvSpPr>
          <p:cNvPr id="171" name="Body Level One…"/>
          <p:cNvSpPr txBox="1">
            <a:spLocks noGrp="1"/>
          </p:cNvSpPr>
          <p:nvPr>
            <p:ph type="body" idx="1"/>
          </p:nvPr>
        </p:nvSpPr>
        <p:spPr>
          <a:xfrm>
            <a:off x="4114800" y="7239000"/>
            <a:ext cx="33756600" cy="14884400"/>
          </a:xfrm>
          <a:prstGeom prst="rect">
            <a:avLst/>
          </a:prstGeom>
        </p:spPr>
        <p:txBody>
          <a:bodyPr/>
          <a:lstStyle>
            <a:lvl1pPr>
              <a:spcBef>
                <a:spcPts val="6100"/>
              </a:spcBef>
              <a:defRPr>
                <a:solidFill>
                  <a:srgbClr val="005E8C"/>
                </a:solidFill>
              </a:defRPr>
            </a:lvl1pPr>
            <a:lvl2pPr>
              <a:spcBef>
                <a:spcPts val="6100"/>
              </a:spcBef>
              <a:defRPr>
                <a:solidFill>
                  <a:srgbClr val="005E8C"/>
                </a:solidFill>
              </a:defRPr>
            </a:lvl2pPr>
            <a:lvl3pPr>
              <a:spcBef>
                <a:spcPts val="6100"/>
              </a:spcBef>
              <a:defRPr>
                <a:solidFill>
                  <a:srgbClr val="005E8C"/>
                </a:solidFill>
              </a:defRPr>
            </a:lvl3pPr>
            <a:lvl4pPr>
              <a:spcBef>
                <a:spcPts val="6100"/>
              </a:spcBef>
              <a:defRPr>
                <a:solidFill>
                  <a:srgbClr val="015986"/>
                </a:solidFill>
              </a:defRPr>
            </a:lvl4pPr>
            <a:lvl5pPr>
              <a:spcBef>
                <a:spcPts val="6100"/>
              </a:spcBef>
              <a:defRPr>
                <a:solidFill>
                  <a:srgbClr val="005E8C"/>
                </a:solidFill>
              </a:defRPr>
            </a:lvl5pPr>
          </a:lstStyle>
          <a:p>
            <a:r>
              <a:t>Body Level One</a:t>
            </a:r>
          </a:p>
          <a:p>
            <a:pPr lvl="1"/>
            <a:r>
              <a:t>Body Level Two</a:t>
            </a:r>
          </a:p>
          <a:p>
            <a:pPr lvl="2"/>
            <a:r>
              <a:t>Body Level Three</a:t>
            </a:r>
          </a:p>
          <a:p>
            <a:pPr lvl="3"/>
            <a:r>
              <a:t>Body Level Four</a:t>
            </a:r>
          </a:p>
          <a:p>
            <a:pPr lvl="4"/>
            <a:r>
              <a:t>Body Level Five</a:t>
            </a:r>
          </a:p>
        </p:txBody>
      </p:sp>
      <p:sp>
        <p:nvSpPr>
          <p:cNvPr id="172" name="®"/>
          <p:cNvSpPr txBox="1"/>
          <p:nvPr/>
        </p:nvSpPr>
        <p:spPr>
          <a:xfrm>
            <a:off x="30569073" y="23474367"/>
            <a:ext cx="50542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600">
                <a:solidFill>
                  <a:srgbClr val="FFFFFF"/>
                </a:solidFill>
                <a:latin typeface="Lucida Grande"/>
                <a:ea typeface="Lucida Grande"/>
                <a:cs typeface="Lucida Grande"/>
                <a:sym typeface="Lucida Grande"/>
              </a:defRPr>
            </a:lvl1pPr>
          </a:lstStyle>
          <a:p>
            <a:pPr>
              <a:defRPr sz="10000" i="1">
                <a:latin typeface="+mn-lt"/>
                <a:ea typeface="+mn-ea"/>
                <a:cs typeface="+mn-cs"/>
                <a:sym typeface="Gill Sans"/>
              </a:defRPr>
            </a:pPr>
            <a:r>
              <a:rPr sz="3600" i="0">
                <a:latin typeface="Lucida Grande"/>
                <a:ea typeface="Lucida Grande"/>
                <a:cs typeface="Lucida Grande"/>
                <a:sym typeface="Lucida Grande"/>
              </a:rPr>
              <a:t>®</a:t>
            </a:r>
          </a:p>
        </p:txBody>
      </p:sp>
      <p:pic>
        <p:nvPicPr>
          <p:cNvPr id="173" name="PSA powerpoint templates4.png" descr="PSA powerpoint templates4.png"/>
          <p:cNvPicPr>
            <a:picLocks noChangeAspect="1"/>
          </p:cNvPicPr>
          <p:nvPr/>
        </p:nvPicPr>
        <p:blipFill>
          <a:blip r:embed="rId2">
            <a:extLst/>
          </a:blip>
          <a:stretch>
            <a:fillRect/>
          </a:stretch>
        </p:blipFill>
        <p:spPr>
          <a:xfrm>
            <a:off x="0" y="910970"/>
            <a:ext cx="43529250" cy="24489030"/>
          </a:xfrm>
          <a:prstGeom prst="rect">
            <a:avLst/>
          </a:prstGeom>
          <a:ln w="12700">
            <a:miter lim="400000"/>
          </a:ln>
        </p:spPr>
      </p:pic>
      <p:sp>
        <p:nvSpPr>
          <p:cNvPr id="1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lvl1pPr>
              <a:defRPr>
                <a:solidFill>
                  <a:srgbClr val="005E8C"/>
                </a:solidFill>
              </a:defRPr>
            </a:lvl1pPr>
          </a:lstStyle>
          <a:p>
            <a:r>
              <a:t>Title Text</a:t>
            </a:r>
          </a:p>
        </p:txBody>
      </p:sp>
      <p:sp>
        <p:nvSpPr>
          <p:cNvPr id="21" name="Body Level One…"/>
          <p:cNvSpPr txBox="1">
            <a:spLocks noGrp="1"/>
          </p:cNvSpPr>
          <p:nvPr>
            <p:ph type="body" idx="1"/>
          </p:nvPr>
        </p:nvSpPr>
        <p:spPr>
          <a:xfrm>
            <a:off x="4114800" y="7239000"/>
            <a:ext cx="33756600" cy="14884400"/>
          </a:xfrm>
          <a:prstGeom prst="rect">
            <a:avLst/>
          </a:prstGeom>
        </p:spPr>
        <p:txBody>
          <a:bodyPr/>
          <a:lstStyle>
            <a:lvl1pPr>
              <a:spcBef>
                <a:spcPts val="6100"/>
              </a:spcBef>
              <a:defRPr>
                <a:solidFill>
                  <a:srgbClr val="005E8C"/>
                </a:solidFill>
              </a:defRPr>
            </a:lvl1pPr>
            <a:lvl2pPr>
              <a:spcBef>
                <a:spcPts val="6100"/>
              </a:spcBef>
              <a:defRPr>
                <a:solidFill>
                  <a:srgbClr val="005E8C"/>
                </a:solidFill>
              </a:defRPr>
            </a:lvl2pPr>
            <a:lvl3pPr>
              <a:spcBef>
                <a:spcPts val="6100"/>
              </a:spcBef>
              <a:defRPr>
                <a:solidFill>
                  <a:srgbClr val="005E8C"/>
                </a:solidFill>
              </a:defRPr>
            </a:lvl3pPr>
            <a:lvl4pPr>
              <a:spcBef>
                <a:spcPts val="6100"/>
              </a:spcBef>
              <a:defRPr>
                <a:solidFill>
                  <a:srgbClr val="015986"/>
                </a:solidFill>
              </a:defRPr>
            </a:lvl4pPr>
            <a:lvl5pPr>
              <a:spcBef>
                <a:spcPts val="6100"/>
              </a:spcBef>
              <a:defRPr>
                <a:solidFill>
                  <a:srgbClr val="005E8C"/>
                </a:solidFill>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4" name="Title Text"/>
          <p:cNvSpPr txBox="1">
            <a:spLocks noGrp="1"/>
          </p:cNvSpPr>
          <p:nvPr>
            <p:ph type="title"/>
          </p:nvPr>
        </p:nvSpPr>
        <p:spPr>
          <a:prstGeom prst="rect">
            <a:avLst/>
          </a:prstGeom>
        </p:spPr>
        <p:txBody>
          <a:bodyPr/>
          <a:lstStyle/>
          <a:p>
            <a:r>
              <a:t>Title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52" name="Title Text"/>
          <p:cNvSpPr txBox="1">
            <a:spLocks noGrp="1"/>
          </p:cNvSpPr>
          <p:nvPr>
            <p:ph type="title"/>
          </p:nvPr>
        </p:nvSpPr>
        <p:spPr>
          <a:xfrm>
            <a:off x="4114800" y="7759700"/>
            <a:ext cx="33756600" cy="9880600"/>
          </a:xfrm>
          <a:prstGeom prst="rect">
            <a:avLst/>
          </a:prstGeom>
        </p:spPr>
        <p:txBody>
          <a:bodyPr/>
          <a:lstStyle/>
          <a:p>
            <a:r>
              <a:t>Title Text</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60" name="Image"/>
          <p:cNvSpPr>
            <a:spLocks noGrp="1"/>
          </p:cNvSpPr>
          <p:nvPr>
            <p:ph type="pic" sz="quarter" idx="13"/>
          </p:nvPr>
        </p:nvSpPr>
        <p:spPr>
          <a:xfrm>
            <a:off x="16979900" y="9537700"/>
            <a:ext cx="7959267" cy="4464651"/>
          </a:xfrm>
          <a:prstGeom prst="rect">
            <a:avLst/>
          </a:prstGeom>
        </p:spPr>
        <p:txBody>
          <a:bodyPr lIns="91439" tIns="45719" rIns="91439" bIns="45719" anchor="t"/>
          <a:lstStyle/>
          <a:p>
            <a:endParaRPr/>
          </a:p>
        </p:txBody>
      </p:sp>
      <p:sp>
        <p:nvSpPr>
          <p:cNvPr id="61" name="Title Text"/>
          <p:cNvSpPr txBox="1">
            <a:spLocks noGrp="1"/>
          </p:cNvSpPr>
          <p:nvPr>
            <p:ph type="title"/>
          </p:nvPr>
        </p:nvSpPr>
        <p:spPr>
          <a:xfrm>
            <a:off x="4114800" y="19164300"/>
            <a:ext cx="33756600" cy="4419600"/>
          </a:xfrm>
          <a:prstGeom prst="rect">
            <a:avLst/>
          </a:prstGeom>
        </p:spPr>
        <p:txBody>
          <a:bodyP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69" name="Image"/>
          <p:cNvSpPr>
            <a:spLocks noGrp="1"/>
          </p:cNvSpPr>
          <p:nvPr>
            <p:ph type="pic" sz="quarter" idx="13"/>
          </p:nvPr>
        </p:nvSpPr>
        <p:spPr>
          <a:xfrm>
            <a:off x="16979900" y="9537700"/>
            <a:ext cx="7959267" cy="4464651"/>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70" name="Title Text"/>
          <p:cNvSpPr txBox="1">
            <a:spLocks noGrp="1"/>
          </p:cNvSpPr>
          <p:nvPr>
            <p:ph type="title"/>
          </p:nvPr>
        </p:nvSpPr>
        <p:spPr>
          <a:xfrm>
            <a:off x="4114800" y="19164300"/>
            <a:ext cx="33756600" cy="4419600"/>
          </a:xfrm>
          <a:prstGeom prst="rect">
            <a:avLst/>
          </a:prstGeom>
        </p:spPr>
        <p:txBody>
          <a:bodyPr/>
          <a:lstStyle/>
          <a:p>
            <a:r>
              <a:t>Title Text</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78" name="Image"/>
          <p:cNvSpPr>
            <a:spLocks noGrp="1"/>
          </p:cNvSpPr>
          <p:nvPr>
            <p:ph type="pic" sz="quarter" idx="13"/>
          </p:nvPr>
        </p:nvSpPr>
        <p:spPr>
          <a:xfrm>
            <a:off x="21577300" y="9880600"/>
            <a:ext cx="4129648" cy="5510344"/>
          </a:xfrm>
          <a:prstGeom prst="rect">
            <a:avLst/>
          </a:prstGeom>
        </p:spPr>
        <p:txBody>
          <a:bodyPr lIns="91439" tIns="45719" rIns="91439" bIns="45719" anchor="t"/>
          <a:lstStyle/>
          <a:p>
            <a:endParaRPr/>
          </a:p>
        </p:txBody>
      </p:sp>
      <p:sp>
        <p:nvSpPr>
          <p:cNvPr id="79" name="Title Text"/>
          <p:cNvSpPr txBox="1">
            <a:spLocks noGrp="1"/>
          </p:cNvSpPr>
          <p:nvPr>
            <p:ph type="title"/>
          </p:nvPr>
        </p:nvSpPr>
        <p:spPr>
          <a:xfrm>
            <a:off x="2044700" y="3721100"/>
            <a:ext cx="18910300" cy="8610600"/>
          </a:xfrm>
          <a:prstGeom prst="rect">
            <a:avLst/>
          </a:prstGeom>
        </p:spPr>
        <p:txBody>
          <a:bodyPr anchor="b"/>
          <a:lstStyle>
            <a:lvl1pPr>
              <a:defRPr sz="16600"/>
            </a:lvl1pPr>
          </a:lstStyle>
          <a:p>
            <a:r>
              <a:t>Title Text</a:t>
            </a:r>
          </a:p>
        </p:txBody>
      </p:sp>
      <p:sp>
        <p:nvSpPr>
          <p:cNvPr id="80" name="Body Level One…"/>
          <p:cNvSpPr txBox="1">
            <a:spLocks noGrp="1"/>
          </p:cNvSpPr>
          <p:nvPr>
            <p:ph type="body" sz="quarter" idx="1"/>
          </p:nvPr>
        </p:nvSpPr>
        <p:spPr>
          <a:xfrm>
            <a:off x="2044700" y="12420600"/>
            <a:ext cx="18910300" cy="8610600"/>
          </a:xfrm>
          <a:prstGeom prst="rect">
            <a:avLst/>
          </a:prstGeom>
        </p:spPr>
        <p:txBody>
          <a:bodyPr anchor="t"/>
          <a:lstStyle>
            <a:lvl1pPr marL="0" indent="0" algn="ctr">
              <a:spcBef>
                <a:spcPts val="0"/>
              </a:spcBef>
              <a:buSzTx/>
              <a:buNone/>
              <a:defRPr sz="7600"/>
            </a:lvl1pPr>
            <a:lvl2pPr marL="0" indent="0" algn="ctr">
              <a:spcBef>
                <a:spcPts val="0"/>
              </a:spcBef>
              <a:buSzTx/>
              <a:buNone/>
              <a:defRPr sz="7600"/>
            </a:lvl2pPr>
            <a:lvl3pPr marL="0" indent="0" algn="ctr">
              <a:spcBef>
                <a:spcPts val="0"/>
              </a:spcBef>
              <a:buSzTx/>
              <a:buNone/>
              <a:defRPr sz="7600"/>
            </a:lvl3pPr>
            <a:lvl4pPr marL="0" indent="0" algn="ctr">
              <a:spcBef>
                <a:spcPts val="0"/>
              </a:spcBef>
              <a:buSzTx/>
              <a:buNone/>
              <a:defRPr sz="7600"/>
            </a:lvl4pPr>
            <a:lvl5pPr marL="0" indent="0" algn="ctr">
              <a:spcBef>
                <a:spcPts val="0"/>
              </a:spcBef>
              <a:buSzTx/>
              <a:buNone/>
              <a:defRPr sz="7600"/>
            </a:lvl5pPr>
          </a:lstStyle>
          <a:p>
            <a:r>
              <a:t>Body Level One</a:t>
            </a:r>
          </a:p>
          <a:p>
            <a:pPr lvl="1"/>
            <a:r>
              <a:t>Body Level Two</a:t>
            </a:r>
          </a:p>
          <a:p>
            <a:pPr lvl="2"/>
            <a:r>
              <a:t>Body Level Three</a:t>
            </a:r>
          </a:p>
          <a:p>
            <a:pPr lvl="3"/>
            <a:r>
              <a:t>Body Level Four</a:t>
            </a:r>
          </a:p>
          <a:p>
            <a:pPr lvl="4"/>
            <a:r>
              <a:t>Body Level Five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4114800" y="3289300"/>
            <a:ext cx="33756600" cy="18808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4114800" y="685800"/>
            <a:ext cx="33756600" cy="64008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Title Text</a:t>
            </a:r>
          </a:p>
        </p:txBody>
      </p:sp>
      <p:sp>
        <p:nvSpPr>
          <p:cNvPr id="4" name="Slide Number"/>
          <p:cNvSpPr txBox="1">
            <a:spLocks noGrp="1"/>
          </p:cNvSpPr>
          <p:nvPr>
            <p:ph type="sldNum" sz="quarter" idx="2"/>
          </p:nvPr>
        </p:nvSpPr>
        <p:spPr>
          <a:xfrm>
            <a:off x="20673248" y="24536400"/>
            <a:ext cx="520701" cy="558800"/>
          </a:xfrm>
          <a:prstGeom prst="rect">
            <a:avLst/>
          </a:prstGeom>
          <a:ln w="12700">
            <a:miter lim="400000"/>
          </a:ln>
        </p:spPr>
        <p:txBody>
          <a:bodyPr wrap="none" lIns="50800" tIns="50800" rIns="50800" bIns="50800">
            <a:spAutoFit/>
          </a:bodyPr>
          <a:lstStyle>
            <a:lvl1pPr>
              <a:defRPr sz="3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ctr" defTabSz="1524000" rtl="0" latinLnBrk="0">
        <a:lnSpc>
          <a:spcPct val="100000"/>
        </a:lnSpc>
        <a:spcBef>
          <a:spcPts val="0"/>
        </a:spcBef>
        <a:spcAft>
          <a:spcPts val="0"/>
        </a:spcAft>
        <a:buClrTx/>
        <a:buSzTx/>
        <a:buFontTx/>
        <a:buNone/>
        <a:tabLst/>
        <a:defRPr sz="20000" b="0" i="0" u="none" strike="noStrike" cap="none" spc="0" baseline="0">
          <a:ln>
            <a:noFill/>
          </a:ln>
          <a:solidFill>
            <a:srgbClr val="000000"/>
          </a:solidFill>
          <a:uFillTx/>
          <a:latin typeface="+mn-lt"/>
          <a:ea typeface="+mn-ea"/>
          <a:cs typeface="+mn-cs"/>
          <a:sym typeface="Gill Sans"/>
        </a:defRPr>
      </a:lvl1pPr>
      <a:lvl2pPr marL="0" marR="0" indent="228600" algn="ctr" defTabSz="1524000" rtl="0" latinLnBrk="0">
        <a:lnSpc>
          <a:spcPct val="100000"/>
        </a:lnSpc>
        <a:spcBef>
          <a:spcPts val="0"/>
        </a:spcBef>
        <a:spcAft>
          <a:spcPts val="0"/>
        </a:spcAft>
        <a:buClrTx/>
        <a:buSzTx/>
        <a:buFontTx/>
        <a:buNone/>
        <a:tabLst/>
        <a:defRPr sz="20000" b="0" i="0" u="none" strike="noStrike" cap="none" spc="0" baseline="0">
          <a:ln>
            <a:noFill/>
          </a:ln>
          <a:solidFill>
            <a:srgbClr val="000000"/>
          </a:solidFill>
          <a:uFillTx/>
          <a:latin typeface="+mn-lt"/>
          <a:ea typeface="+mn-ea"/>
          <a:cs typeface="+mn-cs"/>
          <a:sym typeface="Gill Sans"/>
        </a:defRPr>
      </a:lvl2pPr>
      <a:lvl3pPr marL="0" marR="0" indent="457200" algn="ctr" defTabSz="1524000" rtl="0" latinLnBrk="0">
        <a:lnSpc>
          <a:spcPct val="100000"/>
        </a:lnSpc>
        <a:spcBef>
          <a:spcPts val="0"/>
        </a:spcBef>
        <a:spcAft>
          <a:spcPts val="0"/>
        </a:spcAft>
        <a:buClrTx/>
        <a:buSzTx/>
        <a:buFontTx/>
        <a:buNone/>
        <a:tabLst/>
        <a:defRPr sz="20000" b="0" i="0" u="none" strike="noStrike" cap="none" spc="0" baseline="0">
          <a:ln>
            <a:noFill/>
          </a:ln>
          <a:solidFill>
            <a:srgbClr val="000000"/>
          </a:solidFill>
          <a:uFillTx/>
          <a:latin typeface="+mn-lt"/>
          <a:ea typeface="+mn-ea"/>
          <a:cs typeface="+mn-cs"/>
          <a:sym typeface="Gill Sans"/>
        </a:defRPr>
      </a:lvl3pPr>
      <a:lvl4pPr marL="0" marR="0" indent="685800" algn="ctr" defTabSz="1524000" rtl="0" latinLnBrk="0">
        <a:lnSpc>
          <a:spcPct val="100000"/>
        </a:lnSpc>
        <a:spcBef>
          <a:spcPts val="0"/>
        </a:spcBef>
        <a:spcAft>
          <a:spcPts val="0"/>
        </a:spcAft>
        <a:buClrTx/>
        <a:buSzTx/>
        <a:buFontTx/>
        <a:buNone/>
        <a:tabLst/>
        <a:defRPr sz="20000" b="0" i="0" u="none" strike="noStrike" cap="none" spc="0" baseline="0">
          <a:ln>
            <a:noFill/>
          </a:ln>
          <a:solidFill>
            <a:srgbClr val="000000"/>
          </a:solidFill>
          <a:uFillTx/>
          <a:latin typeface="+mn-lt"/>
          <a:ea typeface="+mn-ea"/>
          <a:cs typeface="+mn-cs"/>
          <a:sym typeface="Gill Sans"/>
        </a:defRPr>
      </a:lvl4pPr>
      <a:lvl5pPr marL="0" marR="0" indent="914400" algn="ctr" defTabSz="1524000" rtl="0" latinLnBrk="0">
        <a:lnSpc>
          <a:spcPct val="100000"/>
        </a:lnSpc>
        <a:spcBef>
          <a:spcPts val="0"/>
        </a:spcBef>
        <a:spcAft>
          <a:spcPts val="0"/>
        </a:spcAft>
        <a:buClrTx/>
        <a:buSzTx/>
        <a:buFontTx/>
        <a:buNone/>
        <a:tabLst/>
        <a:defRPr sz="20000" b="0" i="0" u="none" strike="noStrike" cap="none" spc="0" baseline="0">
          <a:ln>
            <a:noFill/>
          </a:ln>
          <a:solidFill>
            <a:srgbClr val="000000"/>
          </a:solidFill>
          <a:uFillTx/>
          <a:latin typeface="+mn-lt"/>
          <a:ea typeface="+mn-ea"/>
          <a:cs typeface="+mn-cs"/>
          <a:sym typeface="Gill Sans"/>
        </a:defRPr>
      </a:lvl5pPr>
      <a:lvl6pPr marL="0" marR="0" indent="1143000" algn="ctr" defTabSz="1524000" rtl="0" latinLnBrk="0">
        <a:lnSpc>
          <a:spcPct val="100000"/>
        </a:lnSpc>
        <a:spcBef>
          <a:spcPts val="0"/>
        </a:spcBef>
        <a:spcAft>
          <a:spcPts val="0"/>
        </a:spcAft>
        <a:buClrTx/>
        <a:buSzTx/>
        <a:buFontTx/>
        <a:buNone/>
        <a:tabLst/>
        <a:defRPr sz="20000" b="0" i="0" u="none" strike="noStrike" cap="none" spc="0" baseline="0">
          <a:ln>
            <a:noFill/>
          </a:ln>
          <a:solidFill>
            <a:srgbClr val="000000"/>
          </a:solidFill>
          <a:uFillTx/>
          <a:latin typeface="+mn-lt"/>
          <a:ea typeface="+mn-ea"/>
          <a:cs typeface="+mn-cs"/>
          <a:sym typeface="Gill Sans"/>
        </a:defRPr>
      </a:lvl6pPr>
      <a:lvl7pPr marL="0" marR="0" indent="1371600" algn="ctr" defTabSz="1524000" rtl="0" latinLnBrk="0">
        <a:lnSpc>
          <a:spcPct val="100000"/>
        </a:lnSpc>
        <a:spcBef>
          <a:spcPts val="0"/>
        </a:spcBef>
        <a:spcAft>
          <a:spcPts val="0"/>
        </a:spcAft>
        <a:buClrTx/>
        <a:buSzTx/>
        <a:buFontTx/>
        <a:buNone/>
        <a:tabLst/>
        <a:defRPr sz="20000" b="0" i="0" u="none" strike="noStrike" cap="none" spc="0" baseline="0">
          <a:ln>
            <a:noFill/>
          </a:ln>
          <a:solidFill>
            <a:srgbClr val="000000"/>
          </a:solidFill>
          <a:uFillTx/>
          <a:latin typeface="+mn-lt"/>
          <a:ea typeface="+mn-ea"/>
          <a:cs typeface="+mn-cs"/>
          <a:sym typeface="Gill Sans"/>
        </a:defRPr>
      </a:lvl7pPr>
      <a:lvl8pPr marL="0" marR="0" indent="1600200" algn="ctr" defTabSz="1524000" rtl="0" latinLnBrk="0">
        <a:lnSpc>
          <a:spcPct val="100000"/>
        </a:lnSpc>
        <a:spcBef>
          <a:spcPts val="0"/>
        </a:spcBef>
        <a:spcAft>
          <a:spcPts val="0"/>
        </a:spcAft>
        <a:buClrTx/>
        <a:buSzTx/>
        <a:buFontTx/>
        <a:buNone/>
        <a:tabLst/>
        <a:defRPr sz="20000" b="0" i="0" u="none" strike="noStrike" cap="none" spc="0" baseline="0">
          <a:ln>
            <a:noFill/>
          </a:ln>
          <a:solidFill>
            <a:srgbClr val="000000"/>
          </a:solidFill>
          <a:uFillTx/>
          <a:latin typeface="+mn-lt"/>
          <a:ea typeface="+mn-ea"/>
          <a:cs typeface="+mn-cs"/>
          <a:sym typeface="Gill Sans"/>
        </a:defRPr>
      </a:lvl8pPr>
      <a:lvl9pPr marL="0" marR="0" indent="1828800" algn="ctr" defTabSz="1524000" rtl="0" latinLnBrk="0">
        <a:lnSpc>
          <a:spcPct val="100000"/>
        </a:lnSpc>
        <a:spcBef>
          <a:spcPts val="0"/>
        </a:spcBef>
        <a:spcAft>
          <a:spcPts val="0"/>
        </a:spcAft>
        <a:buClrTx/>
        <a:buSzTx/>
        <a:buFontTx/>
        <a:buNone/>
        <a:tabLst/>
        <a:defRPr sz="20000" b="0" i="0" u="none" strike="noStrike" cap="none" spc="0" baseline="0">
          <a:ln>
            <a:noFill/>
          </a:ln>
          <a:solidFill>
            <a:srgbClr val="000000"/>
          </a:solidFill>
          <a:uFillTx/>
          <a:latin typeface="+mn-lt"/>
          <a:ea typeface="+mn-ea"/>
          <a:cs typeface="+mn-cs"/>
          <a:sym typeface="Gill Sans"/>
        </a:defRPr>
      </a:lvl9pPr>
    </p:titleStyle>
    <p:bodyStyle>
      <a:lvl1pPr marL="889000" marR="0" indent="-571500" algn="l" defTabSz="1524000" rtl="0" latinLnBrk="0">
        <a:lnSpc>
          <a:spcPct val="100000"/>
        </a:lnSpc>
        <a:spcBef>
          <a:spcPts val="12800"/>
        </a:spcBef>
        <a:spcAft>
          <a:spcPts val="0"/>
        </a:spcAft>
        <a:buClrTx/>
        <a:buSzPct val="171000"/>
        <a:buFontTx/>
        <a:buChar char="•"/>
        <a:tabLst/>
        <a:defRPr sz="10000" b="0" i="0" u="none" strike="noStrike" cap="none" spc="0" baseline="0">
          <a:ln>
            <a:noFill/>
          </a:ln>
          <a:solidFill>
            <a:srgbClr val="000000"/>
          </a:solidFill>
          <a:uFillTx/>
          <a:latin typeface="+mn-lt"/>
          <a:ea typeface="+mn-ea"/>
          <a:cs typeface="+mn-cs"/>
          <a:sym typeface="Gill Sans"/>
        </a:defRPr>
      </a:lvl1pPr>
      <a:lvl2pPr marL="1333500" marR="0" indent="-571500" algn="l" defTabSz="1524000" rtl="0" latinLnBrk="0">
        <a:lnSpc>
          <a:spcPct val="100000"/>
        </a:lnSpc>
        <a:spcBef>
          <a:spcPts val="12800"/>
        </a:spcBef>
        <a:spcAft>
          <a:spcPts val="0"/>
        </a:spcAft>
        <a:buClrTx/>
        <a:buSzPct val="171000"/>
        <a:buFontTx/>
        <a:buChar char="•"/>
        <a:tabLst/>
        <a:defRPr sz="10000" b="0" i="0" u="none" strike="noStrike" cap="none" spc="0" baseline="0">
          <a:ln>
            <a:noFill/>
          </a:ln>
          <a:solidFill>
            <a:srgbClr val="000000"/>
          </a:solidFill>
          <a:uFillTx/>
          <a:latin typeface="+mn-lt"/>
          <a:ea typeface="+mn-ea"/>
          <a:cs typeface="+mn-cs"/>
          <a:sym typeface="Gill Sans"/>
        </a:defRPr>
      </a:lvl2pPr>
      <a:lvl3pPr marL="1778000" marR="0" indent="-571500" algn="l" defTabSz="1524000" rtl="0" latinLnBrk="0">
        <a:lnSpc>
          <a:spcPct val="100000"/>
        </a:lnSpc>
        <a:spcBef>
          <a:spcPts val="12800"/>
        </a:spcBef>
        <a:spcAft>
          <a:spcPts val="0"/>
        </a:spcAft>
        <a:buClrTx/>
        <a:buSzPct val="171000"/>
        <a:buFontTx/>
        <a:buChar char="•"/>
        <a:tabLst/>
        <a:defRPr sz="10000" b="0" i="0" u="none" strike="noStrike" cap="none" spc="0" baseline="0">
          <a:ln>
            <a:noFill/>
          </a:ln>
          <a:solidFill>
            <a:srgbClr val="000000"/>
          </a:solidFill>
          <a:uFillTx/>
          <a:latin typeface="+mn-lt"/>
          <a:ea typeface="+mn-ea"/>
          <a:cs typeface="+mn-cs"/>
          <a:sym typeface="Gill Sans"/>
        </a:defRPr>
      </a:lvl3pPr>
      <a:lvl4pPr marL="2222500" marR="0" indent="-571500" algn="l" defTabSz="1524000" rtl="0" latinLnBrk="0">
        <a:lnSpc>
          <a:spcPct val="100000"/>
        </a:lnSpc>
        <a:spcBef>
          <a:spcPts val="12800"/>
        </a:spcBef>
        <a:spcAft>
          <a:spcPts val="0"/>
        </a:spcAft>
        <a:buClrTx/>
        <a:buSzPct val="171000"/>
        <a:buFontTx/>
        <a:buChar char="•"/>
        <a:tabLst/>
        <a:defRPr sz="10000" b="0" i="0" u="none" strike="noStrike" cap="none" spc="0" baseline="0">
          <a:ln>
            <a:noFill/>
          </a:ln>
          <a:solidFill>
            <a:srgbClr val="000000"/>
          </a:solidFill>
          <a:uFillTx/>
          <a:latin typeface="+mn-lt"/>
          <a:ea typeface="+mn-ea"/>
          <a:cs typeface="+mn-cs"/>
          <a:sym typeface="Gill Sans"/>
        </a:defRPr>
      </a:lvl4pPr>
      <a:lvl5pPr marL="2667000" marR="0" indent="-571500" algn="l" defTabSz="1524000" rtl="0" latinLnBrk="0">
        <a:lnSpc>
          <a:spcPct val="100000"/>
        </a:lnSpc>
        <a:spcBef>
          <a:spcPts val="12800"/>
        </a:spcBef>
        <a:spcAft>
          <a:spcPts val="0"/>
        </a:spcAft>
        <a:buClrTx/>
        <a:buSzPct val="171000"/>
        <a:buFontTx/>
        <a:buChar char="•"/>
        <a:tabLst/>
        <a:defRPr sz="10000" b="0" i="0" u="none" strike="noStrike" cap="none" spc="0" baseline="0">
          <a:ln>
            <a:noFill/>
          </a:ln>
          <a:solidFill>
            <a:srgbClr val="000000"/>
          </a:solidFill>
          <a:uFillTx/>
          <a:latin typeface="+mn-lt"/>
          <a:ea typeface="+mn-ea"/>
          <a:cs typeface="+mn-cs"/>
          <a:sym typeface="Gill Sans"/>
        </a:defRPr>
      </a:lvl5pPr>
      <a:lvl6pPr marL="3022600" marR="0" indent="-571500" algn="l" defTabSz="1524000" rtl="0" latinLnBrk="0">
        <a:lnSpc>
          <a:spcPct val="100000"/>
        </a:lnSpc>
        <a:spcBef>
          <a:spcPts val="12800"/>
        </a:spcBef>
        <a:spcAft>
          <a:spcPts val="0"/>
        </a:spcAft>
        <a:buClrTx/>
        <a:buSzPct val="171000"/>
        <a:buFontTx/>
        <a:buChar char="•"/>
        <a:tabLst/>
        <a:defRPr sz="10000" b="0" i="0" u="none" strike="noStrike" cap="none" spc="0" baseline="0">
          <a:ln>
            <a:noFill/>
          </a:ln>
          <a:solidFill>
            <a:srgbClr val="000000"/>
          </a:solidFill>
          <a:uFillTx/>
          <a:latin typeface="+mn-lt"/>
          <a:ea typeface="+mn-ea"/>
          <a:cs typeface="+mn-cs"/>
          <a:sym typeface="Gill Sans"/>
        </a:defRPr>
      </a:lvl6pPr>
      <a:lvl7pPr marL="3378200" marR="0" indent="-571500" algn="l" defTabSz="1524000" rtl="0" latinLnBrk="0">
        <a:lnSpc>
          <a:spcPct val="100000"/>
        </a:lnSpc>
        <a:spcBef>
          <a:spcPts val="12800"/>
        </a:spcBef>
        <a:spcAft>
          <a:spcPts val="0"/>
        </a:spcAft>
        <a:buClrTx/>
        <a:buSzPct val="171000"/>
        <a:buFontTx/>
        <a:buChar char="•"/>
        <a:tabLst/>
        <a:defRPr sz="10000" b="0" i="0" u="none" strike="noStrike" cap="none" spc="0" baseline="0">
          <a:ln>
            <a:noFill/>
          </a:ln>
          <a:solidFill>
            <a:srgbClr val="000000"/>
          </a:solidFill>
          <a:uFillTx/>
          <a:latin typeface="+mn-lt"/>
          <a:ea typeface="+mn-ea"/>
          <a:cs typeface="+mn-cs"/>
          <a:sym typeface="Gill Sans"/>
        </a:defRPr>
      </a:lvl7pPr>
      <a:lvl8pPr marL="3733800" marR="0" indent="-571500" algn="l" defTabSz="1524000" rtl="0" latinLnBrk="0">
        <a:lnSpc>
          <a:spcPct val="100000"/>
        </a:lnSpc>
        <a:spcBef>
          <a:spcPts val="12800"/>
        </a:spcBef>
        <a:spcAft>
          <a:spcPts val="0"/>
        </a:spcAft>
        <a:buClrTx/>
        <a:buSzPct val="171000"/>
        <a:buFontTx/>
        <a:buChar char="•"/>
        <a:tabLst/>
        <a:defRPr sz="10000" b="0" i="0" u="none" strike="noStrike" cap="none" spc="0" baseline="0">
          <a:ln>
            <a:noFill/>
          </a:ln>
          <a:solidFill>
            <a:srgbClr val="000000"/>
          </a:solidFill>
          <a:uFillTx/>
          <a:latin typeface="+mn-lt"/>
          <a:ea typeface="+mn-ea"/>
          <a:cs typeface="+mn-cs"/>
          <a:sym typeface="Gill Sans"/>
        </a:defRPr>
      </a:lvl8pPr>
      <a:lvl9pPr marL="4089400" marR="0" indent="-571500" algn="l" defTabSz="1524000" rtl="0" latinLnBrk="0">
        <a:lnSpc>
          <a:spcPct val="100000"/>
        </a:lnSpc>
        <a:spcBef>
          <a:spcPts val="12800"/>
        </a:spcBef>
        <a:spcAft>
          <a:spcPts val="0"/>
        </a:spcAft>
        <a:buClrTx/>
        <a:buSzPct val="171000"/>
        <a:buFontTx/>
        <a:buChar char="•"/>
        <a:tabLst/>
        <a:defRPr sz="10000" b="0" i="0" u="none" strike="noStrike" cap="none" spc="0" baseline="0">
          <a:ln>
            <a:noFill/>
          </a:ln>
          <a:solidFill>
            <a:srgbClr val="000000"/>
          </a:solidFill>
          <a:uFillTx/>
          <a:latin typeface="+mn-lt"/>
          <a:ea typeface="+mn-ea"/>
          <a:cs typeface="+mn-cs"/>
          <a:sym typeface="Gill Sans"/>
        </a:defRPr>
      </a:lvl9pPr>
    </p:bodyStyle>
    <p:otherStyle>
      <a:lvl1pPr marL="0" marR="0" indent="0" algn="ctr" defTabSz="152400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Gill Sans"/>
        </a:defRPr>
      </a:lvl1pPr>
      <a:lvl2pPr marL="0" marR="0" indent="228600" algn="ctr" defTabSz="152400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Gill Sans"/>
        </a:defRPr>
      </a:lvl2pPr>
      <a:lvl3pPr marL="0" marR="0" indent="457200" algn="ctr" defTabSz="152400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Gill Sans"/>
        </a:defRPr>
      </a:lvl3pPr>
      <a:lvl4pPr marL="0" marR="0" indent="685800" algn="ctr" defTabSz="152400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Gill Sans"/>
        </a:defRPr>
      </a:lvl4pPr>
      <a:lvl5pPr marL="0" marR="0" indent="914400" algn="ctr" defTabSz="152400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Gill Sans"/>
        </a:defRPr>
      </a:lvl5pPr>
      <a:lvl6pPr marL="0" marR="0" indent="1143000" algn="ctr" defTabSz="152400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Gill Sans"/>
        </a:defRPr>
      </a:lvl6pPr>
      <a:lvl7pPr marL="0" marR="0" indent="1371600" algn="ctr" defTabSz="152400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Gill Sans"/>
        </a:defRPr>
      </a:lvl7pPr>
      <a:lvl8pPr marL="0" marR="0" indent="1600200" algn="ctr" defTabSz="152400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Gill Sans"/>
        </a:defRPr>
      </a:lvl8pPr>
      <a:lvl9pPr marL="0" marR="0" indent="1828800" algn="ctr" defTabSz="1524000" latinLnBrk="0">
        <a:lnSpc>
          <a:spcPct val="100000"/>
        </a:lnSpc>
        <a:spcBef>
          <a:spcPts val="0"/>
        </a:spcBef>
        <a:spcAft>
          <a:spcPts val="0"/>
        </a:spcAft>
        <a:buClrTx/>
        <a:buSzTx/>
        <a:buFontTx/>
        <a:buNone/>
        <a:tabLst/>
        <a:defRPr sz="32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twitter.com/PainSpecialistN" TargetMode="Externa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7.t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tif"/></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tif"/></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6.tif"/><Relationship Id="rId2" Type="http://schemas.openxmlformats.org/officeDocument/2006/relationships/image" Target="../media/image55.t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t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5.t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Dr. Nick Christelis…"/>
          <p:cNvSpPr txBox="1"/>
          <p:nvPr/>
        </p:nvSpPr>
        <p:spPr>
          <a:xfrm>
            <a:off x="4234011" y="12940704"/>
            <a:ext cx="23194517" cy="73533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sz="6800">
                <a:solidFill>
                  <a:srgbClr val="FFFFFF"/>
                </a:solidFill>
                <a:latin typeface="Calibri"/>
                <a:ea typeface="Calibri"/>
                <a:cs typeface="Calibri"/>
                <a:sym typeface="Calibri"/>
              </a:defRPr>
            </a:pPr>
            <a:r>
              <a:t>Dr. Nick Christelis</a:t>
            </a:r>
          </a:p>
          <a:p>
            <a:pPr algn="l">
              <a:defRPr sz="6000">
                <a:solidFill>
                  <a:srgbClr val="FFFFFF"/>
                </a:solidFill>
                <a:latin typeface="Calibri"/>
                <a:ea typeface="Calibri"/>
                <a:cs typeface="Calibri"/>
                <a:sym typeface="Calibri"/>
              </a:defRPr>
            </a:pPr>
            <a:r>
              <a:t>MBBCh, FRCA, FFPMRCA, FANZCA, FFPMANZCA</a:t>
            </a:r>
          </a:p>
          <a:p>
            <a:pPr algn="l">
              <a:defRPr sz="6800">
                <a:solidFill>
                  <a:srgbClr val="FFFFFF"/>
                </a:solidFill>
                <a:latin typeface="Calibri"/>
                <a:ea typeface="Calibri"/>
                <a:cs typeface="Calibri"/>
                <a:sym typeface="Calibri"/>
              </a:defRPr>
            </a:pPr>
            <a:r>
              <a:t>Pain Specialist Physician &amp; Anaesthetist</a:t>
            </a:r>
          </a:p>
          <a:p>
            <a:pPr algn="l">
              <a:defRPr sz="6800">
                <a:solidFill>
                  <a:srgbClr val="FFFFFF"/>
                </a:solidFill>
                <a:latin typeface="Calibri"/>
                <a:ea typeface="Calibri"/>
                <a:cs typeface="Calibri"/>
                <a:sym typeface="Calibri"/>
              </a:defRPr>
            </a:pPr>
            <a:r>
              <a:t>Director - Victoria Pain Specialists</a:t>
            </a:r>
          </a:p>
          <a:p>
            <a:pPr algn="l">
              <a:defRPr sz="6800">
                <a:solidFill>
                  <a:srgbClr val="FFFFFF"/>
                </a:solidFill>
                <a:latin typeface="Calibri"/>
                <a:ea typeface="Calibri"/>
                <a:cs typeface="Calibri"/>
                <a:sym typeface="Calibri"/>
              </a:defRPr>
            </a:pPr>
            <a:r>
              <a:t>Senior Adjunct lecturer Monash University</a:t>
            </a:r>
          </a:p>
          <a:p>
            <a:pPr algn="l">
              <a:defRPr sz="6800">
                <a:solidFill>
                  <a:srgbClr val="FFFFFF"/>
                </a:solidFill>
                <a:latin typeface="Calibri"/>
                <a:ea typeface="Calibri"/>
                <a:cs typeface="Calibri"/>
                <a:sym typeface="Calibri"/>
              </a:defRPr>
            </a:pPr>
            <a:r>
              <a:t>Secretary Neuromodulation Society of Australia and New Zealand</a:t>
            </a:r>
          </a:p>
        </p:txBody>
      </p:sp>
      <p:sp>
        <p:nvSpPr>
          <p:cNvPr id="184" name="Pain - what’s the big fuss"/>
          <p:cNvSpPr txBox="1"/>
          <p:nvPr/>
        </p:nvSpPr>
        <p:spPr>
          <a:xfrm>
            <a:off x="10875142" y="8664640"/>
            <a:ext cx="20476965" cy="2578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6000">
                <a:solidFill>
                  <a:srgbClr val="FFFFFF"/>
                </a:solidFill>
                <a:latin typeface="Calibri"/>
                <a:ea typeface="Calibri"/>
                <a:cs typeface="Calibri"/>
                <a:sym typeface="Calibri"/>
              </a:defRPr>
            </a:lvl1pPr>
          </a:lstStyle>
          <a:p>
            <a:r>
              <a:t>Pain - what’s the big fuss</a:t>
            </a:r>
          </a:p>
        </p:txBody>
      </p:sp>
      <p:pic>
        <p:nvPicPr>
          <p:cNvPr id="185" name="Image" descr="Image"/>
          <p:cNvPicPr>
            <a:picLocks noChangeAspect="1"/>
          </p:cNvPicPr>
          <p:nvPr/>
        </p:nvPicPr>
        <p:blipFill>
          <a:blip r:embed="rId2">
            <a:extLst/>
          </a:blip>
          <a:stretch>
            <a:fillRect/>
          </a:stretch>
        </p:blipFill>
        <p:spPr>
          <a:xfrm>
            <a:off x="27428527" y="1341254"/>
            <a:ext cx="13115036" cy="6065704"/>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F1.large.jpg" descr="F1.large.jpg"/>
          <p:cNvPicPr>
            <a:picLocks noChangeAspect="1"/>
          </p:cNvPicPr>
          <p:nvPr/>
        </p:nvPicPr>
        <p:blipFill>
          <a:blip r:embed="rId2">
            <a:extLst/>
          </a:blip>
          <a:stretch>
            <a:fillRect/>
          </a:stretch>
        </p:blipFill>
        <p:spPr>
          <a:xfrm>
            <a:off x="3908923" y="646836"/>
            <a:ext cx="34226693" cy="22167131"/>
          </a:xfrm>
          <a:prstGeom prst="rect">
            <a:avLst/>
          </a:prstGeom>
          <a:ln w="25400">
            <a:miter lim="400000"/>
          </a:ln>
          <a:effectLst>
            <a:outerShdw blurRad="254000" dist="127000" dir="5400000" rotWithShape="0">
              <a:srgbClr val="000000">
                <a:alpha val="70000"/>
              </a:srgbClr>
            </a:outerShdw>
          </a:effectLst>
        </p:spPr>
      </p:pic>
      <p:sp>
        <p:nvSpPr>
          <p:cNvPr id="214" name="Gangadharan V, Kuner R. Pain hypersensitivity mechanisms at a glance. Disease Models &amp; Mechanisms 6, 889-895 (2013) doi:10.1242/dmm.011502"/>
          <p:cNvSpPr txBox="1"/>
          <p:nvPr/>
        </p:nvSpPr>
        <p:spPr>
          <a:xfrm>
            <a:off x="6855937" y="22813967"/>
            <a:ext cx="28117351" cy="2108201"/>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ts val="9700"/>
              </a:lnSpc>
              <a:spcBef>
                <a:spcPts val="1600"/>
              </a:spcBef>
              <a:defRPr sz="6500">
                <a:solidFill>
                  <a:srgbClr val="00BDF2"/>
                </a:solidFill>
                <a:latin typeface="Calibri"/>
                <a:ea typeface="Calibri"/>
                <a:cs typeface="Calibri"/>
                <a:sym typeface="Calibri"/>
              </a:defRPr>
            </a:lvl1pPr>
          </a:lstStyle>
          <a:p>
            <a:r>
              <a:t>Gangadharan V, Kuner R. Pain hypersensitivity mechanisms at a glance. Disease Models &amp; Mechanisms 6, 889-895 (2013) doi:10.1242/dmm.011502</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Image" descr="Image"/>
          <p:cNvPicPr>
            <a:picLocks noChangeAspect="1"/>
          </p:cNvPicPr>
          <p:nvPr/>
        </p:nvPicPr>
        <p:blipFill>
          <a:blip r:embed="rId2">
            <a:extLst/>
          </a:blip>
          <a:stretch>
            <a:fillRect/>
          </a:stretch>
        </p:blipFill>
        <p:spPr>
          <a:xfrm>
            <a:off x="2805643" y="246391"/>
            <a:ext cx="36986912" cy="220187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Non-neuronal cells of CNS &amp; dorsal horn…"/>
          <p:cNvSpPr/>
          <p:nvPr/>
        </p:nvSpPr>
        <p:spPr>
          <a:xfrm>
            <a:off x="3145354" y="5126823"/>
            <a:ext cx="35692551" cy="16034829"/>
          </a:xfrm>
          <a:prstGeom prst="rect">
            <a:avLst/>
          </a:prstGeom>
          <a:blipFill>
            <a:blip r:embed="rId2"/>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p>
            <a:pPr marL="866139" indent="-548639" algn="l">
              <a:buSzPct val="171000"/>
              <a:buChar char="•"/>
              <a:defRPr>
                <a:solidFill>
                  <a:srgbClr val="FFFFFF"/>
                </a:solidFill>
                <a:latin typeface="Facit"/>
                <a:ea typeface="Facit"/>
                <a:cs typeface="Facit"/>
                <a:sym typeface="Facit"/>
              </a:defRPr>
            </a:pPr>
            <a:r>
              <a:t>Non-neuronal cells of CNS &amp; dorsal horn</a:t>
            </a:r>
          </a:p>
          <a:p>
            <a:pPr marL="866139" indent="-548639" algn="l">
              <a:buSzPct val="171000"/>
              <a:buChar char="•"/>
              <a:defRPr>
                <a:solidFill>
                  <a:srgbClr val="FFFFFF"/>
                </a:solidFill>
                <a:latin typeface="Facit"/>
                <a:ea typeface="Facit"/>
                <a:cs typeface="Facit"/>
                <a:sym typeface="Facit"/>
              </a:defRPr>
            </a:pPr>
            <a:endParaRPr/>
          </a:p>
          <a:p>
            <a:pPr marL="866139" indent="-548639" algn="l">
              <a:buSzPct val="171000"/>
              <a:buChar char="•"/>
              <a:defRPr>
                <a:solidFill>
                  <a:srgbClr val="FFFFFF"/>
                </a:solidFill>
                <a:latin typeface="Facit"/>
                <a:ea typeface="Facit"/>
                <a:cs typeface="Facit"/>
                <a:sym typeface="Facit"/>
              </a:defRPr>
            </a:pPr>
            <a:r>
              <a:t>Far out number neurons by 3:2 - 10:1</a:t>
            </a:r>
          </a:p>
          <a:p>
            <a:pPr marL="866139" indent="-548639" algn="l">
              <a:buSzPct val="171000"/>
              <a:buChar char="•"/>
              <a:defRPr>
                <a:solidFill>
                  <a:srgbClr val="FFFFFF"/>
                </a:solidFill>
                <a:latin typeface="Facit"/>
                <a:ea typeface="Facit"/>
                <a:cs typeface="Facit"/>
                <a:sym typeface="Facit"/>
              </a:defRPr>
            </a:pPr>
            <a:endParaRPr/>
          </a:p>
          <a:p>
            <a:pPr marL="866139" indent="-548639" algn="l">
              <a:buSzPct val="171000"/>
              <a:buChar char="•"/>
              <a:defRPr>
                <a:solidFill>
                  <a:srgbClr val="FFFFFF"/>
                </a:solidFill>
                <a:latin typeface="Facit"/>
                <a:ea typeface="Facit"/>
                <a:cs typeface="Facit"/>
                <a:sym typeface="Facit"/>
              </a:defRPr>
            </a:pPr>
            <a:r>
              <a:t>Many functions: nutrition, structural support, homeostasis, nerve repair, myelin generation &amp; function &amp; immune function</a:t>
            </a:r>
          </a:p>
          <a:p>
            <a:pPr marL="866139" indent="-548639" algn="l">
              <a:buSzPct val="171000"/>
              <a:buChar char="•"/>
              <a:defRPr>
                <a:solidFill>
                  <a:srgbClr val="FFFFFF"/>
                </a:solidFill>
                <a:latin typeface="Facit"/>
                <a:ea typeface="Facit"/>
                <a:cs typeface="Facit"/>
                <a:sym typeface="Facit"/>
              </a:defRPr>
            </a:pPr>
            <a:endParaRPr/>
          </a:p>
          <a:p>
            <a:pPr marL="866139" indent="-548639" algn="l">
              <a:buSzPct val="171000"/>
              <a:buChar char="•"/>
              <a:defRPr>
                <a:solidFill>
                  <a:srgbClr val="FFFFFF"/>
                </a:solidFill>
                <a:latin typeface="Facit"/>
                <a:ea typeface="Facit"/>
                <a:cs typeface="Facit"/>
                <a:sym typeface="Facit"/>
              </a:defRPr>
            </a:pPr>
            <a:r>
              <a:t>Macro glia (90%) - astrocytes, oligodendrocytes, schwann cells vs. Microglia (10%)</a:t>
            </a:r>
          </a:p>
        </p:txBody>
      </p:sp>
      <p:sp>
        <p:nvSpPr>
          <p:cNvPr id="219" name="Glia"/>
          <p:cNvSpPr txBox="1"/>
          <p:nvPr/>
        </p:nvSpPr>
        <p:spPr>
          <a:xfrm>
            <a:off x="1587652" y="702605"/>
            <a:ext cx="38207957" cy="6400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0000">
                <a:solidFill>
                  <a:srgbClr val="00BDF2"/>
                </a:solidFill>
                <a:latin typeface="Facit"/>
                <a:ea typeface="Facit"/>
                <a:cs typeface="Facit"/>
                <a:sym typeface="Facit"/>
              </a:defRPr>
            </a:lvl1pPr>
          </a:lstStyle>
          <a:p>
            <a:r>
              <a:t>Glia</a:t>
            </a:r>
          </a:p>
        </p:txBody>
      </p:sp>
      <p:pic>
        <p:nvPicPr>
          <p:cNvPr id="220" name="glia.jpeg" descr="glia.jpeg"/>
          <p:cNvPicPr>
            <a:picLocks noChangeAspect="1"/>
          </p:cNvPicPr>
          <p:nvPr/>
        </p:nvPicPr>
        <p:blipFill>
          <a:blip r:embed="rId3">
            <a:extLst/>
          </a:blip>
          <a:srcRect l="10533" t="8776" r="762"/>
          <a:stretch>
            <a:fillRect/>
          </a:stretch>
        </p:blipFill>
        <p:spPr>
          <a:xfrm>
            <a:off x="25638766" y="910970"/>
            <a:ext cx="15298066" cy="20976899"/>
          </a:xfrm>
          <a:prstGeom prst="rect">
            <a:avLst/>
          </a:prstGeom>
          <a:ln w="25400">
            <a:miter lim="400000"/>
          </a:ln>
          <a:effectLst>
            <a:outerShdw blurRad="254000" dist="127000" dir="5400000" rotWithShape="0">
              <a:srgbClr val="000000">
                <a:alpha val="70000"/>
              </a:srgbClr>
            </a:outerShdw>
          </a:effectLst>
        </p:spPr>
      </p:pic>
      <p:pic>
        <p:nvPicPr>
          <p:cNvPr id="221" name="TP.jpeg" descr="TP.jpeg"/>
          <p:cNvPicPr>
            <a:picLocks noChangeAspect="1"/>
          </p:cNvPicPr>
          <p:nvPr/>
        </p:nvPicPr>
        <p:blipFill>
          <a:blip r:embed="rId4">
            <a:extLst/>
          </a:blip>
          <a:srcRect/>
          <a:stretch>
            <a:fillRect/>
          </a:stretch>
        </p:blipFill>
        <p:spPr>
          <a:xfrm>
            <a:off x="312342" y="8065798"/>
            <a:ext cx="21550118" cy="17020843"/>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18"/>
                                        </p:tgtEl>
                                        <p:attrNameLst>
                                          <p:attrName>style.visibility</p:attrName>
                                        </p:attrNameLst>
                                      </p:cBhvr>
                                      <p:to>
                                        <p:strVal val="visible"/>
                                      </p:to>
                                    </p:set>
                                    <p:animEffect transition="in" filter="dissolve">
                                      <p:cBhvr>
                                        <p:cTn id="7" dur="1000"/>
                                        <p:tgtEl>
                                          <p:spTgt spid="2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20"/>
                                        </p:tgtEl>
                                        <p:attrNameLst>
                                          <p:attrName>style.visibility</p:attrName>
                                        </p:attrNameLst>
                                      </p:cBhvr>
                                      <p:to>
                                        <p:strVal val="visible"/>
                                      </p:to>
                                    </p:set>
                                    <p:animEffect transition="in" filter="dissolve">
                                      <p:cBhvr>
                                        <p:cTn id="12" dur="1000"/>
                                        <p:tgtEl>
                                          <p:spTgt spid="2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221"/>
                                        </p:tgtEl>
                                        <p:attrNameLst>
                                          <p:attrName>style.visibility</p:attrName>
                                        </p:attrNameLst>
                                      </p:cBhvr>
                                      <p:to>
                                        <p:strVal val="visible"/>
                                      </p:to>
                                    </p:set>
                                    <p:animEffect transition="in" filter="dissolve">
                                      <p:cBhvr>
                                        <p:cTn id="17" dur="10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1" animBg="1" advAuto="0"/>
      <p:bldP spid="220" grpId="2" animBg="1" advAuto="0"/>
      <p:bldP spid="221" grpId="3"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RA, OA, TMJ disorders…"/>
          <p:cNvSpPr txBox="1">
            <a:spLocks noGrp="1"/>
          </p:cNvSpPr>
          <p:nvPr>
            <p:ph type="body" idx="1"/>
          </p:nvPr>
        </p:nvSpPr>
        <p:spPr>
          <a:xfrm>
            <a:off x="3321022" y="4626625"/>
            <a:ext cx="33918163" cy="18651261"/>
          </a:xfrm>
          <a:prstGeom prst="rect">
            <a:avLst/>
          </a:prstGeom>
        </p:spPr>
        <p:txBody>
          <a:bodyPr/>
          <a:lstStyle/>
          <a:p>
            <a:pPr marL="228600" indent="-228600" algn="just" defTabSz="457200">
              <a:spcBef>
                <a:spcPts val="0"/>
              </a:spcBef>
              <a:buSzPct val="100000"/>
              <a:defRPr>
                <a:solidFill>
                  <a:srgbClr val="193864"/>
                </a:solidFill>
                <a:latin typeface="Facit"/>
                <a:ea typeface="Facit"/>
                <a:cs typeface="Facit"/>
                <a:sym typeface="Facit"/>
              </a:defRPr>
            </a:pPr>
            <a:r>
              <a:rPr dirty="0"/>
              <a:t>RA, OA, TMJ disorders</a:t>
            </a:r>
          </a:p>
          <a:p>
            <a:pPr marL="228600" indent="-228600" algn="just" defTabSz="457200">
              <a:spcBef>
                <a:spcPts val="0"/>
              </a:spcBef>
              <a:buSzPct val="100000"/>
              <a:defRPr>
                <a:solidFill>
                  <a:srgbClr val="193864"/>
                </a:solidFill>
                <a:latin typeface="Facit"/>
                <a:ea typeface="Facit"/>
                <a:cs typeface="Facit"/>
                <a:sym typeface="Facit"/>
              </a:defRPr>
            </a:pPr>
            <a:r>
              <a:rPr dirty="0"/>
              <a:t>Fibromyalgia</a:t>
            </a:r>
          </a:p>
          <a:p>
            <a:pPr marL="228600" indent="-228600" algn="just" defTabSz="457200">
              <a:spcBef>
                <a:spcPts val="0"/>
              </a:spcBef>
              <a:buSzPct val="100000"/>
              <a:defRPr>
                <a:solidFill>
                  <a:srgbClr val="193864"/>
                </a:solidFill>
                <a:latin typeface="Facit"/>
                <a:ea typeface="Facit"/>
                <a:cs typeface="Facit"/>
                <a:sym typeface="Facit"/>
              </a:defRPr>
            </a:pPr>
            <a:r>
              <a:rPr dirty="0"/>
              <a:t>Deep tissue hyperalgesia in back pain</a:t>
            </a:r>
          </a:p>
          <a:p>
            <a:pPr marL="228600" indent="-228600" algn="just" defTabSz="457200">
              <a:spcBef>
                <a:spcPts val="0"/>
              </a:spcBef>
              <a:buSzPct val="100000"/>
              <a:defRPr>
                <a:solidFill>
                  <a:srgbClr val="193864"/>
                </a:solidFill>
                <a:latin typeface="Facit"/>
                <a:ea typeface="Facit"/>
                <a:cs typeface="Facit"/>
                <a:sym typeface="Facit"/>
              </a:defRPr>
            </a:pPr>
            <a:r>
              <a:rPr dirty="0"/>
              <a:t>Headaches</a:t>
            </a:r>
          </a:p>
          <a:p>
            <a:pPr marL="228600" indent="-228600" algn="just" defTabSz="457200">
              <a:spcBef>
                <a:spcPts val="0"/>
              </a:spcBef>
              <a:buSzPct val="100000"/>
              <a:defRPr>
                <a:solidFill>
                  <a:srgbClr val="193864"/>
                </a:solidFill>
                <a:latin typeface="Facit"/>
                <a:ea typeface="Facit"/>
                <a:cs typeface="Facit"/>
                <a:sym typeface="Facit"/>
              </a:defRPr>
            </a:pPr>
            <a:r>
              <a:rPr dirty="0"/>
              <a:t>Neuropathic pain</a:t>
            </a:r>
          </a:p>
          <a:p>
            <a:pPr marL="228600" indent="-228600" algn="just" defTabSz="457200">
              <a:spcBef>
                <a:spcPts val="0"/>
              </a:spcBef>
              <a:buSzPct val="100000"/>
              <a:defRPr>
                <a:solidFill>
                  <a:srgbClr val="193864"/>
                </a:solidFill>
                <a:latin typeface="Facit"/>
                <a:ea typeface="Facit"/>
                <a:cs typeface="Facit"/>
                <a:sym typeface="Facit"/>
              </a:defRPr>
            </a:pPr>
            <a:r>
              <a:rPr dirty="0"/>
              <a:t>Complex regional pain syndrome (CRPS)</a:t>
            </a:r>
          </a:p>
          <a:p>
            <a:pPr marL="228600" indent="-228600" algn="just" defTabSz="457200">
              <a:spcBef>
                <a:spcPts val="0"/>
              </a:spcBef>
              <a:buSzPct val="100000"/>
              <a:defRPr>
                <a:solidFill>
                  <a:srgbClr val="193864"/>
                </a:solidFill>
                <a:latin typeface="Facit"/>
                <a:ea typeface="Facit"/>
                <a:cs typeface="Facit"/>
                <a:sym typeface="Facit"/>
              </a:defRPr>
            </a:pPr>
            <a:r>
              <a:rPr dirty="0"/>
              <a:t>Post surgical pain</a:t>
            </a:r>
          </a:p>
          <a:p>
            <a:pPr marL="228600" indent="-228600" algn="just" defTabSz="457200">
              <a:spcBef>
                <a:spcPts val="0"/>
              </a:spcBef>
              <a:buSzPct val="100000"/>
              <a:defRPr>
                <a:solidFill>
                  <a:srgbClr val="193864"/>
                </a:solidFill>
                <a:latin typeface="Facit"/>
                <a:ea typeface="Facit"/>
                <a:cs typeface="Facit"/>
                <a:sym typeface="Facit"/>
              </a:defRPr>
            </a:pPr>
            <a:r>
              <a:rPr dirty="0"/>
              <a:t>Visceral hyperalgesia</a:t>
            </a:r>
          </a:p>
          <a:p>
            <a:pPr marL="228600" indent="-228600" algn="just" defTabSz="457200">
              <a:spcBef>
                <a:spcPts val="0"/>
              </a:spcBef>
              <a:buSzPct val="100000"/>
              <a:defRPr>
                <a:solidFill>
                  <a:srgbClr val="193864"/>
                </a:solidFill>
                <a:latin typeface="Facit"/>
                <a:ea typeface="Facit"/>
                <a:cs typeface="Facit"/>
                <a:sym typeface="Facit"/>
              </a:defRPr>
            </a:pPr>
            <a:r>
              <a:rPr dirty="0"/>
              <a:t>Opioids</a:t>
            </a:r>
          </a:p>
        </p:txBody>
      </p:sp>
      <p:sp>
        <p:nvSpPr>
          <p:cNvPr id="224" name="Who gets central sensitisation?"/>
          <p:cNvSpPr txBox="1"/>
          <p:nvPr/>
        </p:nvSpPr>
        <p:spPr>
          <a:xfrm>
            <a:off x="1587652" y="702605"/>
            <a:ext cx="38207957" cy="6400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0000">
                <a:solidFill>
                  <a:srgbClr val="00BDF2"/>
                </a:solidFill>
                <a:latin typeface="Facit"/>
                <a:ea typeface="Facit"/>
                <a:cs typeface="Facit"/>
                <a:sym typeface="Facit"/>
              </a:defRPr>
            </a:lvl1pPr>
          </a:lstStyle>
          <a:p>
            <a:r>
              <a:t>Who gets central sensitisation?</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Lee M1, Silverman SM, Hansen H, Patel VB, Manchikanti L..A comprehensive review of opioid-induced hyperalgesia/ Pain Physician. 2011 Mar-Apr;14(2):145-61."/>
          <p:cNvSpPr txBox="1"/>
          <p:nvPr/>
        </p:nvSpPr>
        <p:spPr>
          <a:xfrm>
            <a:off x="6855937" y="22088891"/>
            <a:ext cx="30207743" cy="2590453"/>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defTabSz="457200">
              <a:lnSpc>
                <a:spcPts val="9700"/>
              </a:lnSpc>
              <a:spcBef>
                <a:spcPts val="1600"/>
              </a:spcBef>
              <a:defRPr sz="6500">
                <a:solidFill>
                  <a:srgbClr val="00BDF2"/>
                </a:solidFill>
                <a:latin typeface="Facit"/>
                <a:ea typeface="Facit"/>
                <a:cs typeface="Facit"/>
                <a:sym typeface="Facit"/>
              </a:defRPr>
            </a:pPr>
            <a:r>
              <a:t>Lee M</a:t>
            </a:r>
            <a:r>
              <a:rPr sz="1015">
                <a:solidFill>
                  <a:srgbClr val="000000"/>
                </a:solidFill>
              </a:rPr>
              <a:t>1</a:t>
            </a:r>
            <a:r>
              <a:rPr>
                <a:solidFill>
                  <a:srgbClr val="000000"/>
                </a:solidFill>
              </a:rPr>
              <a:t>, </a:t>
            </a:r>
            <a:r>
              <a:t>Silverman SM</a:t>
            </a:r>
            <a:r>
              <a:rPr>
                <a:solidFill>
                  <a:srgbClr val="000000"/>
                </a:solidFill>
              </a:rPr>
              <a:t>, </a:t>
            </a:r>
            <a:r>
              <a:t>Hansen H</a:t>
            </a:r>
            <a:r>
              <a:rPr>
                <a:solidFill>
                  <a:srgbClr val="000000"/>
                </a:solidFill>
              </a:rPr>
              <a:t>, </a:t>
            </a:r>
            <a:r>
              <a:t>Patel VB</a:t>
            </a:r>
            <a:r>
              <a:rPr>
                <a:solidFill>
                  <a:srgbClr val="000000"/>
                </a:solidFill>
              </a:rPr>
              <a:t>, </a:t>
            </a:r>
            <a:r>
              <a:t>Manchikanti L.</a:t>
            </a:r>
            <a:r>
              <a:rPr>
                <a:solidFill>
                  <a:srgbClr val="000000"/>
                </a:solidFill>
              </a:rPr>
              <a:t>.</a:t>
            </a:r>
            <a:r>
              <a:t>A comprehensive review of opioid-induced hyperalgesia/ Pain Physician. 2011 Mar-Apr;14(2):145-61.</a:t>
            </a:r>
          </a:p>
        </p:txBody>
      </p:sp>
      <p:sp>
        <p:nvSpPr>
          <p:cNvPr id="227" name="Opioid-induced hyperalgesia"/>
          <p:cNvSpPr txBox="1"/>
          <p:nvPr/>
        </p:nvSpPr>
        <p:spPr>
          <a:xfrm>
            <a:off x="1587652" y="702605"/>
            <a:ext cx="38207957" cy="6400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0000">
                <a:solidFill>
                  <a:srgbClr val="00BDF2"/>
                </a:solidFill>
                <a:latin typeface="Facit"/>
                <a:ea typeface="Facit"/>
                <a:cs typeface="Facit"/>
                <a:sym typeface="Facit"/>
              </a:defRPr>
            </a:lvl1pPr>
          </a:lstStyle>
          <a:p>
            <a:r>
              <a:t>Opioid-induced hyperalgesia</a:t>
            </a:r>
          </a:p>
        </p:txBody>
      </p:sp>
      <p:sp>
        <p:nvSpPr>
          <p:cNvPr id="228" name="State nociceptive sensitization caused by  opioid exposure…"/>
          <p:cNvSpPr txBox="1">
            <a:spLocks noGrp="1"/>
          </p:cNvSpPr>
          <p:nvPr>
            <p:ph type="body" idx="1"/>
          </p:nvPr>
        </p:nvSpPr>
        <p:spPr>
          <a:xfrm>
            <a:off x="2700915" y="5258841"/>
            <a:ext cx="36591209" cy="13329615"/>
          </a:xfrm>
          <a:prstGeom prst="rect">
            <a:avLst/>
          </a:prstGeom>
        </p:spPr>
        <p:txBody>
          <a:bodyPr/>
          <a:lstStyle/>
          <a:p>
            <a:pPr marL="228600" indent="-228600" algn="just" defTabSz="457200">
              <a:lnSpc>
                <a:spcPct val="150000"/>
              </a:lnSpc>
              <a:spcBef>
                <a:spcPts val="0"/>
              </a:spcBef>
              <a:buSzPct val="100000"/>
              <a:defRPr>
                <a:solidFill>
                  <a:srgbClr val="193864"/>
                </a:solidFill>
                <a:latin typeface="Facit"/>
                <a:ea typeface="Facit"/>
                <a:cs typeface="Facit"/>
                <a:sym typeface="Facit"/>
              </a:defRPr>
            </a:pPr>
            <a:r>
              <a:rPr dirty="0"/>
              <a:t>State nociceptive sensitization caused by  opioid exposure</a:t>
            </a:r>
          </a:p>
          <a:p>
            <a:pPr marL="228600" indent="-228600" algn="just" defTabSz="457200">
              <a:lnSpc>
                <a:spcPct val="150000"/>
              </a:lnSpc>
              <a:spcBef>
                <a:spcPts val="0"/>
              </a:spcBef>
              <a:buSzPct val="100000"/>
              <a:defRPr>
                <a:solidFill>
                  <a:srgbClr val="193864"/>
                </a:solidFill>
                <a:latin typeface="Facit"/>
                <a:ea typeface="Facit"/>
                <a:cs typeface="Facit"/>
                <a:sym typeface="Facit"/>
              </a:defRPr>
            </a:pPr>
            <a:r>
              <a:rPr dirty="0"/>
              <a:t>Paradoxical response, patients on opioids for pain —&gt; more sensitive to pain stimuli</a:t>
            </a:r>
          </a:p>
          <a:p>
            <a:pPr marL="228600" indent="-228600" algn="just" defTabSz="457200">
              <a:lnSpc>
                <a:spcPct val="150000"/>
              </a:lnSpc>
              <a:spcBef>
                <a:spcPts val="0"/>
              </a:spcBef>
              <a:buSzPct val="100000"/>
              <a:defRPr>
                <a:solidFill>
                  <a:srgbClr val="193864"/>
                </a:solidFill>
                <a:latin typeface="Facit"/>
                <a:ea typeface="Facit"/>
                <a:cs typeface="Facit"/>
                <a:sym typeface="Facit"/>
              </a:defRPr>
            </a:pPr>
            <a:r>
              <a:rPr dirty="0"/>
              <a:t>Type of pain: same or different from original pain</a:t>
            </a:r>
          </a:p>
          <a:p>
            <a:pPr marL="228600" indent="-228600" algn="just" defTabSz="457200">
              <a:lnSpc>
                <a:spcPct val="150000"/>
              </a:lnSpc>
              <a:spcBef>
                <a:spcPts val="0"/>
              </a:spcBef>
              <a:buSzPct val="100000"/>
              <a:defRPr>
                <a:solidFill>
                  <a:srgbClr val="193864"/>
                </a:solidFill>
                <a:latin typeface="Facit"/>
                <a:ea typeface="Facit"/>
                <a:cs typeface="Facit"/>
                <a:sym typeface="Facit"/>
              </a:defRPr>
            </a:pPr>
            <a:r>
              <a:rPr dirty="0"/>
              <a:t>Distinct, definable</a:t>
            </a:r>
          </a:p>
          <a:p>
            <a:pPr marL="228600" indent="-228600" algn="just" defTabSz="457200">
              <a:lnSpc>
                <a:spcPct val="150000"/>
              </a:lnSpc>
              <a:spcBef>
                <a:spcPts val="0"/>
              </a:spcBef>
              <a:buSzPct val="100000"/>
              <a:defRPr>
                <a:solidFill>
                  <a:srgbClr val="193864"/>
                </a:solidFill>
                <a:latin typeface="Facit"/>
                <a:ea typeface="Facit"/>
                <a:cs typeface="Facit"/>
                <a:sym typeface="Facit"/>
              </a:defRPr>
            </a:pPr>
            <a:r>
              <a:rPr dirty="0"/>
              <a:t>Explain loss of opioid efficacy in some patients</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Lee M1, Silverman SM, Hansen H, Patel VB, Manchikanti L..A comprehensive review of opioid-induced hyperalgesia/ Pain Physician. 2011 Mar-Apr;14(2):145-61."/>
          <p:cNvSpPr txBox="1"/>
          <p:nvPr/>
        </p:nvSpPr>
        <p:spPr>
          <a:xfrm>
            <a:off x="6855937" y="22088891"/>
            <a:ext cx="30207743" cy="2590453"/>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defTabSz="457200">
              <a:lnSpc>
                <a:spcPts val="9700"/>
              </a:lnSpc>
              <a:spcBef>
                <a:spcPts val="1600"/>
              </a:spcBef>
              <a:defRPr sz="6500">
                <a:solidFill>
                  <a:srgbClr val="00BDF2"/>
                </a:solidFill>
                <a:latin typeface="Facit"/>
                <a:ea typeface="Facit"/>
                <a:cs typeface="Facit"/>
                <a:sym typeface="Facit"/>
              </a:defRPr>
            </a:pPr>
            <a:r>
              <a:rPr dirty="0"/>
              <a:t>Lee M</a:t>
            </a:r>
            <a:r>
              <a:rPr sz="1015" dirty="0">
                <a:solidFill>
                  <a:srgbClr val="000000"/>
                </a:solidFill>
              </a:rPr>
              <a:t>1</a:t>
            </a:r>
            <a:r>
              <a:rPr dirty="0">
                <a:solidFill>
                  <a:srgbClr val="000000"/>
                </a:solidFill>
              </a:rPr>
              <a:t>, </a:t>
            </a:r>
            <a:r>
              <a:rPr dirty="0"/>
              <a:t>Silverman SM</a:t>
            </a:r>
            <a:r>
              <a:rPr dirty="0">
                <a:solidFill>
                  <a:srgbClr val="000000"/>
                </a:solidFill>
              </a:rPr>
              <a:t>, </a:t>
            </a:r>
            <a:r>
              <a:rPr dirty="0"/>
              <a:t>Hansen H</a:t>
            </a:r>
            <a:r>
              <a:rPr dirty="0">
                <a:solidFill>
                  <a:srgbClr val="000000"/>
                </a:solidFill>
              </a:rPr>
              <a:t>, </a:t>
            </a:r>
            <a:r>
              <a:rPr dirty="0"/>
              <a:t>Patel VB</a:t>
            </a:r>
            <a:r>
              <a:rPr dirty="0">
                <a:solidFill>
                  <a:srgbClr val="000000"/>
                </a:solidFill>
              </a:rPr>
              <a:t>, </a:t>
            </a:r>
            <a:r>
              <a:rPr dirty="0" err="1"/>
              <a:t>Manchikanti</a:t>
            </a:r>
            <a:r>
              <a:rPr dirty="0"/>
              <a:t> L.</a:t>
            </a:r>
            <a:r>
              <a:rPr dirty="0">
                <a:solidFill>
                  <a:srgbClr val="000000"/>
                </a:solidFill>
              </a:rPr>
              <a:t>.</a:t>
            </a:r>
            <a:r>
              <a:rPr dirty="0"/>
              <a:t>A comprehensive review of opioid-induced hyperalgesia/ Pain Physician. 2011 Mar-Apr;14(2):145-61.</a:t>
            </a:r>
          </a:p>
        </p:txBody>
      </p:sp>
      <p:sp>
        <p:nvSpPr>
          <p:cNvPr id="231" name="Opioid-induced hyperalgesia"/>
          <p:cNvSpPr txBox="1"/>
          <p:nvPr/>
        </p:nvSpPr>
        <p:spPr>
          <a:xfrm>
            <a:off x="1587652" y="702605"/>
            <a:ext cx="38207957" cy="6400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0000">
                <a:solidFill>
                  <a:srgbClr val="00BDF2"/>
                </a:solidFill>
                <a:latin typeface="Facit"/>
                <a:ea typeface="Facit"/>
                <a:cs typeface="Facit"/>
                <a:sym typeface="Facit"/>
              </a:defRPr>
            </a:lvl1pPr>
          </a:lstStyle>
          <a:p>
            <a:r>
              <a:t>Opioid-induced hyperalgesia</a:t>
            </a:r>
          </a:p>
        </p:txBody>
      </p:sp>
      <p:sp>
        <p:nvSpPr>
          <p:cNvPr id="232" name="Glutaminergic system - glutamate and NMDA…"/>
          <p:cNvSpPr txBox="1">
            <a:spLocks noGrp="1"/>
          </p:cNvSpPr>
          <p:nvPr>
            <p:ph type="body" idx="1"/>
          </p:nvPr>
        </p:nvSpPr>
        <p:spPr>
          <a:xfrm>
            <a:off x="2700915" y="5258841"/>
            <a:ext cx="36591209" cy="14805041"/>
          </a:xfrm>
          <a:prstGeom prst="rect">
            <a:avLst/>
          </a:prstGeom>
        </p:spPr>
        <p:txBody>
          <a:bodyPr/>
          <a:lstStyle/>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err="1"/>
              <a:t>Glutaminergic</a:t>
            </a:r>
            <a:r>
              <a:rPr dirty="0"/>
              <a:t> system - glutamate and NMDA </a:t>
            </a:r>
          </a:p>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a:t>Spinal </a:t>
            </a:r>
            <a:r>
              <a:rPr dirty="0" err="1"/>
              <a:t>dynorphins</a:t>
            </a:r>
            <a:endParaRPr dirty="0"/>
          </a:p>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err="1"/>
              <a:t>Decending</a:t>
            </a:r>
            <a:r>
              <a:rPr dirty="0"/>
              <a:t> facilitation</a:t>
            </a:r>
          </a:p>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a:t>Genetic influences - COMT, polymorphisms</a:t>
            </a:r>
          </a:p>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a:t>Neurotransmitters - substance P, glutamate, adrenergic receptors, noradrenaline, dopamine</a:t>
            </a:r>
          </a:p>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a:t>Peripheral / spinal / supra spinal mechanisms </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Image" descr="Image"/>
          <p:cNvPicPr>
            <a:picLocks noChangeAspect="1"/>
          </p:cNvPicPr>
          <p:nvPr/>
        </p:nvPicPr>
        <p:blipFill>
          <a:blip r:embed="rId2">
            <a:extLst/>
          </a:blip>
          <a:stretch>
            <a:fillRect/>
          </a:stretch>
        </p:blipFill>
        <p:spPr>
          <a:xfrm>
            <a:off x="5869467" y="2837262"/>
            <a:ext cx="32268177" cy="18926971"/>
          </a:xfrm>
          <a:prstGeom prst="rect">
            <a:avLst/>
          </a:prstGeom>
          <a:ln w="25400">
            <a:miter lim="400000"/>
          </a:ln>
          <a:effectLst>
            <a:outerShdw blurRad="254000" dist="127000" dir="5400000" rotWithShape="0">
              <a:srgbClr val="000000">
                <a:alpha val="70000"/>
              </a:srgbClr>
            </a:outerShdw>
          </a:effectLst>
        </p:spPr>
      </p:pic>
      <p:sp>
        <p:nvSpPr>
          <p:cNvPr id="235" name="www.sciencemag.org/news/2016/11/why-painkillers-sometimes-make-pain-worse"/>
          <p:cNvSpPr txBox="1"/>
          <p:nvPr/>
        </p:nvSpPr>
        <p:spPr>
          <a:xfrm>
            <a:off x="6855937" y="22831668"/>
            <a:ext cx="28117351" cy="1104901"/>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ts val="9700"/>
              </a:lnSpc>
              <a:spcBef>
                <a:spcPts val="1600"/>
              </a:spcBef>
              <a:defRPr sz="6500">
                <a:solidFill>
                  <a:srgbClr val="00BDF2"/>
                </a:solidFill>
                <a:latin typeface="Calibri"/>
                <a:ea typeface="Calibri"/>
                <a:cs typeface="Calibri"/>
                <a:sym typeface="Calibri"/>
              </a:defRPr>
            </a:lvl1pPr>
          </a:lstStyle>
          <a:p>
            <a:r>
              <a:t>www.sciencemag.org/news/2016/11/why-painkillers-sometimes-make-pain-worse</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7" name="Table"/>
          <p:cNvGraphicFramePr/>
          <p:nvPr/>
        </p:nvGraphicFramePr>
        <p:xfrm>
          <a:off x="7108530" y="17547567"/>
          <a:ext cx="28122041" cy="5219306"/>
        </p:xfrm>
        <a:graphic>
          <a:graphicData uri="http://schemas.openxmlformats.org/drawingml/2006/table">
            <a:tbl>
              <a:tblPr bandRow="1">
                <a:tableStyleId>{4C3C2611-4C71-4FC5-86AE-919BDF0F9419}</a:tableStyleId>
              </a:tblPr>
              <a:tblGrid>
                <a:gridCol w="7311189">
                  <a:extLst>
                    <a:ext uri="{9D8B030D-6E8A-4147-A177-3AD203B41FA5}">
                      <a16:colId xmlns:a16="http://schemas.microsoft.com/office/drawing/2014/main" val="20000"/>
                    </a:ext>
                  </a:extLst>
                </a:gridCol>
                <a:gridCol w="6682150">
                  <a:extLst>
                    <a:ext uri="{9D8B030D-6E8A-4147-A177-3AD203B41FA5}">
                      <a16:colId xmlns:a16="http://schemas.microsoft.com/office/drawing/2014/main" val="20001"/>
                    </a:ext>
                  </a:extLst>
                </a:gridCol>
                <a:gridCol w="7128051">
                  <a:extLst>
                    <a:ext uri="{9D8B030D-6E8A-4147-A177-3AD203B41FA5}">
                      <a16:colId xmlns:a16="http://schemas.microsoft.com/office/drawing/2014/main" val="20002"/>
                    </a:ext>
                  </a:extLst>
                </a:gridCol>
                <a:gridCol w="7000651">
                  <a:extLst>
                    <a:ext uri="{9D8B030D-6E8A-4147-A177-3AD203B41FA5}">
                      <a16:colId xmlns:a16="http://schemas.microsoft.com/office/drawing/2014/main" val="20003"/>
                    </a:ext>
                  </a:extLst>
                </a:gridCol>
              </a:tblGrid>
              <a:tr h="1401686">
                <a:tc>
                  <a:txBody>
                    <a:bodyPr/>
                    <a:lstStyle/>
                    <a:p>
                      <a:pPr algn="l" defTabSz="457200">
                        <a:lnSpc>
                          <a:spcPts val="10000"/>
                        </a:lnSpc>
                        <a:defRPr sz="1800">
                          <a:solidFill>
                            <a:srgbClr val="000000"/>
                          </a:solidFill>
                        </a:defRPr>
                      </a:pPr>
                      <a:r>
                        <a:rPr sz="6000">
                          <a:latin typeface="Facit"/>
                          <a:ea typeface="Facit"/>
                          <a:cs typeface="Facit"/>
                          <a:sym typeface="Facit"/>
                        </a:rPr>
                        <a:t>Enhanced immunity</a:t>
                      </a:r>
                    </a:p>
                  </a:txBody>
                  <a:tcPr marL="121920" marR="121920" marT="60960" marB="6096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lnSpc>
                          <a:spcPts val="10000"/>
                        </a:lnSpc>
                        <a:defRPr sz="1800">
                          <a:solidFill>
                            <a:srgbClr val="000000"/>
                          </a:solidFill>
                        </a:defRPr>
                      </a:pPr>
                      <a:r>
                        <a:rPr sz="6000">
                          <a:latin typeface="Facit"/>
                          <a:ea typeface="Facit"/>
                          <a:cs typeface="Facit"/>
                          <a:sym typeface="Facit"/>
                        </a:rPr>
                        <a:t>No suppression</a:t>
                      </a:r>
                    </a:p>
                  </a:txBody>
                  <a:tcPr marL="121920" marR="121920" marT="60960" marB="6096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lnSpc>
                          <a:spcPts val="10000"/>
                        </a:lnSpc>
                        <a:defRPr sz="1800">
                          <a:solidFill>
                            <a:srgbClr val="000000"/>
                          </a:solidFill>
                        </a:defRPr>
                      </a:pPr>
                      <a:r>
                        <a:rPr sz="6000">
                          <a:latin typeface="Facit"/>
                          <a:ea typeface="Facit"/>
                          <a:cs typeface="Facit"/>
                          <a:sym typeface="Facit"/>
                        </a:rPr>
                        <a:t>Little supression</a:t>
                      </a:r>
                    </a:p>
                  </a:txBody>
                  <a:tcPr marL="121920" marR="121920" marT="60960" marB="6096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lnSpc>
                          <a:spcPts val="10000"/>
                        </a:lnSpc>
                        <a:defRPr sz="1800">
                          <a:solidFill>
                            <a:srgbClr val="000000"/>
                          </a:solidFill>
                        </a:defRPr>
                      </a:pPr>
                      <a:r>
                        <a:rPr sz="6000">
                          <a:latin typeface="Facit"/>
                          <a:ea typeface="Facit"/>
                          <a:cs typeface="Facit"/>
                          <a:sym typeface="Facit"/>
                        </a:rPr>
                        <a:t>++ Suppression</a:t>
                      </a:r>
                    </a:p>
                  </a:txBody>
                  <a:tcPr marL="121920" marR="121920" marT="60960" marB="6096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0"/>
                  </a:ext>
                </a:extLst>
              </a:tr>
              <a:tr h="3599442">
                <a:tc>
                  <a:txBody>
                    <a:bodyPr/>
                    <a:lstStyle/>
                    <a:p>
                      <a:pPr algn="l" defTabSz="457200">
                        <a:lnSpc>
                          <a:spcPts val="9700"/>
                        </a:lnSpc>
                        <a:defRPr sz="1800">
                          <a:solidFill>
                            <a:srgbClr val="000000"/>
                          </a:solidFill>
                        </a:defRPr>
                      </a:pPr>
                      <a:r>
                        <a:rPr sz="6000">
                          <a:latin typeface="Facit"/>
                          <a:ea typeface="Facit"/>
                          <a:cs typeface="Facit"/>
                          <a:sym typeface="Facit"/>
                        </a:rPr>
                        <a:t>Naloxone Tramadol</a:t>
                      </a:r>
                    </a:p>
                  </a:txBody>
                  <a:tcPr marL="121920" marR="121920" marT="60960" marB="6096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lnSpc>
                          <a:spcPts val="9700"/>
                        </a:lnSpc>
                        <a:defRPr sz="1800">
                          <a:solidFill>
                            <a:srgbClr val="000000"/>
                          </a:solidFill>
                        </a:defRPr>
                      </a:pPr>
                      <a:r>
                        <a:rPr sz="6000">
                          <a:latin typeface="Facit"/>
                          <a:ea typeface="Facit"/>
                          <a:cs typeface="Facit"/>
                          <a:sym typeface="Facit"/>
                        </a:rPr>
                        <a:t>Oxycodone Buprenorphine Hydromorphone</a:t>
                      </a:r>
                    </a:p>
                  </a:txBody>
                  <a:tcPr marL="121920" marR="121920" marT="60960" marB="6096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lnSpc>
                          <a:spcPts val="9700"/>
                        </a:lnSpc>
                        <a:defRPr sz="1800">
                          <a:solidFill>
                            <a:srgbClr val="000000"/>
                          </a:solidFill>
                        </a:defRPr>
                      </a:pPr>
                      <a:r>
                        <a:rPr sz="6000">
                          <a:latin typeface="Facit"/>
                          <a:ea typeface="Facit"/>
                          <a:cs typeface="Facit"/>
                          <a:sym typeface="Facit"/>
                        </a:rPr>
                        <a:t>Methadone Codeine Dihydrocodeine</a:t>
                      </a:r>
                    </a:p>
                  </a:txBody>
                  <a:tcPr marL="121920" marR="121920" marT="60960" marB="6096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algn="l" defTabSz="457200">
                        <a:lnSpc>
                          <a:spcPts val="9700"/>
                        </a:lnSpc>
                        <a:defRPr sz="1800">
                          <a:solidFill>
                            <a:srgbClr val="000000"/>
                          </a:solidFill>
                        </a:defRPr>
                      </a:pPr>
                      <a:r>
                        <a:rPr sz="6000">
                          <a:latin typeface="Facit"/>
                          <a:ea typeface="Facit"/>
                          <a:cs typeface="Facit"/>
                          <a:sym typeface="Facit"/>
                        </a:rPr>
                        <a:t>Morphine Fentanyl Remifentanil Pethidine</a:t>
                      </a:r>
                    </a:p>
                  </a:txBody>
                  <a:tcPr marL="121920" marR="121920" marT="60960" marB="6096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1"/>
                  </a:ext>
                </a:extLst>
              </a:tr>
            </a:tbl>
          </a:graphicData>
        </a:graphic>
      </p:graphicFrame>
      <p:pic>
        <p:nvPicPr>
          <p:cNvPr id="238" name="Image" descr="Image"/>
          <p:cNvPicPr>
            <a:picLocks noChangeAspect="1"/>
          </p:cNvPicPr>
          <p:nvPr/>
        </p:nvPicPr>
        <p:blipFill>
          <a:blip r:embed="rId2">
            <a:extLst/>
          </a:blip>
          <a:stretch>
            <a:fillRect/>
          </a:stretch>
        </p:blipFill>
        <p:spPr>
          <a:xfrm>
            <a:off x="6693032" y="5266230"/>
            <a:ext cx="28897260" cy="12281338"/>
          </a:xfrm>
          <a:prstGeom prst="rect">
            <a:avLst/>
          </a:prstGeom>
          <a:ln w="12700">
            <a:miter lim="400000"/>
          </a:ln>
        </p:spPr>
      </p:pic>
      <p:sp>
        <p:nvSpPr>
          <p:cNvPr id="239" name="Opio-immuno suppression"/>
          <p:cNvSpPr txBox="1"/>
          <p:nvPr/>
        </p:nvSpPr>
        <p:spPr>
          <a:xfrm>
            <a:off x="1587652" y="702605"/>
            <a:ext cx="38207957" cy="6400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0000">
                <a:solidFill>
                  <a:srgbClr val="00BDF2"/>
                </a:solidFill>
                <a:latin typeface="Facit"/>
                <a:ea typeface="Facit"/>
                <a:cs typeface="Facit"/>
                <a:sym typeface="Facit"/>
              </a:defRPr>
            </a:lvl1pPr>
          </a:lstStyle>
          <a:p>
            <a:r>
              <a:t>Opio-immuno suppression </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Opioid dose conversions"/>
          <p:cNvSpPr txBox="1"/>
          <p:nvPr/>
        </p:nvSpPr>
        <p:spPr>
          <a:xfrm>
            <a:off x="1587652" y="702605"/>
            <a:ext cx="38207957" cy="6400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0000">
                <a:solidFill>
                  <a:srgbClr val="00BDF2"/>
                </a:solidFill>
                <a:latin typeface="Facit"/>
                <a:ea typeface="Facit"/>
                <a:cs typeface="Facit"/>
                <a:sym typeface="Facit"/>
              </a:defRPr>
            </a:lvl1pPr>
          </a:lstStyle>
          <a:p>
            <a:r>
              <a:t>Opioid dose conversions</a:t>
            </a:r>
          </a:p>
        </p:txBody>
      </p:sp>
      <p:graphicFrame>
        <p:nvGraphicFramePr>
          <p:cNvPr id="242" name="Table"/>
          <p:cNvGraphicFramePr/>
          <p:nvPr/>
        </p:nvGraphicFramePr>
        <p:xfrm>
          <a:off x="3653063" y="6292282"/>
          <a:ext cx="33498985" cy="12077700"/>
        </p:xfrm>
        <a:graphic>
          <a:graphicData uri="http://schemas.openxmlformats.org/drawingml/2006/table">
            <a:tbl>
              <a:tblPr bandRow="1">
                <a:tableStyleId>{4C3C2611-4C71-4FC5-86AE-919BDF0F9419}</a:tableStyleId>
              </a:tblPr>
              <a:tblGrid>
                <a:gridCol w="16781686">
                  <a:extLst>
                    <a:ext uri="{9D8B030D-6E8A-4147-A177-3AD203B41FA5}">
                      <a16:colId xmlns:a16="http://schemas.microsoft.com/office/drawing/2014/main" val="20000"/>
                    </a:ext>
                  </a:extLst>
                </a:gridCol>
                <a:gridCol w="16717299">
                  <a:extLst>
                    <a:ext uri="{9D8B030D-6E8A-4147-A177-3AD203B41FA5}">
                      <a16:colId xmlns:a16="http://schemas.microsoft.com/office/drawing/2014/main" val="20001"/>
                    </a:ext>
                  </a:extLst>
                </a:gridCol>
              </a:tblGrid>
              <a:tr h="1104900">
                <a:tc>
                  <a:txBody>
                    <a:bodyPr/>
                    <a:lstStyle/>
                    <a:p>
                      <a:pPr algn="just" defTabSz="457200">
                        <a:defRPr sz="1800">
                          <a:solidFill>
                            <a:srgbClr val="000000"/>
                          </a:solidFill>
                        </a:defRPr>
                      </a:pPr>
                      <a:r>
                        <a:rPr sz="7000" b="1">
                          <a:latin typeface="Calibri"/>
                          <a:ea typeface="Calibri"/>
                          <a:cs typeface="Calibri"/>
                          <a:sym typeface="Calibri"/>
                        </a:rPr>
                        <a:t>Patch strength</a:t>
                      </a:r>
                    </a:p>
                  </a:txBody>
                  <a:tcPr marL="63500" marR="63500" marT="0" marB="0" horzOverflow="overflow">
                    <a:lnL w="12700">
                      <a:solidFill>
                        <a:srgbClr val="CBCBCB"/>
                      </a:solidFill>
                      <a:miter lim="400000"/>
                    </a:lnL>
                    <a:lnR w="12700">
                      <a:solidFill>
                        <a:srgbClr val="CBCBCB"/>
                      </a:solidFill>
                      <a:miter lim="400000"/>
                    </a:lnR>
                    <a:lnT w="12700">
                      <a:solidFill>
                        <a:srgbClr val="000000"/>
                      </a:solidFill>
                      <a:miter lim="400000"/>
                    </a:lnT>
                    <a:lnB w="12700">
                      <a:solidFill>
                        <a:srgbClr val="000000"/>
                      </a:solidFill>
                      <a:miter lim="400000"/>
                    </a:lnB>
                  </a:tcPr>
                </a:tc>
                <a:tc>
                  <a:txBody>
                    <a:bodyPr/>
                    <a:lstStyle/>
                    <a:p>
                      <a:pPr algn="just" defTabSz="457200">
                        <a:defRPr sz="1800">
                          <a:solidFill>
                            <a:srgbClr val="000000"/>
                          </a:solidFill>
                        </a:defRPr>
                      </a:pPr>
                      <a:r>
                        <a:rPr sz="7000" b="1">
                          <a:latin typeface="Calibri"/>
                          <a:ea typeface="Calibri"/>
                          <a:cs typeface="Calibri"/>
                          <a:sym typeface="Calibri"/>
                        </a:rPr>
                        <a:t>Oral morphine equivalent/24hrs (estimate)</a:t>
                      </a:r>
                    </a:p>
                  </a:txBody>
                  <a:tcPr marL="63500" marR="63500" marT="0" marB="0" horzOverflow="overflow">
                    <a:lnL w="12700">
                      <a:solidFill>
                        <a:srgbClr val="CBCBCB"/>
                      </a:solidFill>
                      <a:miter lim="400000"/>
                    </a:lnL>
                    <a:lnR w="12700">
                      <a:solidFill>
                        <a:srgbClr val="CBCBCB"/>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0"/>
                  </a:ext>
                </a:extLst>
              </a:tr>
              <a:tr h="910452">
                <a:tc>
                  <a:txBody>
                    <a:bodyPr/>
                    <a:lstStyle/>
                    <a:p>
                      <a:pPr algn="just" defTabSz="457200">
                        <a:defRPr sz="7000">
                          <a:solidFill>
                            <a:srgbClr val="000000"/>
                          </a:solidFill>
                          <a:latin typeface="Calibri"/>
                          <a:ea typeface="Calibri"/>
                          <a:cs typeface="Calibri"/>
                          <a:sym typeface="Calibri"/>
                        </a:defRPr>
                      </a:pPr>
                      <a:endParaRPr/>
                    </a:p>
                  </a:txBody>
                  <a:tcPr marL="63500" marR="63500" marT="0" marB="0" horzOverflow="overflow">
                    <a:lnL w="12700">
                      <a:solidFill>
                        <a:srgbClr val="CBCBCB"/>
                      </a:solidFill>
                      <a:miter lim="400000"/>
                    </a:lnL>
                    <a:lnR w="12700">
                      <a:solidFill>
                        <a:srgbClr val="CBCBCB"/>
                      </a:solidFill>
                      <a:miter lim="400000"/>
                    </a:lnR>
                    <a:lnT w="12700">
                      <a:solidFill>
                        <a:srgbClr val="000000"/>
                      </a:solidFill>
                      <a:miter lim="400000"/>
                    </a:lnT>
                    <a:lnB w="12700">
                      <a:solidFill>
                        <a:srgbClr val="000000"/>
                      </a:solidFill>
                      <a:miter lim="400000"/>
                    </a:lnB>
                  </a:tcPr>
                </a:tc>
                <a:tc>
                  <a:txBody>
                    <a:bodyPr/>
                    <a:lstStyle/>
                    <a:p>
                      <a:pPr algn="just" defTabSz="457200">
                        <a:defRPr sz="7000">
                          <a:solidFill>
                            <a:srgbClr val="000000"/>
                          </a:solidFill>
                          <a:latin typeface="Calibri"/>
                          <a:ea typeface="Calibri"/>
                          <a:cs typeface="Calibri"/>
                          <a:sym typeface="Calibri"/>
                        </a:defRPr>
                      </a:pPr>
                      <a:endParaRPr/>
                    </a:p>
                  </a:txBody>
                  <a:tcPr marL="63500" marR="63500" marT="0" marB="0" horzOverflow="overflow">
                    <a:lnL w="12700">
                      <a:solidFill>
                        <a:srgbClr val="CBCBCB"/>
                      </a:solidFill>
                      <a:miter lim="400000"/>
                    </a:lnL>
                    <a:lnR w="12700">
                      <a:solidFill>
                        <a:srgbClr val="CBCBCB"/>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1"/>
                  </a:ext>
                </a:extLst>
              </a:tr>
              <a:tr h="1104900">
                <a:tc>
                  <a:txBody>
                    <a:bodyPr/>
                    <a:lstStyle/>
                    <a:p>
                      <a:pPr algn="just" defTabSz="457200">
                        <a:defRPr sz="1800">
                          <a:solidFill>
                            <a:srgbClr val="000000"/>
                          </a:solidFill>
                        </a:defRPr>
                      </a:pPr>
                      <a:r>
                        <a:rPr sz="7000">
                          <a:latin typeface="Calibri"/>
                          <a:ea typeface="Calibri"/>
                          <a:cs typeface="Calibri"/>
                          <a:sym typeface="Calibri"/>
                        </a:rPr>
                        <a:t>Buprenorphine 5mcg/hr</a:t>
                      </a:r>
                    </a:p>
                  </a:txBody>
                  <a:tcPr marL="63500" marR="63500" marT="0" marB="0" horzOverflow="overflow">
                    <a:lnL w="12700">
                      <a:solidFill>
                        <a:srgbClr val="CBCBCB"/>
                      </a:solidFill>
                      <a:miter lim="400000"/>
                    </a:lnL>
                    <a:lnR w="12700">
                      <a:solidFill>
                        <a:srgbClr val="CBCBCB"/>
                      </a:solidFill>
                      <a:miter lim="400000"/>
                    </a:lnR>
                    <a:lnT w="12700">
                      <a:solidFill>
                        <a:srgbClr val="000000"/>
                      </a:solidFill>
                      <a:miter lim="400000"/>
                    </a:lnT>
                    <a:lnB w="12700">
                      <a:solidFill>
                        <a:srgbClr val="CBCBCB"/>
                      </a:solidFill>
                      <a:miter lim="400000"/>
                    </a:lnB>
                  </a:tcPr>
                </a:tc>
                <a:tc>
                  <a:txBody>
                    <a:bodyPr/>
                    <a:lstStyle/>
                    <a:p>
                      <a:pPr algn="just" defTabSz="457200">
                        <a:defRPr sz="1800">
                          <a:solidFill>
                            <a:srgbClr val="000000"/>
                          </a:solidFill>
                        </a:defRPr>
                      </a:pPr>
                      <a:r>
                        <a:rPr sz="7000">
                          <a:latin typeface="Calibri"/>
                          <a:ea typeface="Calibri"/>
                          <a:cs typeface="Calibri"/>
                          <a:sym typeface="Calibri"/>
                        </a:rPr>
                        <a:t>10mg/24hrs</a:t>
                      </a:r>
                    </a:p>
                  </a:txBody>
                  <a:tcPr marL="63500" marR="63500" marT="0" marB="0" horzOverflow="overflow">
                    <a:lnL w="12700">
                      <a:solidFill>
                        <a:srgbClr val="CBCBCB"/>
                      </a:solidFill>
                      <a:miter lim="400000"/>
                    </a:lnL>
                    <a:lnR w="12700">
                      <a:solidFill>
                        <a:srgbClr val="CBCBCB"/>
                      </a:solidFill>
                      <a:miter lim="400000"/>
                    </a:lnR>
                    <a:lnT w="12700">
                      <a:solidFill>
                        <a:srgbClr val="000000"/>
                      </a:solidFill>
                      <a:miter lim="400000"/>
                    </a:lnT>
                    <a:lnB w="12700">
                      <a:solidFill>
                        <a:srgbClr val="CBCBCB"/>
                      </a:solidFill>
                      <a:miter lim="400000"/>
                    </a:lnB>
                  </a:tcPr>
                </a:tc>
                <a:extLst>
                  <a:ext uri="{0D108BD9-81ED-4DB2-BD59-A6C34878D82A}">
                    <a16:rowId xmlns:a16="http://schemas.microsoft.com/office/drawing/2014/main" val="10002"/>
                  </a:ext>
                </a:extLst>
              </a:tr>
              <a:tr h="1104900">
                <a:tc>
                  <a:txBody>
                    <a:bodyPr/>
                    <a:lstStyle/>
                    <a:p>
                      <a:pPr algn="just" defTabSz="457200">
                        <a:defRPr sz="1800">
                          <a:solidFill>
                            <a:srgbClr val="000000"/>
                          </a:solidFill>
                        </a:defRPr>
                      </a:pPr>
                      <a:r>
                        <a:rPr sz="7000">
                          <a:latin typeface="Calibri"/>
                          <a:ea typeface="Calibri"/>
                          <a:cs typeface="Calibri"/>
                          <a:sym typeface="Calibri"/>
                        </a:rPr>
                        <a:t>Buprenorphine 10mcg/hr</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just" defTabSz="457200">
                        <a:defRPr sz="1800">
                          <a:solidFill>
                            <a:srgbClr val="000000"/>
                          </a:solidFill>
                        </a:defRPr>
                      </a:pPr>
                      <a:r>
                        <a:rPr sz="7000">
                          <a:latin typeface="Calibri"/>
                          <a:ea typeface="Calibri"/>
                          <a:cs typeface="Calibri"/>
                          <a:sym typeface="Calibri"/>
                        </a:rPr>
                        <a:t>20mg/24hrs</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3"/>
                  </a:ext>
                </a:extLst>
              </a:tr>
              <a:tr h="1104900">
                <a:tc>
                  <a:txBody>
                    <a:bodyPr/>
                    <a:lstStyle/>
                    <a:p>
                      <a:pPr algn="just" defTabSz="457200">
                        <a:defRPr sz="1800">
                          <a:solidFill>
                            <a:srgbClr val="000000"/>
                          </a:solidFill>
                        </a:defRPr>
                      </a:pPr>
                      <a:r>
                        <a:rPr sz="7000">
                          <a:latin typeface="Calibri"/>
                          <a:ea typeface="Calibri"/>
                          <a:cs typeface="Calibri"/>
                          <a:sym typeface="Calibri"/>
                        </a:rPr>
                        <a:t>Buprenorphine 20mcg/hr</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000000"/>
                      </a:solidFill>
                      <a:miter lim="400000"/>
                    </a:lnB>
                  </a:tcPr>
                </a:tc>
                <a:tc>
                  <a:txBody>
                    <a:bodyPr/>
                    <a:lstStyle/>
                    <a:p>
                      <a:pPr algn="just" defTabSz="457200">
                        <a:defRPr sz="1800">
                          <a:solidFill>
                            <a:srgbClr val="000000"/>
                          </a:solidFill>
                        </a:defRPr>
                      </a:pPr>
                      <a:r>
                        <a:rPr sz="7000">
                          <a:latin typeface="Calibri"/>
                          <a:ea typeface="Calibri"/>
                          <a:cs typeface="Calibri"/>
                          <a:sym typeface="Calibri"/>
                        </a:rPr>
                        <a:t>40mg/24hrs</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000000"/>
                      </a:solidFill>
                      <a:miter lim="400000"/>
                    </a:lnB>
                  </a:tcPr>
                </a:tc>
                <a:extLst>
                  <a:ext uri="{0D108BD9-81ED-4DB2-BD59-A6C34878D82A}">
                    <a16:rowId xmlns:a16="http://schemas.microsoft.com/office/drawing/2014/main" val="10004"/>
                  </a:ext>
                </a:extLst>
              </a:tr>
              <a:tr h="910452">
                <a:tc>
                  <a:txBody>
                    <a:bodyPr/>
                    <a:lstStyle/>
                    <a:p>
                      <a:pPr algn="just" defTabSz="457200">
                        <a:defRPr sz="7000" b="1">
                          <a:solidFill>
                            <a:srgbClr val="000000"/>
                          </a:solidFill>
                          <a:latin typeface="Calibri"/>
                          <a:ea typeface="Calibri"/>
                          <a:cs typeface="Calibri"/>
                          <a:sym typeface="Calibri"/>
                        </a:defRPr>
                      </a:pPr>
                      <a:endParaRPr/>
                    </a:p>
                  </a:txBody>
                  <a:tcPr marL="63500" marR="63500" marT="0" marB="0" horzOverflow="overflow">
                    <a:lnL w="12700">
                      <a:solidFill>
                        <a:srgbClr val="CBCBCB"/>
                      </a:solidFill>
                      <a:miter lim="400000"/>
                    </a:lnL>
                    <a:lnR w="12700">
                      <a:solidFill>
                        <a:srgbClr val="CBCBCB"/>
                      </a:solidFill>
                      <a:miter lim="400000"/>
                    </a:lnR>
                    <a:lnT w="12700">
                      <a:solidFill>
                        <a:srgbClr val="000000"/>
                      </a:solidFill>
                      <a:miter lim="400000"/>
                    </a:lnT>
                    <a:lnB w="12700">
                      <a:solidFill>
                        <a:srgbClr val="000000"/>
                      </a:solidFill>
                      <a:miter lim="400000"/>
                    </a:lnB>
                  </a:tcPr>
                </a:tc>
                <a:tc>
                  <a:txBody>
                    <a:bodyPr/>
                    <a:lstStyle/>
                    <a:p>
                      <a:pPr algn="just" defTabSz="457200">
                        <a:defRPr sz="7000" b="1">
                          <a:solidFill>
                            <a:srgbClr val="000000"/>
                          </a:solidFill>
                          <a:latin typeface="Calibri"/>
                          <a:ea typeface="Calibri"/>
                          <a:cs typeface="Calibri"/>
                          <a:sym typeface="Calibri"/>
                        </a:defRPr>
                      </a:pPr>
                      <a:endParaRPr/>
                    </a:p>
                  </a:txBody>
                  <a:tcPr marL="63500" marR="63500" marT="0" marB="0" horzOverflow="overflow">
                    <a:lnL w="12700">
                      <a:solidFill>
                        <a:srgbClr val="CBCBCB"/>
                      </a:solidFill>
                      <a:miter lim="400000"/>
                    </a:lnL>
                    <a:lnR w="12700">
                      <a:solidFill>
                        <a:srgbClr val="CBCBCB"/>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5"/>
                  </a:ext>
                </a:extLst>
              </a:tr>
              <a:tr h="1104900">
                <a:tc>
                  <a:txBody>
                    <a:bodyPr/>
                    <a:lstStyle/>
                    <a:p>
                      <a:pPr algn="just" defTabSz="457200">
                        <a:defRPr sz="1800">
                          <a:solidFill>
                            <a:srgbClr val="000000"/>
                          </a:solidFill>
                        </a:defRPr>
                      </a:pPr>
                      <a:r>
                        <a:rPr sz="7000">
                          <a:latin typeface="Calibri"/>
                          <a:ea typeface="Calibri"/>
                          <a:cs typeface="Calibri"/>
                          <a:sym typeface="Calibri"/>
                        </a:rPr>
                        <a:t>Fentanyl 12mcg/hr = 288mcg/24hrs</a:t>
                      </a:r>
                    </a:p>
                  </a:txBody>
                  <a:tcPr marL="63500" marR="63500" marT="0" marB="0" horzOverflow="overflow">
                    <a:lnL w="12700">
                      <a:solidFill>
                        <a:srgbClr val="CBCBCB"/>
                      </a:solidFill>
                      <a:miter lim="400000"/>
                    </a:lnL>
                    <a:lnR w="12700">
                      <a:solidFill>
                        <a:srgbClr val="CBCBCB"/>
                      </a:solidFill>
                      <a:miter lim="400000"/>
                    </a:lnR>
                    <a:lnT w="12700">
                      <a:solidFill>
                        <a:srgbClr val="000000"/>
                      </a:solidFill>
                      <a:miter lim="400000"/>
                    </a:lnT>
                    <a:lnB w="12700">
                      <a:solidFill>
                        <a:srgbClr val="CBCBCB"/>
                      </a:solidFill>
                      <a:miter lim="400000"/>
                    </a:lnB>
                  </a:tcPr>
                </a:tc>
                <a:tc>
                  <a:txBody>
                    <a:bodyPr/>
                    <a:lstStyle/>
                    <a:p>
                      <a:pPr algn="just" defTabSz="457200">
                        <a:defRPr sz="1800">
                          <a:solidFill>
                            <a:srgbClr val="000000"/>
                          </a:solidFill>
                        </a:defRPr>
                      </a:pPr>
                      <a:r>
                        <a:rPr sz="7000">
                          <a:latin typeface="Calibri"/>
                          <a:ea typeface="Calibri"/>
                          <a:cs typeface="Calibri"/>
                          <a:sym typeface="Calibri"/>
                        </a:rPr>
                        <a:t>45mg/24hrs</a:t>
                      </a:r>
                    </a:p>
                  </a:txBody>
                  <a:tcPr marL="63500" marR="63500" marT="0" marB="0" horzOverflow="overflow">
                    <a:lnL w="12700">
                      <a:solidFill>
                        <a:srgbClr val="CBCBCB"/>
                      </a:solidFill>
                      <a:miter lim="400000"/>
                    </a:lnL>
                    <a:lnR w="12700">
                      <a:solidFill>
                        <a:srgbClr val="CBCBCB"/>
                      </a:solidFill>
                      <a:miter lim="400000"/>
                    </a:lnR>
                    <a:lnT w="12700">
                      <a:solidFill>
                        <a:srgbClr val="000000"/>
                      </a:solidFill>
                      <a:miter lim="400000"/>
                    </a:lnT>
                    <a:lnB w="12700">
                      <a:solidFill>
                        <a:srgbClr val="CBCBCB"/>
                      </a:solidFill>
                      <a:miter lim="400000"/>
                    </a:lnB>
                  </a:tcPr>
                </a:tc>
                <a:extLst>
                  <a:ext uri="{0D108BD9-81ED-4DB2-BD59-A6C34878D82A}">
                    <a16:rowId xmlns:a16="http://schemas.microsoft.com/office/drawing/2014/main" val="10006"/>
                  </a:ext>
                </a:extLst>
              </a:tr>
              <a:tr h="1104900">
                <a:tc>
                  <a:txBody>
                    <a:bodyPr/>
                    <a:lstStyle/>
                    <a:p>
                      <a:pPr algn="just" defTabSz="457200">
                        <a:defRPr sz="1800">
                          <a:solidFill>
                            <a:srgbClr val="000000"/>
                          </a:solidFill>
                        </a:defRPr>
                      </a:pPr>
                      <a:r>
                        <a:rPr sz="7000">
                          <a:latin typeface="Calibri"/>
                          <a:ea typeface="Calibri"/>
                          <a:cs typeface="Calibri"/>
                          <a:sym typeface="Calibri"/>
                        </a:rPr>
                        <a:t>Fentanyl 25mcg/hr = 600mcg/24hrs</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just" defTabSz="457200">
                        <a:defRPr sz="1800">
                          <a:solidFill>
                            <a:srgbClr val="000000"/>
                          </a:solidFill>
                        </a:defRPr>
                      </a:pPr>
                      <a:r>
                        <a:rPr sz="7000">
                          <a:latin typeface="Calibri"/>
                          <a:ea typeface="Calibri"/>
                          <a:cs typeface="Calibri"/>
                          <a:sym typeface="Calibri"/>
                        </a:rPr>
                        <a:t>90mg/24hrs</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7"/>
                  </a:ext>
                </a:extLst>
              </a:tr>
              <a:tr h="1104900">
                <a:tc>
                  <a:txBody>
                    <a:bodyPr/>
                    <a:lstStyle/>
                    <a:p>
                      <a:pPr algn="just" defTabSz="457200">
                        <a:defRPr sz="1800">
                          <a:solidFill>
                            <a:srgbClr val="000000"/>
                          </a:solidFill>
                        </a:defRPr>
                      </a:pPr>
                      <a:r>
                        <a:rPr sz="7000">
                          <a:latin typeface="Calibri"/>
                          <a:ea typeface="Calibri"/>
                          <a:cs typeface="Calibri"/>
                          <a:sym typeface="Calibri"/>
                        </a:rPr>
                        <a:t>Fentanyl 50mcg/hr = 1200mcg/24hrs</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just" defTabSz="457200">
                        <a:defRPr sz="1800">
                          <a:solidFill>
                            <a:srgbClr val="000000"/>
                          </a:solidFill>
                        </a:defRPr>
                      </a:pPr>
                      <a:r>
                        <a:rPr sz="7000">
                          <a:latin typeface="Calibri"/>
                          <a:ea typeface="Calibri"/>
                          <a:cs typeface="Calibri"/>
                          <a:sym typeface="Calibri"/>
                        </a:rPr>
                        <a:t>180mg/24hrs</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8"/>
                  </a:ext>
                </a:extLst>
              </a:tr>
              <a:tr h="1104900">
                <a:tc>
                  <a:txBody>
                    <a:bodyPr/>
                    <a:lstStyle/>
                    <a:p>
                      <a:pPr algn="just" defTabSz="457200">
                        <a:defRPr sz="1800">
                          <a:solidFill>
                            <a:srgbClr val="000000"/>
                          </a:solidFill>
                        </a:defRPr>
                      </a:pPr>
                      <a:r>
                        <a:rPr sz="7000">
                          <a:latin typeface="Calibri"/>
                          <a:ea typeface="Calibri"/>
                          <a:cs typeface="Calibri"/>
                          <a:sym typeface="Calibri"/>
                        </a:rPr>
                        <a:t>Fentanyl 75mcg/hr = 1800mcg/24hrs</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tc>
                  <a:txBody>
                    <a:bodyPr/>
                    <a:lstStyle/>
                    <a:p>
                      <a:pPr algn="just" defTabSz="457200">
                        <a:defRPr sz="1800">
                          <a:solidFill>
                            <a:srgbClr val="000000"/>
                          </a:solidFill>
                        </a:defRPr>
                      </a:pPr>
                      <a:r>
                        <a:rPr sz="7000">
                          <a:latin typeface="Calibri"/>
                          <a:ea typeface="Calibri"/>
                          <a:cs typeface="Calibri"/>
                          <a:sym typeface="Calibri"/>
                        </a:rPr>
                        <a:t>225mg/24hrs</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CBCBCB"/>
                      </a:solidFill>
                      <a:miter lim="400000"/>
                    </a:lnB>
                  </a:tcPr>
                </a:tc>
                <a:extLst>
                  <a:ext uri="{0D108BD9-81ED-4DB2-BD59-A6C34878D82A}">
                    <a16:rowId xmlns:a16="http://schemas.microsoft.com/office/drawing/2014/main" val="10009"/>
                  </a:ext>
                </a:extLst>
              </a:tr>
              <a:tr h="1104900">
                <a:tc>
                  <a:txBody>
                    <a:bodyPr/>
                    <a:lstStyle/>
                    <a:p>
                      <a:pPr algn="just" defTabSz="457200">
                        <a:defRPr sz="1800">
                          <a:solidFill>
                            <a:srgbClr val="000000"/>
                          </a:solidFill>
                        </a:defRPr>
                      </a:pPr>
                      <a:r>
                        <a:rPr sz="7000">
                          <a:latin typeface="Calibri"/>
                          <a:ea typeface="Calibri"/>
                          <a:cs typeface="Calibri"/>
                          <a:sym typeface="Calibri"/>
                        </a:rPr>
                        <a:t>Fentanyl 100mcg/hr = 2400mcg/24hrs</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000000"/>
                      </a:solidFill>
                      <a:miter lim="400000"/>
                    </a:lnB>
                  </a:tcPr>
                </a:tc>
                <a:tc>
                  <a:txBody>
                    <a:bodyPr/>
                    <a:lstStyle/>
                    <a:p>
                      <a:pPr algn="just" defTabSz="457200">
                        <a:defRPr sz="1800">
                          <a:solidFill>
                            <a:srgbClr val="000000"/>
                          </a:solidFill>
                        </a:defRPr>
                      </a:pPr>
                      <a:r>
                        <a:rPr sz="7000">
                          <a:latin typeface="Calibri"/>
                          <a:ea typeface="Calibri"/>
                          <a:cs typeface="Calibri"/>
                          <a:sym typeface="Calibri"/>
                        </a:rPr>
                        <a:t>360mg/24hrs</a:t>
                      </a:r>
                    </a:p>
                  </a:txBody>
                  <a:tcPr marL="63500" marR="63500" marT="0" marB="0" horzOverflow="overflow">
                    <a:lnL w="12700">
                      <a:solidFill>
                        <a:srgbClr val="CBCBCB"/>
                      </a:solidFill>
                      <a:miter lim="400000"/>
                    </a:lnL>
                    <a:lnR w="12700">
                      <a:solidFill>
                        <a:srgbClr val="CBCBCB"/>
                      </a:solidFill>
                      <a:miter lim="400000"/>
                    </a:lnR>
                    <a:lnT w="12700">
                      <a:solidFill>
                        <a:srgbClr val="CBCBCB"/>
                      </a:solidFill>
                      <a:miter lim="400000"/>
                    </a:lnT>
                    <a:lnB w="12700">
                      <a:solidFill>
                        <a:srgbClr val="000000"/>
                      </a:solidFill>
                      <a:miter lim="400000"/>
                    </a:lnB>
                  </a:tcPr>
                </a:tc>
                <a:extLst>
                  <a:ext uri="{0D108BD9-81ED-4DB2-BD59-A6C34878D82A}">
                    <a16:rowId xmlns:a16="http://schemas.microsoft.com/office/drawing/2014/main" val="1001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Opioid dose conversions"/>
          <p:cNvSpPr txBox="1"/>
          <p:nvPr/>
        </p:nvSpPr>
        <p:spPr>
          <a:xfrm>
            <a:off x="1587652" y="702605"/>
            <a:ext cx="38207957" cy="6400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0000">
                <a:solidFill>
                  <a:srgbClr val="00BDF2"/>
                </a:solidFill>
                <a:latin typeface="Facit"/>
                <a:ea typeface="Facit"/>
                <a:cs typeface="Facit"/>
                <a:sym typeface="Facit"/>
              </a:defRPr>
            </a:lvl1pPr>
          </a:lstStyle>
          <a:p>
            <a:r>
              <a:t>Opioid dose conversions</a:t>
            </a:r>
          </a:p>
        </p:txBody>
      </p:sp>
      <p:pic>
        <p:nvPicPr>
          <p:cNvPr id="245" name="Image" descr="Image"/>
          <p:cNvPicPr>
            <a:picLocks noChangeAspect="1"/>
          </p:cNvPicPr>
          <p:nvPr/>
        </p:nvPicPr>
        <p:blipFill>
          <a:blip r:embed="rId2">
            <a:extLst/>
          </a:blip>
          <a:stretch>
            <a:fillRect/>
          </a:stretch>
        </p:blipFill>
        <p:spPr>
          <a:xfrm>
            <a:off x="1587652" y="5855631"/>
            <a:ext cx="39470531" cy="9704340"/>
          </a:xfrm>
          <a:prstGeom prst="rect">
            <a:avLst/>
          </a:prstGeom>
          <a:ln w="12700">
            <a:miter lim="400000"/>
          </a:ln>
        </p:spPr>
      </p:pic>
      <p:pic>
        <p:nvPicPr>
          <p:cNvPr id="246" name="Image" descr="Image"/>
          <p:cNvPicPr>
            <a:picLocks noChangeAspect="1"/>
          </p:cNvPicPr>
          <p:nvPr/>
        </p:nvPicPr>
        <p:blipFill>
          <a:blip r:embed="rId3">
            <a:extLst/>
          </a:blip>
          <a:stretch>
            <a:fillRect/>
          </a:stretch>
        </p:blipFill>
        <p:spPr>
          <a:xfrm>
            <a:off x="3421703" y="14655800"/>
            <a:ext cx="35486449" cy="71881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Disclaimer"/>
          <p:cNvSpPr txBox="1">
            <a:spLocks noGrp="1"/>
          </p:cNvSpPr>
          <p:nvPr>
            <p:ph type="title"/>
          </p:nvPr>
        </p:nvSpPr>
        <p:spPr>
          <a:prstGeom prst="rect">
            <a:avLst/>
          </a:prstGeom>
        </p:spPr>
        <p:txBody>
          <a:bodyPr/>
          <a:lstStyle>
            <a:lvl1pPr>
              <a:defRPr>
                <a:solidFill>
                  <a:srgbClr val="00BDF2"/>
                </a:solidFill>
                <a:latin typeface="Facit"/>
                <a:ea typeface="Facit"/>
                <a:cs typeface="Facit"/>
                <a:sym typeface="Facit"/>
              </a:defRPr>
            </a:lvl1pPr>
          </a:lstStyle>
          <a:p>
            <a:r>
              <a:t>Disclaimer</a:t>
            </a:r>
          </a:p>
        </p:txBody>
      </p:sp>
      <p:sp>
        <p:nvSpPr>
          <p:cNvPr id="188" name="Conflicts of interests related to this talk…"/>
          <p:cNvSpPr txBox="1">
            <a:spLocks noGrp="1"/>
          </p:cNvSpPr>
          <p:nvPr>
            <p:ph type="body" idx="1"/>
          </p:nvPr>
        </p:nvSpPr>
        <p:spPr>
          <a:xfrm>
            <a:off x="4114800" y="4947218"/>
            <a:ext cx="33756600" cy="13913671"/>
          </a:xfrm>
          <a:prstGeom prst="rect">
            <a:avLst/>
          </a:prstGeom>
        </p:spPr>
        <p:txBody>
          <a:bodyPr/>
          <a:lstStyle/>
          <a:p>
            <a:pPr>
              <a:defRPr>
                <a:solidFill>
                  <a:srgbClr val="1A3864"/>
                </a:solidFill>
                <a:latin typeface="Facit"/>
                <a:ea typeface="Facit"/>
                <a:cs typeface="Facit"/>
                <a:sym typeface="Facit"/>
              </a:defRPr>
            </a:pPr>
            <a:r>
              <a:t>Conflicts of interests related to this talk</a:t>
            </a:r>
          </a:p>
          <a:p>
            <a:pPr lvl="2">
              <a:defRPr sz="8000">
                <a:solidFill>
                  <a:srgbClr val="1A3864"/>
                </a:solidFill>
                <a:latin typeface="Facit"/>
                <a:ea typeface="Facit"/>
                <a:cs typeface="Facit"/>
                <a:sym typeface="Facit"/>
              </a:defRPr>
            </a:pPr>
            <a:r>
              <a:t>Consultant, advisor to Boston Scientific &amp; Nevro, Abbott</a:t>
            </a:r>
          </a:p>
          <a:p>
            <a:pPr lvl="2">
              <a:defRPr sz="8000">
                <a:solidFill>
                  <a:srgbClr val="1A3864"/>
                </a:solidFill>
                <a:latin typeface="Facit"/>
                <a:ea typeface="Facit"/>
                <a:cs typeface="Facit"/>
                <a:sym typeface="Facit"/>
              </a:defRPr>
            </a:pPr>
            <a:r>
              <a:t>All proceeds, to a practice educational fund</a:t>
            </a:r>
          </a:p>
          <a:p>
            <a:pPr lvl="2">
              <a:defRPr sz="8000">
                <a:solidFill>
                  <a:srgbClr val="1A3864"/>
                </a:solidFill>
                <a:latin typeface="Facit"/>
                <a:ea typeface="Facit"/>
                <a:cs typeface="Facit"/>
                <a:sym typeface="Facit"/>
              </a:defRPr>
            </a:pPr>
            <a:endParaRPr/>
          </a:p>
          <a:p>
            <a:pPr>
              <a:defRPr>
                <a:solidFill>
                  <a:srgbClr val="1A3864"/>
                </a:solidFill>
                <a:latin typeface="Facit"/>
                <a:ea typeface="Facit"/>
                <a:cs typeface="Facit"/>
                <a:sym typeface="Facit"/>
              </a:defRPr>
            </a:pPr>
            <a:r>
              <a:t>My aim is to improve the practice of pain meidicine &amp; neuromodulation</a:t>
            </a:r>
          </a:p>
          <a:p>
            <a:pPr>
              <a:defRPr>
                <a:solidFill>
                  <a:srgbClr val="1A3864"/>
                </a:solidFill>
                <a:latin typeface="Facit"/>
                <a:ea typeface="Facit"/>
                <a:cs typeface="Facit"/>
                <a:sym typeface="Facit"/>
              </a:defRPr>
            </a:pPr>
            <a:r>
              <a:t>This presentation reflects my views and approaches</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Opioids - the evidence"/>
          <p:cNvSpPr txBox="1"/>
          <p:nvPr/>
        </p:nvSpPr>
        <p:spPr>
          <a:xfrm>
            <a:off x="1600352" y="702605"/>
            <a:ext cx="38207957" cy="6400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0000">
                <a:solidFill>
                  <a:srgbClr val="00BDF2"/>
                </a:solidFill>
                <a:latin typeface="Facit"/>
                <a:ea typeface="Facit"/>
                <a:cs typeface="Facit"/>
                <a:sym typeface="Facit"/>
              </a:defRPr>
            </a:lvl1pPr>
          </a:lstStyle>
          <a:p>
            <a:r>
              <a:t>Opioids - the evidence</a:t>
            </a:r>
          </a:p>
        </p:txBody>
      </p:sp>
      <p:pic>
        <p:nvPicPr>
          <p:cNvPr id="249" name="Efficacy of Opioids for Chronic Pain A Review of the Evidence.pdf" descr="Efficacy of Opioids for Chronic Pain A Review of the Evidence.pdf"/>
          <p:cNvPicPr>
            <a:picLocks noChangeAspect="1"/>
          </p:cNvPicPr>
          <p:nvPr/>
        </p:nvPicPr>
        <p:blipFill>
          <a:blip r:embed="rId2">
            <a:extLst/>
          </a:blip>
          <a:srcRect/>
          <a:stretch>
            <a:fillRect/>
          </a:stretch>
        </p:blipFill>
        <p:spPr>
          <a:xfrm>
            <a:off x="5178524" y="4853291"/>
            <a:ext cx="15016885" cy="20100639"/>
          </a:xfrm>
          <a:prstGeom prst="rect">
            <a:avLst/>
          </a:prstGeom>
          <a:ln w="12700">
            <a:miter lim="400000"/>
          </a:ln>
        </p:spPr>
      </p:pic>
      <p:pic>
        <p:nvPicPr>
          <p:cNvPr id="250" name="“Safe and Effective When Used As Directed”- The Case of Chronic Use of Opioid Analgesics.pdf" descr="“Safe and Effective When Used As Directed”- The Case of Chronic Use of Opioid Analgesics.pdf"/>
          <p:cNvPicPr>
            <a:picLocks noChangeAspect="1"/>
          </p:cNvPicPr>
          <p:nvPr/>
        </p:nvPicPr>
        <p:blipFill>
          <a:blip r:embed="rId3">
            <a:extLst/>
          </a:blip>
          <a:stretch>
            <a:fillRect/>
          </a:stretch>
        </p:blipFill>
        <p:spPr>
          <a:xfrm>
            <a:off x="22268867" y="4853291"/>
            <a:ext cx="13975010" cy="1856678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Nijs J et al. Treatment of central sensitization in patients with ‘unexplained’ chronic pain: what options do we have? Expert Opin. Pharmacother. 10.1517/14656566.2011.547475 2011 Informa UK, Ltd. ISSN 1465-6566"/>
          <p:cNvSpPr txBox="1"/>
          <p:nvPr/>
        </p:nvSpPr>
        <p:spPr>
          <a:xfrm>
            <a:off x="5576708" y="21466927"/>
            <a:ext cx="33691038" cy="3834383"/>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defTabSz="457200">
              <a:lnSpc>
                <a:spcPts val="9700"/>
              </a:lnSpc>
              <a:spcBef>
                <a:spcPts val="1600"/>
              </a:spcBef>
              <a:defRPr sz="6500">
                <a:solidFill>
                  <a:srgbClr val="00BDF2"/>
                </a:solidFill>
                <a:latin typeface="Calibri"/>
                <a:ea typeface="Calibri"/>
                <a:cs typeface="Calibri"/>
                <a:sym typeface="Calibri"/>
              </a:defRPr>
            </a:pPr>
            <a:r>
              <a:rPr dirty="0" err="1"/>
              <a:t>Nijs</a:t>
            </a:r>
            <a:r>
              <a:rPr dirty="0"/>
              <a:t> J </a:t>
            </a:r>
            <a:r>
              <a:rPr i="1" dirty="0"/>
              <a:t>et al. </a:t>
            </a:r>
            <a:r>
              <a:rPr dirty="0"/>
              <a:t>Treatment of central sensitization in patients with ‘unexplained’ chronic pain: what options do we have? Expert </a:t>
            </a:r>
            <a:r>
              <a:rPr dirty="0" err="1"/>
              <a:t>Opin</a:t>
            </a:r>
            <a:r>
              <a:rPr dirty="0"/>
              <a:t>. </a:t>
            </a:r>
            <a:r>
              <a:rPr dirty="0" err="1"/>
              <a:t>Pharmacother</a:t>
            </a:r>
            <a:r>
              <a:rPr dirty="0"/>
              <a:t>. 10.1517/14656566.2011.547475 2011 </a:t>
            </a:r>
            <a:r>
              <a:rPr dirty="0" err="1"/>
              <a:t>Informa</a:t>
            </a:r>
            <a:r>
              <a:rPr dirty="0"/>
              <a:t> UK, Ltd. ISSN 1465-6566</a:t>
            </a:r>
          </a:p>
        </p:txBody>
      </p:sp>
      <p:sp>
        <p:nvSpPr>
          <p:cNvPr id="253" name="Low-tech treatments"/>
          <p:cNvSpPr txBox="1"/>
          <p:nvPr/>
        </p:nvSpPr>
        <p:spPr>
          <a:xfrm>
            <a:off x="1587652" y="702605"/>
            <a:ext cx="38207957" cy="6400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0000">
                <a:solidFill>
                  <a:srgbClr val="00BDF2"/>
                </a:solidFill>
                <a:latin typeface="Facit"/>
                <a:ea typeface="Facit"/>
                <a:cs typeface="Facit"/>
                <a:sym typeface="Facit"/>
              </a:defRPr>
            </a:lvl1pPr>
          </a:lstStyle>
          <a:p>
            <a:r>
              <a:t>Low-tech treatments</a:t>
            </a:r>
          </a:p>
        </p:txBody>
      </p:sp>
      <p:sp>
        <p:nvSpPr>
          <p:cNvPr id="254" name="Stop the offending agent…"/>
          <p:cNvSpPr txBox="1">
            <a:spLocks noGrp="1"/>
          </p:cNvSpPr>
          <p:nvPr>
            <p:ph type="body" idx="1"/>
          </p:nvPr>
        </p:nvSpPr>
        <p:spPr>
          <a:xfrm>
            <a:off x="2700915" y="5258841"/>
            <a:ext cx="36591209" cy="14805041"/>
          </a:xfrm>
          <a:prstGeom prst="rect">
            <a:avLst/>
          </a:prstGeom>
        </p:spPr>
        <p:txBody>
          <a:bodyPr/>
          <a:lstStyle/>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a:t>Stop the offending agent</a:t>
            </a:r>
          </a:p>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a:t>Pharmacotherapy - </a:t>
            </a:r>
          </a:p>
          <a:p>
            <a:pPr marL="914400" lvl="3" indent="-228600" defTabSz="457200">
              <a:lnSpc>
                <a:spcPct val="150000"/>
              </a:lnSpc>
              <a:spcBef>
                <a:spcPts val="0"/>
              </a:spcBef>
              <a:buSzPct val="100000"/>
              <a:defRPr>
                <a:solidFill>
                  <a:srgbClr val="193864"/>
                </a:solidFill>
                <a:latin typeface="Facit"/>
                <a:ea typeface="Facit"/>
                <a:cs typeface="Facit"/>
                <a:sym typeface="Facit"/>
              </a:defRPr>
            </a:pPr>
            <a:r>
              <a:rPr dirty="0"/>
              <a:t>Paracetamol, NSAIDS</a:t>
            </a:r>
          </a:p>
          <a:p>
            <a:pPr marL="914400" lvl="3" indent="-228600" defTabSz="457200">
              <a:lnSpc>
                <a:spcPct val="150000"/>
              </a:lnSpc>
              <a:spcBef>
                <a:spcPts val="0"/>
              </a:spcBef>
              <a:buSzPct val="100000"/>
              <a:defRPr>
                <a:solidFill>
                  <a:srgbClr val="193864"/>
                </a:solidFill>
                <a:latin typeface="Facit"/>
                <a:ea typeface="Facit"/>
                <a:cs typeface="Facit"/>
                <a:sym typeface="Facit"/>
              </a:defRPr>
            </a:pPr>
            <a:r>
              <a:rPr dirty="0" err="1"/>
              <a:t>Gabapentinoids</a:t>
            </a:r>
            <a:r>
              <a:rPr dirty="0"/>
              <a:t>, TCA, SNRIs, ketamine</a:t>
            </a:r>
          </a:p>
          <a:p>
            <a:pPr marL="914400" lvl="3" indent="-228600" defTabSz="457200">
              <a:lnSpc>
                <a:spcPct val="150000"/>
              </a:lnSpc>
              <a:spcBef>
                <a:spcPts val="0"/>
              </a:spcBef>
              <a:buSzPct val="100000"/>
              <a:defRPr>
                <a:solidFill>
                  <a:srgbClr val="193864"/>
                </a:solidFill>
                <a:latin typeface="Facit"/>
                <a:ea typeface="Facit"/>
                <a:cs typeface="Facit"/>
                <a:sym typeface="Facit"/>
              </a:defRPr>
            </a:pPr>
            <a:r>
              <a:rPr dirty="0"/>
              <a:t>(Opioids)</a:t>
            </a:r>
          </a:p>
          <a:p>
            <a:pPr marL="914400" lvl="3" indent="-228600" defTabSz="457200">
              <a:lnSpc>
                <a:spcPct val="150000"/>
              </a:lnSpc>
              <a:spcBef>
                <a:spcPts val="0"/>
              </a:spcBef>
              <a:buSzPct val="100000"/>
              <a:defRPr>
                <a:solidFill>
                  <a:srgbClr val="193864"/>
                </a:solidFill>
                <a:latin typeface="Facit"/>
                <a:ea typeface="Facit"/>
                <a:cs typeface="Facit"/>
                <a:sym typeface="Facit"/>
              </a:defRPr>
            </a:pPr>
            <a:r>
              <a:rPr dirty="0"/>
              <a:t>Tramadol</a:t>
            </a:r>
          </a:p>
          <a:p>
            <a:pPr marL="914400" lvl="3" indent="-228600" defTabSz="457200">
              <a:lnSpc>
                <a:spcPct val="150000"/>
              </a:lnSpc>
              <a:spcBef>
                <a:spcPts val="0"/>
              </a:spcBef>
              <a:buSzPct val="100000"/>
              <a:defRPr>
                <a:solidFill>
                  <a:srgbClr val="193864"/>
                </a:solidFill>
                <a:latin typeface="Facit"/>
                <a:ea typeface="Facit"/>
                <a:cs typeface="Facit"/>
                <a:sym typeface="Facit"/>
              </a:defRPr>
            </a:pPr>
            <a:r>
              <a:rPr dirty="0" err="1"/>
              <a:t>Tapentadol</a:t>
            </a:r>
            <a:endParaRPr dirty="0"/>
          </a:p>
        </p:txBody>
      </p:sp>
      <p:pic>
        <p:nvPicPr>
          <p:cNvPr id="255" name="Image" descr="Image"/>
          <p:cNvPicPr>
            <a:picLocks noChangeAspect="1"/>
          </p:cNvPicPr>
          <p:nvPr/>
        </p:nvPicPr>
        <p:blipFill>
          <a:blip r:embed="rId2">
            <a:extLst/>
          </a:blip>
          <a:stretch>
            <a:fillRect/>
          </a:stretch>
        </p:blipFill>
        <p:spPr>
          <a:xfrm>
            <a:off x="5083930" y="-1"/>
            <a:ext cx="31800801" cy="22847301"/>
          </a:xfrm>
          <a:prstGeom prst="rect">
            <a:avLst/>
          </a:prstGeom>
          <a:ln w="12700">
            <a:miter lim="400000"/>
          </a:ln>
        </p:spPr>
      </p:pic>
      <p:pic>
        <p:nvPicPr>
          <p:cNvPr id="256" name="Image" descr="Image"/>
          <p:cNvPicPr>
            <a:picLocks noChangeAspect="1"/>
          </p:cNvPicPr>
          <p:nvPr/>
        </p:nvPicPr>
        <p:blipFill>
          <a:blip r:embed="rId3">
            <a:extLst/>
          </a:blip>
          <a:stretch>
            <a:fillRect/>
          </a:stretch>
        </p:blipFill>
        <p:spPr>
          <a:xfrm>
            <a:off x="12785990" y="2031213"/>
            <a:ext cx="16408401" cy="20447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55"/>
                                        </p:tgtEl>
                                        <p:attrNameLst>
                                          <p:attrName>style.visibility</p:attrName>
                                        </p:attrNameLst>
                                      </p:cBhvr>
                                      <p:to>
                                        <p:strVal val="visible"/>
                                      </p:to>
                                    </p:set>
                                    <p:animEffect transition="in" filter="dissolve">
                                      <p:cBhvr>
                                        <p:cTn id="7" dur="1000"/>
                                        <p:tgtEl>
                                          <p:spTgt spid="2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56"/>
                                        </p:tgtEl>
                                        <p:attrNameLst>
                                          <p:attrName>style.visibility</p:attrName>
                                        </p:attrNameLst>
                                      </p:cBhvr>
                                      <p:to>
                                        <p:strVal val="visible"/>
                                      </p:to>
                                    </p:set>
                                    <p:animEffect transition="in" filter="dissolve">
                                      <p:cBhvr>
                                        <p:cTn id="12" dur="10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1" animBg="1" advAuto="0"/>
      <p:bldP spid="256"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Low-tech treatments"/>
          <p:cNvSpPr txBox="1"/>
          <p:nvPr/>
        </p:nvSpPr>
        <p:spPr>
          <a:xfrm>
            <a:off x="1587652" y="702605"/>
            <a:ext cx="38207957" cy="6400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0000">
                <a:solidFill>
                  <a:srgbClr val="00BDF2"/>
                </a:solidFill>
                <a:latin typeface="Facit"/>
                <a:ea typeface="Facit"/>
                <a:cs typeface="Facit"/>
                <a:sym typeface="Facit"/>
              </a:defRPr>
            </a:lvl1pPr>
          </a:lstStyle>
          <a:p>
            <a:r>
              <a:t>Low-tech treatments</a:t>
            </a:r>
          </a:p>
        </p:txBody>
      </p:sp>
      <p:sp>
        <p:nvSpPr>
          <p:cNvPr id="259" name="(Understanding &amp; pain education)…"/>
          <p:cNvSpPr txBox="1">
            <a:spLocks noGrp="1"/>
          </p:cNvSpPr>
          <p:nvPr>
            <p:ph type="body" idx="1"/>
          </p:nvPr>
        </p:nvSpPr>
        <p:spPr>
          <a:xfrm>
            <a:off x="2700915" y="5258841"/>
            <a:ext cx="36591209" cy="14805041"/>
          </a:xfrm>
          <a:prstGeom prst="rect">
            <a:avLst/>
          </a:prstGeom>
        </p:spPr>
        <p:txBody>
          <a:bodyPr/>
          <a:lstStyle/>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a:t>(Understanding &amp; pain education)</a:t>
            </a:r>
          </a:p>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a:t>Manual therapy and joint </a:t>
            </a:r>
            <a:r>
              <a:rPr dirty="0" err="1"/>
              <a:t>mobilisation</a:t>
            </a:r>
            <a:r>
              <a:rPr dirty="0"/>
              <a:t> (short-term)</a:t>
            </a:r>
          </a:p>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a:t>Stress management (deals with the emotional and cognitive aspects of </a:t>
            </a:r>
            <a:r>
              <a:rPr dirty="0" err="1"/>
              <a:t>sensitisation</a:t>
            </a:r>
            <a:r>
              <a:rPr dirty="0"/>
              <a:t>) </a:t>
            </a:r>
          </a:p>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a:t>TENS (not sustainable) </a:t>
            </a:r>
          </a:p>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a:t>Virtual reality</a:t>
            </a:r>
          </a:p>
        </p:txBody>
      </p:sp>
      <p:sp>
        <p:nvSpPr>
          <p:cNvPr id="260" name="Nijs J et al. Treatment of central sensitization in patients with ‘unexplained’ chronic pain: what options do we have? Expert Opin. Pharmacother. 10.1517/14656566.2011.547475 © 2011 Informa UK, Ltd. ISSN 1465-6566"/>
          <p:cNvSpPr txBox="1"/>
          <p:nvPr/>
        </p:nvSpPr>
        <p:spPr>
          <a:xfrm>
            <a:off x="5576708" y="21466927"/>
            <a:ext cx="32035612" cy="3834383"/>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defTabSz="457200">
              <a:lnSpc>
                <a:spcPts val="9700"/>
              </a:lnSpc>
              <a:spcBef>
                <a:spcPts val="1600"/>
              </a:spcBef>
              <a:defRPr sz="6500">
                <a:solidFill>
                  <a:srgbClr val="00BDF2"/>
                </a:solidFill>
                <a:latin typeface="Calibri"/>
                <a:ea typeface="Calibri"/>
                <a:cs typeface="Calibri"/>
                <a:sym typeface="Calibri"/>
              </a:defRPr>
            </a:pPr>
            <a:r>
              <a:t>Nijs J </a:t>
            </a:r>
            <a:r>
              <a:rPr i="1"/>
              <a:t>et al. </a:t>
            </a:r>
            <a:r>
              <a:t>Treatment of central sensitization in patients with ‘unexplained’ chronic pain: what options do we have? Expert Opin. Pharmacother. 10.1517/14656566.2011.547475 © 2011 Informa UK, Ltd. ISSN 1465-6566</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High-tech treatments"/>
          <p:cNvSpPr txBox="1"/>
          <p:nvPr/>
        </p:nvSpPr>
        <p:spPr>
          <a:xfrm>
            <a:off x="1587652" y="702605"/>
            <a:ext cx="38207957" cy="6400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0000">
                <a:solidFill>
                  <a:srgbClr val="00BDF2"/>
                </a:solidFill>
                <a:latin typeface="Facit"/>
                <a:ea typeface="Facit"/>
                <a:cs typeface="Facit"/>
                <a:sym typeface="Facit"/>
              </a:defRPr>
            </a:lvl1pPr>
          </a:lstStyle>
          <a:p>
            <a:r>
              <a:t>High-tech treatments</a:t>
            </a:r>
          </a:p>
        </p:txBody>
      </p:sp>
      <p:sp>
        <p:nvSpPr>
          <p:cNvPr id="263" name="Pulsed radiofrequency…"/>
          <p:cNvSpPr txBox="1">
            <a:spLocks noGrp="1"/>
          </p:cNvSpPr>
          <p:nvPr>
            <p:ph type="body" sz="half" idx="1"/>
          </p:nvPr>
        </p:nvSpPr>
        <p:spPr>
          <a:xfrm>
            <a:off x="2728809" y="5685561"/>
            <a:ext cx="36591209" cy="11576460"/>
          </a:xfrm>
          <a:prstGeom prst="rect">
            <a:avLst/>
          </a:prstGeom>
        </p:spPr>
        <p:txBody>
          <a:bodyPr/>
          <a:lstStyle/>
          <a:p>
            <a:pPr marL="0" indent="0" defTabSz="457200">
              <a:lnSpc>
                <a:spcPct val="150000"/>
              </a:lnSpc>
              <a:spcBef>
                <a:spcPts val="0"/>
              </a:spcBef>
              <a:buSzTx/>
              <a:buNone/>
              <a:defRPr b="1">
                <a:solidFill>
                  <a:srgbClr val="193864"/>
                </a:solidFill>
                <a:latin typeface="Facit"/>
                <a:ea typeface="Facit"/>
                <a:cs typeface="Facit"/>
                <a:sym typeface="Facit"/>
              </a:defRPr>
            </a:pPr>
            <a:r>
              <a:rPr dirty="0"/>
              <a:t>Pulsed radiofrequency</a:t>
            </a:r>
          </a:p>
          <a:p>
            <a:pPr marL="0" indent="0" defTabSz="457200">
              <a:lnSpc>
                <a:spcPct val="150000"/>
              </a:lnSpc>
              <a:spcBef>
                <a:spcPts val="0"/>
              </a:spcBef>
              <a:buSzTx/>
              <a:buNone/>
              <a:defRPr>
                <a:solidFill>
                  <a:srgbClr val="193864"/>
                </a:solidFill>
                <a:latin typeface="Facit"/>
                <a:ea typeface="Facit"/>
                <a:cs typeface="Facit"/>
                <a:sym typeface="Facit"/>
              </a:defRPr>
            </a:pPr>
            <a:r>
              <a:rPr dirty="0"/>
              <a:t>•DRG - cervical radicular pain</a:t>
            </a:r>
          </a:p>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a:t>Supra scapular nerve</a:t>
            </a:r>
          </a:p>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a:t>Inguinal </a:t>
            </a:r>
            <a:r>
              <a:rPr dirty="0" err="1"/>
              <a:t>heriooraphy</a:t>
            </a:r>
            <a:r>
              <a:rPr dirty="0"/>
              <a:t> pain</a:t>
            </a:r>
          </a:p>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err="1"/>
              <a:t>Discogenic</a:t>
            </a:r>
            <a:r>
              <a:rPr dirty="0"/>
              <a:t> pain</a:t>
            </a:r>
          </a:p>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a:t>Testicular pain</a:t>
            </a:r>
          </a:p>
        </p:txBody>
      </p:sp>
      <p:sp>
        <p:nvSpPr>
          <p:cNvPr id="264" name="Chua NHL, Vissers KC, Sluijter ME. Pulsed radiofrequency treatment in interventional pain management: mechanisms and potential indications—a review. Acta Neurochir (2011) 153:763–771"/>
          <p:cNvSpPr txBox="1"/>
          <p:nvPr/>
        </p:nvSpPr>
        <p:spPr>
          <a:xfrm>
            <a:off x="4095495" y="22139518"/>
            <a:ext cx="33857838" cy="2489201"/>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ts val="9700"/>
              </a:lnSpc>
              <a:spcBef>
                <a:spcPts val="1600"/>
              </a:spcBef>
              <a:defRPr sz="6500">
                <a:solidFill>
                  <a:srgbClr val="00BDF2"/>
                </a:solidFill>
                <a:latin typeface="Calibri"/>
                <a:ea typeface="Calibri"/>
                <a:cs typeface="Calibri"/>
                <a:sym typeface="Calibri"/>
              </a:defRPr>
            </a:lvl1pPr>
          </a:lstStyle>
          <a:p>
            <a:r>
              <a:t>Chua NHL, Vissers KC, Sluijter ME. Pulsed radiofrequency treatment in interventional pain management: mechanisms and potential indications—a review. Acta Neurochir (2011) 153:763–771 </a:t>
            </a:r>
            <a:endParaRPr sz="1200">
              <a:latin typeface="Times"/>
              <a:ea typeface="Times"/>
              <a:cs typeface="Times"/>
              <a:sym typeface="Times"/>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High-tech treatments"/>
          <p:cNvSpPr txBox="1"/>
          <p:nvPr/>
        </p:nvSpPr>
        <p:spPr>
          <a:xfrm>
            <a:off x="1587652" y="702605"/>
            <a:ext cx="38207957" cy="6400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0000">
                <a:solidFill>
                  <a:srgbClr val="00BDF2"/>
                </a:solidFill>
                <a:latin typeface="Facit"/>
                <a:ea typeface="Facit"/>
                <a:cs typeface="Facit"/>
                <a:sym typeface="Facit"/>
              </a:defRPr>
            </a:lvl1pPr>
          </a:lstStyle>
          <a:p>
            <a:r>
              <a:t>High-tech treatments</a:t>
            </a:r>
          </a:p>
        </p:txBody>
      </p:sp>
      <p:sp>
        <p:nvSpPr>
          <p:cNvPr id="267" name="IV - ketamine, lidocaine, bisphosphonates…"/>
          <p:cNvSpPr txBox="1">
            <a:spLocks noGrp="1"/>
          </p:cNvSpPr>
          <p:nvPr>
            <p:ph type="body" sz="half" idx="1"/>
          </p:nvPr>
        </p:nvSpPr>
        <p:spPr>
          <a:xfrm>
            <a:off x="2700915" y="5662808"/>
            <a:ext cx="36591209" cy="10158367"/>
          </a:xfrm>
          <a:prstGeom prst="rect">
            <a:avLst/>
          </a:prstGeom>
        </p:spPr>
        <p:txBody>
          <a:bodyPr/>
          <a:lstStyle/>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a:t>IV - ketamine, lidocaine, bisphosphonates</a:t>
            </a:r>
          </a:p>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a:t>Nerve blocks - lumbar radiculopathy,  cervical radiculopathy</a:t>
            </a:r>
          </a:p>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a:t>Epidural injections - lumbar &amp; cervical radiculopathy &amp; </a:t>
            </a:r>
            <a:r>
              <a:rPr dirty="0" err="1"/>
              <a:t>brachialgia</a:t>
            </a:r>
            <a:r>
              <a:rPr dirty="0"/>
              <a:t>, spinal stenosis, FBSS, CRPS, PHN</a:t>
            </a:r>
          </a:p>
          <a:p>
            <a:pPr marL="228600" indent="-228600" defTabSz="457200">
              <a:lnSpc>
                <a:spcPct val="150000"/>
              </a:lnSpc>
              <a:spcBef>
                <a:spcPts val="0"/>
              </a:spcBef>
              <a:buSzPct val="100000"/>
              <a:defRPr>
                <a:solidFill>
                  <a:srgbClr val="193864"/>
                </a:solidFill>
                <a:latin typeface="Facit"/>
                <a:ea typeface="Facit"/>
                <a:cs typeface="Facit"/>
                <a:sym typeface="Facit"/>
              </a:defRPr>
            </a:pPr>
            <a:r>
              <a:rPr dirty="0"/>
              <a:t>Spinal cord stimulation - FBSS, CRPS, traumatic &amp; brachial plexus</a:t>
            </a:r>
          </a:p>
        </p:txBody>
      </p:sp>
      <p:sp>
        <p:nvSpPr>
          <p:cNvPr id="268" name="Mailis A, Taenzer P. Evidence-based guideline for neuropathic pain interventional treatments: Spinal cord stimulation, intravenous infusions, epidural injections and nerve blocks. Pain Research &amp; Management : The Journal of the Canadian Pain Society. 2012;17(3):150-158."/>
          <p:cNvSpPr txBox="1"/>
          <p:nvPr/>
        </p:nvSpPr>
        <p:spPr>
          <a:xfrm>
            <a:off x="4095495" y="21637868"/>
            <a:ext cx="33857838" cy="3492501"/>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ts val="9700"/>
              </a:lnSpc>
              <a:spcBef>
                <a:spcPts val="1600"/>
              </a:spcBef>
              <a:defRPr sz="6500">
                <a:solidFill>
                  <a:srgbClr val="00BDF2"/>
                </a:solidFill>
                <a:latin typeface="Calibri"/>
                <a:ea typeface="Calibri"/>
                <a:cs typeface="Calibri"/>
                <a:sym typeface="Calibri"/>
              </a:defRPr>
            </a:lvl1pPr>
          </a:lstStyle>
          <a:p>
            <a:r>
              <a:t>Mailis A, Taenzer P. Evidence-based guideline for neuropathic pain interventional treatments: Spinal cord stimulation, intravenous infusions, epidural injections and nerve blocks. Pain Research &amp; Management : The Journal of the Canadian Pain Society. 2012;17(3):150-158.</a:t>
            </a:r>
            <a:endParaRPr sz="1200">
              <a:latin typeface="Times"/>
              <a:ea typeface="Times"/>
              <a:cs typeface="Times"/>
              <a:sym typeface="Times"/>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Definition"/>
          <p:cNvSpPr txBox="1">
            <a:spLocks noGrp="1"/>
          </p:cNvSpPr>
          <p:nvPr>
            <p:ph type="title"/>
          </p:nvPr>
        </p:nvSpPr>
        <p:spPr>
          <a:prstGeom prst="rect">
            <a:avLst/>
          </a:prstGeom>
        </p:spPr>
        <p:txBody>
          <a:bodyPr/>
          <a:lstStyle>
            <a:lvl1pPr>
              <a:defRPr>
                <a:solidFill>
                  <a:srgbClr val="00BDF2"/>
                </a:solidFill>
                <a:latin typeface="Facit"/>
                <a:ea typeface="Facit"/>
                <a:cs typeface="Facit"/>
                <a:sym typeface="Facit"/>
              </a:defRPr>
            </a:lvl1pPr>
          </a:lstStyle>
          <a:p>
            <a:r>
              <a:t>Definition</a:t>
            </a:r>
          </a:p>
        </p:txBody>
      </p:sp>
      <p:pic>
        <p:nvPicPr>
          <p:cNvPr id="271" name="Image Gallery" descr="Image Gallery"/>
          <p:cNvPicPr>
            <a:picLocks noChangeAspect="1"/>
          </p:cNvPicPr>
          <p:nvPr/>
        </p:nvPicPr>
        <p:blipFill>
          <a:blip r:embed="rId2">
            <a:extLst/>
          </a:blip>
          <a:srcRect l="1511" r="1511"/>
          <a:stretch>
            <a:fillRect/>
          </a:stretch>
        </p:blipFill>
        <p:spPr>
          <a:xfrm>
            <a:off x="33924692" y="1730064"/>
            <a:ext cx="6016372" cy="5026336"/>
          </a:xfrm>
          <a:prstGeom prst="rect">
            <a:avLst/>
          </a:prstGeom>
          <a:ln w="12700">
            <a:miter lim="400000"/>
          </a:ln>
        </p:spPr>
      </p:pic>
      <p:sp>
        <p:nvSpPr>
          <p:cNvPr id="272" name="Shealy CN, Taslitz N, Mortimer JT, Becker DP. Electrical inhibition of pain: Experimental evaluation. Anesthesia and Analgesia 1967; 46: 299-305."/>
          <p:cNvSpPr txBox="1"/>
          <p:nvPr/>
        </p:nvSpPr>
        <p:spPr>
          <a:xfrm>
            <a:off x="4095495" y="22419902"/>
            <a:ext cx="33857838" cy="1928432"/>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lnSpc>
                <a:spcPts val="9700"/>
              </a:lnSpc>
              <a:spcBef>
                <a:spcPts val="1600"/>
              </a:spcBef>
              <a:defRPr sz="6500">
                <a:solidFill>
                  <a:srgbClr val="00BDF2"/>
                </a:solidFill>
                <a:latin typeface="Facit"/>
                <a:ea typeface="Facit"/>
                <a:cs typeface="Facit"/>
                <a:sym typeface="Facit"/>
              </a:defRPr>
            </a:pPr>
            <a:r>
              <a:t>Shealy CN, Taslitz N, Mortimer JT, Becker DP. Electrical inhibition of pain: Experimental evaluation. </a:t>
            </a:r>
            <a:r>
              <a:rPr i="1"/>
              <a:t>Anesthesia and Analgesia 1967</a:t>
            </a:r>
            <a:r>
              <a:t>; </a:t>
            </a:r>
            <a:r>
              <a:rPr b="1"/>
              <a:t>46</a:t>
            </a:r>
            <a:r>
              <a:t>: 299-305.</a:t>
            </a:r>
          </a:p>
        </p:txBody>
      </p:sp>
      <p:sp>
        <p:nvSpPr>
          <p:cNvPr id="273" name="Technology that acts directly upon nerves…"/>
          <p:cNvSpPr txBox="1"/>
          <p:nvPr/>
        </p:nvSpPr>
        <p:spPr>
          <a:xfrm>
            <a:off x="4344556" y="7910195"/>
            <a:ext cx="32443370" cy="7547610"/>
          </a:xfrm>
          <a:prstGeom prst="rect">
            <a:avLst/>
          </a:prstGeom>
          <a:solidFill>
            <a:srgbClr val="20BEF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a:solidFill>
                  <a:srgbClr val="FFFFFF"/>
                </a:solidFill>
                <a:effectLst>
                  <a:outerShdw blurRad="38100" dist="12700" dir="5400000" rotWithShape="0">
                    <a:srgbClr val="000000">
                      <a:alpha val="50000"/>
                    </a:srgbClr>
                  </a:outerShdw>
                </a:effectLst>
                <a:latin typeface="Facit"/>
                <a:ea typeface="Facit"/>
                <a:cs typeface="Facit"/>
                <a:sym typeface="Facit"/>
              </a:defRPr>
            </a:pPr>
            <a:r>
              <a:t>Technology that acts directly upon nerves</a:t>
            </a:r>
          </a:p>
          <a:p>
            <a:pPr algn="l">
              <a:defRPr>
                <a:solidFill>
                  <a:srgbClr val="FFFFFF"/>
                </a:solidFill>
                <a:effectLst>
                  <a:outerShdw blurRad="38100" dist="12700" dir="5400000" rotWithShape="0">
                    <a:srgbClr val="000000">
                      <a:alpha val="50000"/>
                    </a:srgbClr>
                  </a:outerShdw>
                </a:effectLst>
                <a:latin typeface="Facit"/>
                <a:ea typeface="Facit"/>
                <a:cs typeface="Facit"/>
                <a:sym typeface="Facit"/>
              </a:defRPr>
            </a:pPr>
            <a:endParaRPr/>
          </a:p>
          <a:p>
            <a:pPr algn="l">
              <a:defRPr>
                <a:solidFill>
                  <a:srgbClr val="FFFFFF"/>
                </a:solidFill>
                <a:effectLst>
                  <a:outerShdw blurRad="38100" dist="12700" dir="5400000" rotWithShape="0">
                    <a:srgbClr val="000000">
                      <a:alpha val="50000"/>
                    </a:srgbClr>
                  </a:outerShdw>
                </a:effectLst>
                <a:latin typeface="Facit"/>
                <a:ea typeface="Facit"/>
                <a:cs typeface="Facit"/>
                <a:sym typeface="Facit"/>
              </a:defRPr>
            </a:pPr>
            <a:r>
              <a:t>Alteration—or modulation—of nerve activity by delivering electrical or pharmaceutical agents directly to a target area</a:t>
            </a:r>
          </a:p>
        </p:txBody>
      </p:sp>
      <p:pic>
        <p:nvPicPr>
          <p:cNvPr id="274" name="Image Gallery" descr="Image Gallery"/>
          <p:cNvPicPr>
            <a:picLocks noChangeAspect="1"/>
          </p:cNvPicPr>
          <p:nvPr/>
        </p:nvPicPr>
        <p:blipFill>
          <a:blip r:embed="rId3">
            <a:extLst/>
          </a:blip>
          <a:srcRect/>
          <a:stretch>
            <a:fillRect/>
          </a:stretch>
        </p:blipFill>
        <p:spPr>
          <a:xfrm>
            <a:off x="4344556" y="1730064"/>
            <a:ext cx="6016372" cy="502633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Refractory pain"/>
          <p:cNvSpPr txBox="1">
            <a:spLocks noGrp="1"/>
          </p:cNvSpPr>
          <p:nvPr>
            <p:ph type="title"/>
          </p:nvPr>
        </p:nvSpPr>
        <p:spPr>
          <a:prstGeom prst="rect">
            <a:avLst/>
          </a:prstGeom>
        </p:spPr>
        <p:txBody>
          <a:bodyPr/>
          <a:lstStyle>
            <a:lvl1pPr>
              <a:defRPr>
                <a:solidFill>
                  <a:srgbClr val="00B5F0"/>
                </a:solidFill>
                <a:latin typeface="Facit"/>
                <a:ea typeface="Facit"/>
                <a:cs typeface="Facit"/>
                <a:sym typeface="Facit"/>
              </a:defRPr>
            </a:lvl1pPr>
          </a:lstStyle>
          <a:p>
            <a:r>
              <a:t>Refractory pain</a:t>
            </a:r>
          </a:p>
        </p:txBody>
      </p:sp>
      <p:sp>
        <p:nvSpPr>
          <p:cNvPr id="277" name="Multiple evidenced-based biomedical therapies used in clinically appropriate &amp; acceptable fashion have failed to reach treatment goals that may include pain reduction &amp;/or improvement in daily functioning or have resulted in intolerable adverse effects  and when;…"/>
          <p:cNvSpPr txBox="1"/>
          <p:nvPr/>
        </p:nvSpPr>
        <p:spPr>
          <a:xfrm>
            <a:off x="2043772" y="6035253"/>
            <a:ext cx="37898655" cy="1215771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1709615" marR="457200" indent="-1709615" algn="l" defTabSz="457200">
              <a:buSzPct val="100000"/>
              <a:buAutoNum type="arabicParenR"/>
              <a:defRPr>
                <a:solidFill>
                  <a:srgbClr val="193159"/>
                </a:solidFill>
                <a:latin typeface="Facit"/>
                <a:ea typeface="Facit"/>
                <a:cs typeface="Facit"/>
                <a:sym typeface="Facit"/>
              </a:defRPr>
            </a:pPr>
            <a:r>
              <a:rPr dirty="0"/>
              <a:t>Multiple evidenced-based biomedical therapies used in clinically appropriate &amp; acceptable fashion have </a:t>
            </a:r>
            <a:r>
              <a:rPr b="1" dirty="0"/>
              <a:t>failed</a:t>
            </a:r>
            <a:r>
              <a:rPr dirty="0"/>
              <a:t> to reach treatment goals that may include pain reduction &amp;/or improvement in daily functioning or have resulted in </a:t>
            </a:r>
            <a:r>
              <a:rPr b="1" dirty="0"/>
              <a:t>intolerable adverse effects</a:t>
            </a:r>
            <a:r>
              <a:rPr dirty="0"/>
              <a:t> </a:t>
            </a:r>
            <a:br>
              <a:rPr dirty="0"/>
            </a:br>
            <a:r>
              <a:rPr dirty="0"/>
              <a:t>and when; </a:t>
            </a:r>
          </a:p>
          <a:p>
            <a:pPr marL="1709615" marR="457200" indent="-1709615" algn="l" defTabSz="457200">
              <a:buSzPct val="100000"/>
              <a:buAutoNum type="arabicParenR"/>
              <a:defRPr>
                <a:solidFill>
                  <a:srgbClr val="193159"/>
                </a:solidFill>
                <a:latin typeface="Facit"/>
                <a:ea typeface="Facit"/>
                <a:cs typeface="Facit"/>
                <a:sym typeface="Facit"/>
              </a:defRPr>
            </a:pPr>
            <a:r>
              <a:rPr dirty="0"/>
              <a:t>Psychiatric disorders &amp; psychosocial factors that could influence pain outcomes have been assessed &amp; appropriately addressed </a:t>
            </a:r>
          </a:p>
        </p:txBody>
      </p:sp>
      <p:sp>
        <p:nvSpPr>
          <p:cNvPr id="278" name="DeerTR, Caraway DL, Wallace MS. A Definition of Refractory Pain to Help Determine Suitability for Device Implantation. Neuromodulation 2014; 17: 711-715"/>
          <p:cNvSpPr txBox="1"/>
          <p:nvPr/>
        </p:nvSpPr>
        <p:spPr>
          <a:xfrm>
            <a:off x="6451600" y="22467206"/>
            <a:ext cx="29083000" cy="2082801"/>
          </a:xfrm>
          <a:prstGeom prst="rect">
            <a:avLst/>
          </a:prstGeom>
          <a:solidFill>
            <a:srgbClr val="0F5D9B"/>
          </a:solidFill>
          <a:ln w="12700">
            <a:miter lim="400000"/>
          </a:ln>
          <a:effectLst>
            <a:outerShdw blurRad="101600" dist="127000" dir="19320000" rotWithShape="0">
              <a:srgbClr val="5E5E5E"/>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marL="228600" marR="457200" indent="44450" algn="l" defTabSz="1181100">
              <a:defRPr sz="6400">
                <a:solidFill>
                  <a:srgbClr val="FFFFFF"/>
                </a:solidFill>
                <a:uFill>
                  <a:solidFill>
                    <a:srgbClr val="FFFB00"/>
                  </a:solidFill>
                </a:uFill>
                <a:latin typeface="Calibri"/>
                <a:ea typeface="Calibri"/>
                <a:cs typeface="Calibri"/>
                <a:sym typeface="Calibri"/>
              </a:defRPr>
            </a:lvl1pPr>
          </a:lstStyle>
          <a:p>
            <a:r>
              <a:t>DeerTR, Caraway DL, Wallace MS. A Definition of Refractory Pain to Help Determine Suitability for Device Implantation. Neuromodulation 2014; 17: 711-715</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Image" descr="Image"/>
          <p:cNvPicPr>
            <a:picLocks noChangeAspect="1"/>
          </p:cNvPicPr>
          <p:nvPr/>
        </p:nvPicPr>
        <p:blipFill>
          <a:blip r:embed="rId2">
            <a:extLst/>
          </a:blip>
          <a:srcRect l="6647" t="16657" r="5097" b="11065"/>
          <a:stretch>
            <a:fillRect/>
          </a:stretch>
        </p:blipFill>
        <p:spPr>
          <a:xfrm>
            <a:off x="4510682" y="2306042"/>
            <a:ext cx="32888816" cy="20813177"/>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80"/>
                                        </p:tgtEl>
                                        <p:attrNameLst>
                                          <p:attrName>style.visibility</p:attrName>
                                        </p:attrNameLst>
                                      </p:cBhvr>
                                      <p:to>
                                        <p:strVal val="visible"/>
                                      </p:to>
                                    </p:set>
                                    <p:animEffect transition="in" filter="dissolve">
                                      <p:cBhvr>
                                        <p:cTn id="7" dur="10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Mechanisms of action"/>
          <p:cNvSpPr txBox="1">
            <a:spLocks noGrp="1"/>
          </p:cNvSpPr>
          <p:nvPr>
            <p:ph type="title"/>
          </p:nvPr>
        </p:nvSpPr>
        <p:spPr>
          <a:prstGeom prst="rect">
            <a:avLst/>
          </a:prstGeom>
        </p:spPr>
        <p:txBody>
          <a:bodyPr/>
          <a:lstStyle>
            <a:lvl1pPr>
              <a:defRPr>
                <a:solidFill>
                  <a:srgbClr val="00BDF2"/>
                </a:solidFill>
                <a:latin typeface="Facit"/>
                <a:ea typeface="Facit"/>
                <a:cs typeface="Facit"/>
                <a:sym typeface="Facit"/>
              </a:defRPr>
            </a:lvl1pPr>
          </a:lstStyle>
          <a:p>
            <a:r>
              <a:t>Mechanisms of action</a:t>
            </a:r>
          </a:p>
        </p:txBody>
      </p:sp>
      <p:sp>
        <p:nvSpPr>
          <p:cNvPr id="283" name="Chronic or neuropathic pain…"/>
          <p:cNvSpPr/>
          <p:nvPr/>
        </p:nvSpPr>
        <p:spPr>
          <a:xfrm>
            <a:off x="5016500" y="5414645"/>
            <a:ext cx="32854900" cy="9084310"/>
          </a:xfrm>
          <a:prstGeom prst="rect">
            <a:avLst/>
          </a:prstGeom>
          <a:solidFill>
            <a:srgbClr val="20BEF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a:solidFill>
                  <a:srgbClr val="FFFFFF"/>
                </a:solidFill>
                <a:effectLst>
                  <a:outerShdw blurRad="38100" dist="12700" dir="5400000" rotWithShape="0">
                    <a:srgbClr val="000000">
                      <a:alpha val="50000"/>
                    </a:srgbClr>
                  </a:outerShdw>
                </a:effectLst>
                <a:latin typeface="Facit"/>
                <a:ea typeface="Facit"/>
                <a:cs typeface="Facit"/>
                <a:sym typeface="Facit"/>
              </a:defRPr>
            </a:pPr>
            <a:r>
              <a:t>Chronic or neuropathic pain</a:t>
            </a:r>
          </a:p>
          <a:p>
            <a:pPr algn="l">
              <a:defRPr>
                <a:solidFill>
                  <a:srgbClr val="FFFFFF"/>
                </a:solidFill>
                <a:effectLst>
                  <a:outerShdw blurRad="38100" dist="12700" dir="5400000" rotWithShape="0">
                    <a:srgbClr val="000000">
                      <a:alpha val="50000"/>
                    </a:srgbClr>
                  </a:outerShdw>
                </a:effectLst>
                <a:latin typeface="Facit"/>
                <a:ea typeface="Facit"/>
                <a:cs typeface="Facit"/>
                <a:sym typeface="Facit"/>
              </a:defRPr>
            </a:pPr>
            <a:r>
              <a:t>Not acute or nociceptive pain </a:t>
            </a:r>
          </a:p>
          <a:p>
            <a:pPr algn="l">
              <a:defRPr>
                <a:solidFill>
                  <a:srgbClr val="FFFFFF"/>
                </a:solidFill>
                <a:effectLst>
                  <a:outerShdw blurRad="38100" dist="12700" dir="5400000" rotWithShape="0">
                    <a:srgbClr val="000000">
                      <a:alpha val="50000"/>
                    </a:srgbClr>
                  </a:outerShdw>
                </a:effectLst>
                <a:latin typeface="Facit"/>
                <a:ea typeface="Facit"/>
                <a:cs typeface="Facit"/>
                <a:sym typeface="Facit"/>
              </a:defRPr>
            </a:pPr>
            <a:r>
              <a:rPr i="1"/>
              <a:t>Paint over </a:t>
            </a:r>
            <a:r>
              <a:t>the pain (somatotopographical cover)</a:t>
            </a:r>
          </a:p>
          <a:p>
            <a:pPr algn="l">
              <a:defRPr>
                <a:solidFill>
                  <a:srgbClr val="FFFFFF"/>
                </a:solidFill>
                <a:effectLst>
                  <a:outerShdw blurRad="38100" dist="12700" dir="5400000" rotWithShape="0">
                    <a:srgbClr val="000000">
                      <a:alpha val="50000"/>
                    </a:srgbClr>
                  </a:outerShdw>
                </a:effectLst>
                <a:latin typeface="Facit"/>
                <a:ea typeface="Facit"/>
                <a:cs typeface="Facit"/>
                <a:sym typeface="Facit"/>
              </a:defRPr>
            </a:pPr>
            <a:r>
              <a:t>Minutes to work and weeks/months to reach full potential</a:t>
            </a:r>
          </a:p>
          <a:p>
            <a:pPr algn="l">
              <a:defRPr>
                <a:solidFill>
                  <a:srgbClr val="FFFFFF"/>
                </a:solidFill>
                <a:effectLst>
                  <a:outerShdw blurRad="38100" dist="12700" dir="5400000" rotWithShape="0">
                    <a:srgbClr val="000000">
                      <a:alpha val="50000"/>
                    </a:srgbClr>
                  </a:outerShdw>
                </a:effectLst>
                <a:latin typeface="Facit"/>
                <a:ea typeface="Facit"/>
                <a:cs typeface="Facit"/>
                <a:sym typeface="Facit"/>
              </a:defRPr>
            </a:pPr>
            <a:r>
              <a:t>Best for </a:t>
            </a:r>
            <a:r>
              <a:rPr i="1"/>
              <a:t>burning </a:t>
            </a:r>
            <a:r>
              <a:t>and </a:t>
            </a:r>
            <a:r>
              <a:rPr i="1"/>
              <a:t>allodynic </a:t>
            </a:r>
            <a:r>
              <a:t>components of pain</a:t>
            </a:r>
          </a:p>
          <a:p>
            <a:pPr algn="l">
              <a:defRPr>
                <a:solidFill>
                  <a:srgbClr val="FFFFFF"/>
                </a:solidFill>
                <a:effectLst>
                  <a:outerShdw blurRad="38100" dist="12700" dir="5400000" rotWithShape="0">
                    <a:srgbClr val="000000">
                      <a:alpha val="50000"/>
                    </a:srgbClr>
                  </a:outerShdw>
                </a:effectLst>
                <a:latin typeface="Facit"/>
                <a:ea typeface="Facit"/>
                <a:cs typeface="Facit"/>
                <a:sym typeface="Facit"/>
              </a:defRPr>
            </a:pPr>
            <a:r>
              <a:t>Relief can outlast stimulation</a:t>
            </a:r>
          </a:p>
        </p:txBody>
      </p:sp>
      <p:sp>
        <p:nvSpPr>
          <p:cNvPr id="284" name="Oakley JC, Prager JP. Spinal cord stimulation: mechanisms of action. Spine (Phila Pa 1976). 2002; 27:2574-83."/>
          <p:cNvSpPr/>
          <p:nvPr/>
        </p:nvSpPr>
        <p:spPr>
          <a:xfrm>
            <a:off x="6413500" y="21469350"/>
            <a:ext cx="29083000" cy="2082800"/>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lnSpc>
                <a:spcPts val="9700"/>
              </a:lnSpc>
              <a:spcBef>
                <a:spcPts val="1600"/>
              </a:spcBef>
              <a:defRPr sz="6500">
                <a:solidFill>
                  <a:srgbClr val="00BDF2"/>
                </a:solidFill>
                <a:latin typeface="Facit"/>
                <a:ea typeface="Facit"/>
                <a:cs typeface="Facit"/>
                <a:sym typeface="Facit"/>
              </a:defRPr>
            </a:pPr>
            <a:r>
              <a:rPr dirty="0"/>
              <a:t>Oakley JC, Prager JP. Spinal cord stimulation: mechanisms of action. </a:t>
            </a:r>
            <a:r>
              <a:rPr i="1" dirty="0"/>
              <a:t>Spine</a:t>
            </a:r>
            <a:r>
              <a:rPr dirty="0"/>
              <a:t> (</a:t>
            </a:r>
            <a:r>
              <a:rPr dirty="0" err="1"/>
              <a:t>Phila</a:t>
            </a:r>
            <a:r>
              <a:rPr dirty="0"/>
              <a:t> Pa 1976). 2002; </a:t>
            </a:r>
            <a:r>
              <a:rPr b="1" dirty="0"/>
              <a:t>27</a:t>
            </a:r>
            <a:r>
              <a:rPr dirty="0"/>
              <a:t>:2574-83.</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Oakley JC, Prager JP. Spinal cord stimulation: mechanisms of action. Spine (Phila Pa 1976). 2002; 27:2574-83."/>
          <p:cNvSpPr/>
          <p:nvPr/>
        </p:nvSpPr>
        <p:spPr>
          <a:xfrm>
            <a:off x="6413500" y="21469350"/>
            <a:ext cx="29083000" cy="2082800"/>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lnSpc>
                <a:spcPts val="9700"/>
              </a:lnSpc>
              <a:spcBef>
                <a:spcPts val="1600"/>
              </a:spcBef>
              <a:defRPr sz="6500">
                <a:solidFill>
                  <a:srgbClr val="00BDF2"/>
                </a:solidFill>
                <a:latin typeface="Facit"/>
                <a:ea typeface="Facit"/>
                <a:cs typeface="Facit"/>
                <a:sym typeface="Facit"/>
              </a:defRPr>
            </a:pPr>
            <a:r>
              <a:rPr dirty="0"/>
              <a:t>Oakley JC, Prager JP. Spinal cord stimulation: mechanisms of action. </a:t>
            </a:r>
            <a:r>
              <a:rPr i="1" dirty="0"/>
              <a:t>Spine</a:t>
            </a:r>
            <a:r>
              <a:rPr dirty="0"/>
              <a:t> (</a:t>
            </a:r>
            <a:r>
              <a:rPr dirty="0" err="1"/>
              <a:t>Phila</a:t>
            </a:r>
            <a:r>
              <a:rPr dirty="0"/>
              <a:t> Pa 1976). 2002; </a:t>
            </a:r>
            <a:r>
              <a:rPr b="1" dirty="0"/>
              <a:t>27</a:t>
            </a:r>
            <a:r>
              <a:rPr dirty="0"/>
              <a:t>:2574-83.</a:t>
            </a:r>
          </a:p>
        </p:txBody>
      </p:sp>
      <p:graphicFrame>
        <p:nvGraphicFramePr>
          <p:cNvPr id="287" name="Table"/>
          <p:cNvGraphicFramePr/>
          <p:nvPr/>
        </p:nvGraphicFramePr>
        <p:xfrm>
          <a:off x="4796210" y="5915216"/>
          <a:ext cx="32766000" cy="14513195"/>
        </p:xfrm>
        <a:graphic>
          <a:graphicData uri="http://schemas.openxmlformats.org/drawingml/2006/table">
            <a:tbl>
              <a:tblPr>
                <a:tableStyleId>{4C3C2611-4C71-4FC5-86AE-919BDF0F9419}</a:tableStyleId>
              </a:tblPr>
              <a:tblGrid>
                <a:gridCol w="13995400">
                  <a:extLst>
                    <a:ext uri="{9D8B030D-6E8A-4147-A177-3AD203B41FA5}">
                      <a16:colId xmlns:a16="http://schemas.microsoft.com/office/drawing/2014/main" val="20000"/>
                    </a:ext>
                  </a:extLst>
                </a:gridCol>
                <a:gridCol w="18770600">
                  <a:extLst>
                    <a:ext uri="{9D8B030D-6E8A-4147-A177-3AD203B41FA5}">
                      <a16:colId xmlns:a16="http://schemas.microsoft.com/office/drawing/2014/main" val="20001"/>
                    </a:ext>
                  </a:extLst>
                </a:gridCol>
              </a:tblGrid>
              <a:tr h="1776185">
                <a:tc>
                  <a:txBody>
                    <a:bodyPr/>
                    <a:lstStyle/>
                    <a:p>
                      <a:pPr algn="l" defTabSz="914400">
                        <a:tabLst>
                          <a:tab pos="2324100" algn="l"/>
                        </a:tabLst>
                        <a:defRPr sz="1800">
                          <a:solidFill>
                            <a:srgbClr val="000000"/>
                          </a:solidFill>
                        </a:defRPr>
                      </a:pPr>
                      <a:r>
                        <a:rPr sz="7200" b="1">
                          <a:solidFill>
                            <a:srgbClr val="00B5F0"/>
                          </a:solidFill>
                          <a:latin typeface="Calibri"/>
                          <a:ea typeface="Calibri"/>
                          <a:cs typeface="Calibri"/>
                          <a:sym typeface="Calibri"/>
                        </a:rPr>
                        <a:t>Large Aβ fibres</a:t>
                      </a:r>
                    </a:p>
                  </a:txBody>
                  <a:tcPr marL="50800" marR="50800" marT="50800" marB="50800" horzOverflow="overflow">
                    <a:lnL w="0">
                      <a:miter lim="400000"/>
                    </a:lnL>
                    <a:lnR w="0">
                      <a:miter lim="400000"/>
                    </a:lnR>
                    <a:lnT w="0">
                      <a:miter lim="400000"/>
                    </a:lnT>
                    <a:lnB w="25400">
                      <a:solidFill>
                        <a:srgbClr val="000000"/>
                      </a:solidFill>
                      <a:miter lim="400000"/>
                    </a:lnB>
                  </a:tcPr>
                </a:tc>
                <a:tc>
                  <a:txBody>
                    <a:bodyPr/>
                    <a:lstStyle/>
                    <a:p>
                      <a:pPr algn="l" defTabSz="914400">
                        <a:tabLst>
                          <a:tab pos="2324100" algn="l"/>
                        </a:tabLst>
                        <a:defRPr sz="7200">
                          <a:solidFill>
                            <a:srgbClr val="000000"/>
                          </a:solidFill>
                          <a:latin typeface="Calibri"/>
                          <a:ea typeface="Calibri"/>
                          <a:cs typeface="Calibri"/>
                          <a:sym typeface="Calibri"/>
                        </a:defRPr>
                      </a:pPr>
                      <a:endParaRPr/>
                    </a:p>
                  </a:txBody>
                  <a:tcPr marL="50800" marR="50800" marT="50800" marB="50800" horzOverflow="overflow">
                    <a:lnL w="0">
                      <a:miter lim="400000"/>
                    </a:lnL>
                    <a:lnR w="0">
                      <a:miter lim="400000"/>
                    </a:lnR>
                    <a:lnT w="0">
                      <a:miter lim="400000"/>
                    </a:lnT>
                    <a:lnB w="25400">
                      <a:solidFill>
                        <a:srgbClr val="000000"/>
                      </a:solidFill>
                      <a:miter lim="400000"/>
                    </a:lnB>
                  </a:tcPr>
                </a:tc>
                <a:extLst>
                  <a:ext uri="{0D108BD9-81ED-4DB2-BD59-A6C34878D82A}">
                    <a16:rowId xmlns:a16="http://schemas.microsoft.com/office/drawing/2014/main" val="10000"/>
                  </a:ext>
                </a:extLst>
              </a:tr>
              <a:tr h="1776185">
                <a:tc>
                  <a:txBody>
                    <a:bodyPr/>
                    <a:lstStyle/>
                    <a:p>
                      <a:pPr algn="l" defTabSz="914400">
                        <a:tabLst>
                          <a:tab pos="2324100" algn="l"/>
                        </a:tabLst>
                        <a:defRPr sz="1800">
                          <a:solidFill>
                            <a:srgbClr val="000000"/>
                          </a:solidFill>
                        </a:defRPr>
                      </a:pPr>
                      <a:r>
                        <a:rPr sz="7200" b="1">
                          <a:solidFill>
                            <a:srgbClr val="00B5F0"/>
                          </a:solidFill>
                          <a:latin typeface="Calibri"/>
                          <a:ea typeface="Calibri"/>
                          <a:cs typeface="Calibri"/>
                          <a:sym typeface="Calibri"/>
                        </a:rPr>
                        <a:t>Neurochemistry</a:t>
                      </a:r>
                    </a:p>
                  </a:txBody>
                  <a:tcPr marL="50800" marR="50800" marT="50800" marB="50800" horzOverflow="overflow">
                    <a:lnL w="0">
                      <a:miter lim="400000"/>
                    </a:lnL>
                    <a:lnR w="0">
                      <a:miter lim="400000"/>
                    </a:lnR>
                    <a:lnT w="25400">
                      <a:solidFill>
                        <a:srgbClr val="000000"/>
                      </a:solidFill>
                      <a:miter lim="400000"/>
                    </a:lnT>
                    <a:lnB w="25400">
                      <a:solidFill>
                        <a:srgbClr val="000000"/>
                      </a:solidFill>
                      <a:miter lim="400000"/>
                    </a:lnB>
                  </a:tcPr>
                </a:tc>
                <a:tc>
                  <a:txBody>
                    <a:bodyPr/>
                    <a:lstStyle/>
                    <a:p>
                      <a:pPr algn="l" defTabSz="914400">
                        <a:tabLst>
                          <a:tab pos="2324100" algn="l"/>
                        </a:tabLst>
                        <a:defRPr sz="1800">
                          <a:solidFill>
                            <a:srgbClr val="000000"/>
                          </a:solidFill>
                        </a:defRPr>
                      </a:pPr>
                      <a:r>
                        <a:rPr sz="7200">
                          <a:latin typeface="Calibri"/>
                          <a:ea typeface="Calibri"/>
                          <a:cs typeface="Calibri"/>
                          <a:sym typeface="Calibri"/>
                        </a:rPr>
                        <a:t>↑GABA, ↑substance-P, ↑serotonin, ↑glyceine
</a:t>
                      </a:r>
                    </a:p>
                  </a:txBody>
                  <a:tcPr marL="50800" marR="50800" marT="50800" marB="50800" horzOverflow="overflow">
                    <a:lnL w="0">
                      <a:miter lim="400000"/>
                    </a:lnL>
                    <a:lnR w="0">
                      <a:miter lim="400000"/>
                    </a:lnR>
                    <a:lnT w="25400">
                      <a:solidFill>
                        <a:srgbClr val="000000"/>
                      </a:solidFill>
                      <a:miter lim="400000"/>
                    </a:lnT>
                    <a:lnB w="25400">
                      <a:solidFill>
                        <a:srgbClr val="000000"/>
                      </a:solidFill>
                      <a:miter lim="400000"/>
                    </a:lnB>
                  </a:tcPr>
                </a:tc>
                <a:extLst>
                  <a:ext uri="{0D108BD9-81ED-4DB2-BD59-A6C34878D82A}">
                    <a16:rowId xmlns:a16="http://schemas.microsoft.com/office/drawing/2014/main" val="10001"/>
                  </a:ext>
                </a:extLst>
              </a:tr>
              <a:tr h="1776185">
                <a:tc>
                  <a:txBody>
                    <a:bodyPr/>
                    <a:lstStyle/>
                    <a:p>
                      <a:pPr algn="l" defTabSz="914400">
                        <a:tabLst>
                          <a:tab pos="2324100" algn="l"/>
                        </a:tabLst>
                        <a:defRPr sz="1800">
                          <a:solidFill>
                            <a:srgbClr val="000000"/>
                          </a:solidFill>
                        </a:defRPr>
                      </a:pPr>
                      <a:r>
                        <a:rPr sz="7200" b="1">
                          <a:solidFill>
                            <a:srgbClr val="00B5F0"/>
                          </a:solidFill>
                          <a:latin typeface="Calibri"/>
                          <a:ea typeface="Calibri"/>
                          <a:cs typeface="Calibri"/>
                          <a:sym typeface="Calibri"/>
                        </a:rPr>
                        <a:t>Neurophysiology</a:t>
                      </a:r>
                    </a:p>
                  </a:txBody>
                  <a:tcPr marL="50800" marR="50800" marT="50800" marB="50800" horzOverflow="overflow">
                    <a:lnL w="0">
                      <a:miter lim="400000"/>
                    </a:lnL>
                    <a:lnR w="0">
                      <a:miter lim="400000"/>
                    </a:lnR>
                    <a:lnT w="25400">
                      <a:solidFill>
                        <a:srgbClr val="000000"/>
                      </a:solidFill>
                      <a:miter lim="400000"/>
                    </a:lnT>
                    <a:lnB w="25400">
                      <a:solidFill>
                        <a:srgbClr val="000000"/>
                      </a:solidFill>
                      <a:miter lim="400000"/>
                    </a:lnB>
                  </a:tcPr>
                </a:tc>
                <a:tc>
                  <a:txBody>
                    <a:bodyPr/>
                    <a:lstStyle/>
                    <a:p>
                      <a:pPr algn="l" defTabSz="914400">
                        <a:tabLst>
                          <a:tab pos="2324100" algn="l"/>
                        </a:tabLst>
                        <a:defRPr sz="1800">
                          <a:solidFill>
                            <a:srgbClr val="000000"/>
                          </a:solidFill>
                        </a:defRPr>
                      </a:pPr>
                      <a:r>
                        <a:rPr sz="7200">
                          <a:latin typeface="Calibri"/>
                          <a:ea typeface="Calibri"/>
                          <a:cs typeface="Calibri"/>
                          <a:sym typeface="Calibri"/>
                        </a:rPr>
                        <a:t>↓Wide-dynamic range responsiveness </a:t>
                      </a:r>
                    </a:p>
                  </a:txBody>
                  <a:tcPr marL="50800" marR="50800" marT="50800" marB="50800" horzOverflow="overflow">
                    <a:lnL w="0">
                      <a:miter lim="400000"/>
                    </a:lnL>
                    <a:lnR w="0">
                      <a:miter lim="400000"/>
                    </a:lnR>
                    <a:lnT w="25400">
                      <a:solidFill>
                        <a:srgbClr val="000000"/>
                      </a:solidFill>
                      <a:miter lim="400000"/>
                    </a:lnT>
                    <a:lnB w="25400">
                      <a:solidFill>
                        <a:srgbClr val="000000"/>
                      </a:solidFill>
                      <a:miter lim="400000"/>
                    </a:lnB>
                  </a:tcPr>
                </a:tc>
                <a:extLst>
                  <a:ext uri="{0D108BD9-81ED-4DB2-BD59-A6C34878D82A}">
                    <a16:rowId xmlns:a16="http://schemas.microsoft.com/office/drawing/2014/main" val="10002"/>
                  </a:ext>
                </a:extLst>
              </a:tr>
              <a:tr h="1776185">
                <a:tc>
                  <a:txBody>
                    <a:bodyPr/>
                    <a:lstStyle/>
                    <a:p>
                      <a:pPr algn="l" defTabSz="914400">
                        <a:tabLst>
                          <a:tab pos="2324100" algn="l"/>
                        </a:tabLst>
                        <a:defRPr sz="1800">
                          <a:solidFill>
                            <a:srgbClr val="000000"/>
                          </a:solidFill>
                        </a:defRPr>
                      </a:pPr>
                      <a:r>
                        <a:rPr sz="7200" b="1">
                          <a:solidFill>
                            <a:srgbClr val="00B5F0"/>
                          </a:solidFill>
                          <a:latin typeface="Calibri"/>
                          <a:ea typeface="Calibri"/>
                          <a:cs typeface="Calibri"/>
                          <a:sym typeface="Calibri"/>
                        </a:rPr>
                        <a:t>Sympathetic nervous system</a:t>
                      </a:r>
                    </a:p>
                  </a:txBody>
                  <a:tcPr marL="50800" marR="50800" marT="50800" marB="50800" horzOverflow="overflow">
                    <a:lnL w="0">
                      <a:miter lim="400000"/>
                    </a:lnL>
                    <a:lnR w="0">
                      <a:miter lim="400000"/>
                    </a:lnR>
                    <a:lnT w="25400">
                      <a:solidFill>
                        <a:srgbClr val="000000"/>
                      </a:solidFill>
                      <a:miter lim="400000"/>
                    </a:lnT>
                    <a:lnB w="25400">
                      <a:solidFill>
                        <a:srgbClr val="000000"/>
                      </a:solidFill>
                      <a:miter lim="400000"/>
                    </a:lnB>
                  </a:tcPr>
                </a:tc>
                <a:tc>
                  <a:txBody>
                    <a:bodyPr/>
                    <a:lstStyle/>
                    <a:p>
                      <a:pPr algn="l" defTabSz="914400">
                        <a:tabLst>
                          <a:tab pos="2324100" algn="l"/>
                        </a:tabLst>
                        <a:defRPr sz="1800">
                          <a:solidFill>
                            <a:srgbClr val="000000"/>
                          </a:solidFill>
                        </a:defRPr>
                      </a:pPr>
                      <a:r>
                        <a:rPr sz="7200">
                          <a:latin typeface="Calibri"/>
                          <a:ea typeface="Calibri"/>
                          <a:cs typeface="Calibri"/>
                          <a:sym typeface="Calibri"/>
                        </a:rPr>
                        <a:t>Bradykinin, CGRP</a:t>
                      </a:r>
                    </a:p>
                  </a:txBody>
                  <a:tcPr marL="50800" marR="50800" marT="50800" marB="50800" horzOverflow="overflow">
                    <a:lnL w="0">
                      <a:miter lim="400000"/>
                    </a:lnL>
                    <a:lnR w="0">
                      <a:miter lim="400000"/>
                    </a:lnR>
                    <a:lnT w="25400">
                      <a:solidFill>
                        <a:srgbClr val="000000"/>
                      </a:solidFill>
                      <a:miter lim="400000"/>
                    </a:lnT>
                    <a:lnB w="25400">
                      <a:solidFill>
                        <a:srgbClr val="000000"/>
                      </a:solidFill>
                      <a:miter lim="400000"/>
                    </a:lnB>
                  </a:tcPr>
                </a:tc>
                <a:extLst>
                  <a:ext uri="{0D108BD9-81ED-4DB2-BD59-A6C34878D82A}">
                    <a16:rowId xmlns:a16="http://schemas.microsoft.com/office/drawing/2014/main" val="10003"/>
                  </a:ext>
                </a:extLst>
              </a:tr>
              <a:tr h="1776185">
                <a:tc>
                  <a:txBody>
                    <a:bodyPr/>
                    <a:lstStyle/>
                    <a:p>
                      <a:pPr algn="l" defTabSz="914400">
                        <a:tabLst>
                          <a:tab pos="2324100" algn="l"/>
                        </a:tabLst>
                        <a:defRPr sz="1800">
                          <a:solidFill>
                            <a:srgbClr val="000000"/>
                          </a:solidFill>
                        </a:defRPr>
                      </a:pPr>
                      <a:r>
                        <a:rPr sz="7200">
                          <a:latin typeface="Calibri"/>
                          <a:ea typeface="Calibri"/>
                          <a:cs typeface="Calibri"/>
                          <a:sym typeface="Calibri"/>
                        </a:rPr>
                        <a:t>Supraspinal structures
</a:t>
                      </a:r>
                    </a:p>
                  </a:txBody>
                  <a:tcPr marL="50800" marR="50800" marT="50800" marB="50800" horzOverflow="overflow">
                    <a:lnL w="0">
                      <a:miter lim="400000"/>
                    </a:lnL>
                    <a:lnR w="0">
                      <a:miter lim="400000"/>
                    </a:lnR>
                    <a:lnT w="25400">
                      <a:solidFill>
                        <a:srgbClr val="000000"/>
                      </a:solidFill>
                      <a:miter lim="400000"/>
                    </a:lnT>
                    <a:lnB w="25400">
                      <a:solidFill>
                        <a:srgbClr val="000000"/>
                      </a:solidFill>
                      <a:miter lim="400000"/>
                    </a:lnB>
                  </a:tcPr>
                </a:tc>
                <a:tc>
                  <a:txBody>
                    <a:bodyPr/>
                    <a:lstStyle/>
                    <a:p>
                      <a:pPr algn="l" defTabSz="914400">
                        <a:tabLst>
                          <a:tab pos="2324100" algn="l"/>
                        </a:tabLst>
                        <a:defRPr sz="7200">
                          <a:solidFill>
                            <a:srgbClr val="000000"/>
                          </a:solidFill>
                          <a:latin typeface="Calibri"/>
                          <a:ea typeface="Calibri"/>
                          <a:cs typeface="Calibri"/>
                          <a:sym typeface="Calibri"/>
                        </a:defRPr>
                      </a:pPr>
                      <a:endParaRPr/>
                    </a:p>
                  </a:txBody>
                  <a:tcPr marL="50800" marR="50800" marT="50800" marB="50800" horzOverflow="overflow">
                    <a:lnL w="0">
                      <a:miter lim="400000"/>
                    </a:lnL>
                    <a:lnR w="0">
                      <a:miter lim="400000"/>
                    </a:lnR>
                    <a:lnT w="25400">
                      <a:solidFill>
                        <a:srgbClr val="000000"/>
                      </a:solidFill>
                      <a:miter lim="400000"/>
                    </a:lnT>
                    <a:lnB w="25400">
                      <a:solidFill>
                        <a:srgbClr val="000000"/>
                      </a:solidFill>
                      <a:miter lim="400000"/>
                    </a:lnB>
                  </a:tcPr>
                </a:tc>
                <a:extLst>
                  <a:ext uri="{0D108BD9-81ED-4DB2-BD59-A6C34878D82A}">
                    <a16:rowId xmlns:a16="http://schemas.microsoft.com/office/drawing/2014/main" val="10004"/>
                  </a:ext>
                </a:extLst>
              </a:tr>
              <a:tr h="1776185">
                <a:tc>
                  <a:txBody>
                    <a:bodyPr/>
                    <a:lstStyle/>
                    <a:p>
                      <a:pPr algn="l" defTabSz="914400">
                        <a:tabLst>
                          <a:tab pos="2324100" algn="l"/>
                        </a:tabLst>
                        <a:defRPr sz="1800">
                          <a:solidFill>
                            <a:srgbClr val="000000"/>
                          </a:solidFill>
                        </a:defRPr>
                      </a:pPr>
                      <a:r>
                        <a:rPr sz="7200">
                          <a:latin typeface="Calibri"/>
                          <a:ea typeface="Calibri"/>
                          <a:cs typeface="Calibri"/>
                          <a:sym typeface="Calibri"/>
                        </a:rPr>
                        <a:t>Ascending / descending inhibition
</a:t>
                      </a:r>
                    </a:p>
                  </a:txBody>
                  <a:tcPr marL="50800" marR="50800" marT="50800" marB="50800" horzOverflow="overflow">
                    <a:lnL w="0">
                      <a:miter lim="400000"/>
                    </a:lnL>
                    <a:lnR w="0">
                      <a:miter lim="400000"/>
                    </a:lnR>
                    <a:lnT w="25400">
                      <a:solidFill>
                        <a:srgbClr val="000000"/>
                      </a:solidFill>
                      <a:miter lim="400000"/>
                    </a:lnT>
                    <a:lnB w="25400">
                      <a:solidFill>
                        <a:srgbClr val="000000"/>
                      </a:solidFill>
                      <a:miter lim="400000"/>
                    </a:lnB>
                  </a:tcPr>
                </a:tc>
                <a:tc>
                  <a:txBody>
                    <a:bodyPr/>
                    <a:lstStyle/>
                    <a:p>
                      <a:pPr algn="l" defTabSz="914400">
                        <a:tabLst>
                          <a:tab pos="2324100" algn="l"/>
                        </a:tabLst>
                        <a:defRPr sz="7200">
                          <a:solidFill>
                            <a:srgbClr val="000000"/>
                          </a:solidFill>
                          <a:latin typeface="Calibri"/>
                          <a:ea typeface="Calibri"/>
                          <a:cs typeface="Calibri"/>
                          <a:sym typeface="Calibri"/>
                        </a:defRPr>
                      </a:pPr>
                      <a:endParaRPr/>
                    </a:p>
                  </a:txBody>
                  <a:tcPr marL="50800" marR="50800" marT="50800" marB="50800" horzOverflow="overflow">
                    <a:lnL w="0">
                      <a:miter lim="400000"/>
                    </a:lnL>
                    <a:lnR w="0">
                      <a:miter lim="400000"/>
                    </a:lnR>
                    <a:lnT w="25400">
                      <a:solidFill>
                        <a:srgbClr val="000000"/>
                      </a:solidFill>
                      <a:miter lim="400000"/>
                    </a:lnT>
                    <a:lnB w="25400">
                      <a:solidFill>
                        <a:srgbClr val="000000"/>
                      </a:solidFill>
                      <a:miter lim="400000"/>
                    </a:lnB>
                  </a:tcPr>
                </a:tc>
                <a:extLst>
                  <a:ext uri="{0D108BD9-81ED-4DB2-BD59-A6C34878D82A}">
                    <a16:rowId xmlns:a16="http://schemas.microsoft.com/office/drawing/2014/main" val="10005"/>
                  </a:ext>
                </a:extLst>
              </a:tr>
              <a:tr h="1776185">
                <a:tc>
                  <a:txBody>
                    <a:bodyPr/>
                    <a:lstStyle/>
                    <a:p>
                      <a:pPr algn="l" defTabSz="914400">
                        <a:tabLst>
                          <a:tab pos="2324100" algn="l"/>
                        </a:tabLst>
                        <a:defRPr sz="1800">
                          <a:solidFill>
                            <a:srgbClr val="000000"/>
                          </a:solidFill>
                        </a:defRPr>
                      </a:pPr>
                      <a:r>
                        <a:rPr sz="7200">
                          <a:latin typeface="Calibri"/>
                          <a:ea typeface="Calibri"/>
                          <a:cs typeface="Calibri"/>
                          <a:sym typeface="Calibri"/>
                        </a:rPr>
                        <a:t>Antidromic activation
</a:t>
                      </a:r>
                    </a:p>
                  </a:txBody>
                  <a:tcPr marL="50800" marR="50800" marT="50800" marB="50800" horzOverflow="overflow">
                    <a:lnL w="0">
                      <a:miter lim="400000"/>
                    </a:lnL>
                    <a:lnR w="0">
                      <a:miter lim="400000"/>
                    </a:lnR>
                    <a:lnT w="25400">
                      <a:solidFill>
                        <a:srgbClr val="000000"/>
                      </a:solidFill>
                      <a:miter lim="400000"/>
                    </a:lnT>
                    <a:lnB w="0">
                      <a:miter lim="400000"/>
                    </a:lnB>
                  </a:tcPr>
                </a:tc>
                <a:tc>
                  <a:txBody>
                    <a:bodyPr/>
                    <a:lstStyle/>
                    <a:p>
                      <a:pPr algn="l" defTabSz="914400">
                        <a:tabLst>
                          <a:tab pos="2324100" algn="l"/>
                        </a:tabLst>
                        <a:defRPr sz="7200">
                          <a:solidFill>
                            <a:srgbClr val="000000"/>
                          </a:solidFill>
                          <a:latin typeface="Calibri"/>
                          <a:ea typeface="Calibri"/>
                          <a:cs typeface="Calibri"/>
                          <a:sym typeface="Calibri"/>
                        </a:defRPr>
                      </a:pPr>
                      <a:endParaRPr/>
                    </a:p>
                  </a:txBody>
                  <a:tcPr marL="50800" marR="50800" marT="50800" marB="50800" horzOverflow="overflow">
                    <a:lnL w="0">
                      <a:miter lim="400000"/>
                    </a:lnL>
                    <a:lnR w="0">
                      <a:miter lim="400000"/>
                    </a:lnR>
                    <a:lnT w="25400">
                      <a:solidFill>
                        <a:srgbClr val="000000"/>
                      </a:solidFill>
                      <a:miter lim="400000"/>
                    </a:lnT>
                    <a:lnB w="0">
                      <a:miter lim="400000"/>
                    </a:lnB>
                  </a:tcPr>
                </a:tc>
                <a:extLst>
                  <a:ext uri="{0D108BD9-81ED-4DB2-BD59-A6C34878D82A}">
                    <a16:rowId xmlns:a16="http://schemas.microsoft.com/office/drawing/2014/main" val="10006"/>
                  </a:ext>
                </a:extLst>
              </a:tr>
            </a:tbl>
          </a:graphicData>
        </a:graphic>
      </p:graphicFrame>
      <p:sp>
        <p:nvSpPr>
          <p:cNvPr id="288" name="Mechanisms of action"/>
          <p:cNvSpPr txBox="1">
            <a:spLocks noGrp="1"/>
          </p:cNvSpPr>
          <p:nvPr>
            <p:ph type="title"/>
          </p:nvPr>
        </p:nvSpPr>
        <p:spPr>
          <a:prstGeom prst="rect">
            <a:avLst/>
          </a:prstGeom>
        </p:spPr>
        <p:txBody>
          <a:bodyPr/>
          <a:lstStyle>
            <a:lvl1pPr>
              <a:defRPr>
                <a:solidFill>
                  <a:srgbClr val="00BDF2"/>
                </a:solidFill>
                <a:latin typeface="Facit"/>
                <a:ea typeface="Facit"/>
                <a:cs typeface="Facit"/>
                <a:sym typeface="Facit"/>
              </a:defRPr>
            </a:lvl1pPr>
          </a:lstStyle>
          <a:p>
            <a:r>
              <a:t>Mechanisms of action</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n.christelis@painspecialistsaustralia.com.au…"/>
          <p:cNvSpPr/>
          <p:nvPr/>
        </p:nvSpPr>
        <p:spPr>
          <a:xfrm>
            <a:off x="1709773" y="3861109"/>
            <a:ext cx="24723661" cy="9619868"/>
          </a:xfrm>
          <a:prstGeom prst="rect">
            <a:avLst/>
          </a:prstGeom>
          <a:solidFill>
            <a:srgbClr val="193864"/>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50800" tIns="50800" rIns="50800" bIns="50800" anchor="ctr"/>
          <a:lstStyle/>
          <a:p>
            <a:pPr>
              <a:defRPr>
                <a:solidFill>
                  <a:srgbClr val="00BDF2"/>
                </a:solidFill>
                <a:effectLst>
                  <a:outerShdw blurRad="38100" dist="12700" dir="5400000" rotWithShape="0">
                    <a:srgbClr val="000000">
                      <a:alpha val="50000"/>
                    </a:srgbClr>
                  </a:outerShdw>
                </a:effectLst>
                <a:latin typeface="Facit"/>
                <a:ea typeface="Facit"/>
                <a:cs typeface="Facit"/>
                <a:sym typeface="Facit"/>
              </a:defRPr>
            </a:pPr>
            <a:r>
              <a:rPr dirty="0" err="1"/>
              <a:t>n.christelis@painspecialistsaustralia.com.au</a:t>
            </a:r>
            <a:r>
              <a:rPr dirty="0"/>
              <a:t> </a:t>
            </a:r>
          </a:p>
          <a:p>
            <a:pPr>
              <a:defRPr>
                <a:solidFill>
                  <a:srgbClr val="00BDF2"/>
                </a:solidFill>
                <a:effectLst>
                  <a:outerShdw blurRad="38100" dist="12700" dir="5400000" rotWithShape="0">
                    <a:srgbClr val="000000">
                      <a:alpha val="50000"/>
                    </a:srgbClr>
                  </a:outerShdw>
                </a:effectLst>
                <a:latin typeface="Facit"/>
                <a:ea typeface="Facit"/>
                <a:cs typeface="Facit"/>
                <a:sym typeface="Facit"/>
              </a:defRPr>
            </a:pPr>
            <a:endParaRPr dirty="0"/>
          </a:p>
          <a:p>
            <a:pPr>
              <a:defRPr>
                <a:solidFill>
                  <a:srgbClr val="00BDF2"/>
                </a:solidFill>
                <a:effectLst>
                  <a:outerShdw blurRad="38100" dist="12700" dir="5400000" rotWithShape="0">
                    <a:srgbClr val="000000">
                      <a:alpha val="50000"/>
                    </a:srgbClr>
                  </a:outerShdw>
                </a:effectLst>
                <a:latin typeface="Facit"/>
                <a:ea typeface="Facit"/>
                <a:cs typeface="Facit"/>
                <a:sym typeface="Facit"/>
              </a:defRPr>
            </a:pPr>
            <a:r>
              <a:rPr dirty="0">
                <a:solidFill>
                  <a:srgbClr val="00BDF2"/>
                </a:solidFill>
              </a:rPr>
              <a:t>@PainSpecialistN</a:t>
            </a:r>
            <a:endParaRPr dirty="0">
              <a:solidFill>
                <a:srgbClr val="00BDF2"/>
              </a:solidFill>
              <a:hlinkClick r:id="rId2"/>
            </a:endParaRPr>
          </a:p>
          <a:p>
            <a:pPr>
              <a:defRPr>
                <a:solidFill>
                  <a:srgbClr val="00BDF2"/>
                </a:solidFill>
                <a:effectLst>
                  <a:outerShdw blurRad="38100" dist="12700" dir="5400000" rotWithShape="0">
                    <a:srgbClr val="000000">
                      <a:alpha val="50000"/>
                    </a:srgbClr>
                  </a:outerShdw>
                </a:effectLst>
                <a:latin typeface="Facit"/>
                <a:ea typeface="Facit"/>
                <a:cs typeface="Facit"/>
                <a:sym typeface="Facit"/>
              </a:defRPr>
            </a:pPr>
            <a:endParaRPr dirty="0">
              <a:hlinkClick r:id="rId2"/>
            </a:endParaRPr>
          </a:p>
          <a:p>
            <a:pPr>
              <a:defRPr>
                <a:solidFill>
                  <a:srgbClr val="00BDF2"/>
                </a:solidFill>
                <a:effectLst>
                  <a:outerShdw blurRad="38100" dist="12700" dir="5400000" rotWithShape="0">
                    <a:srgbClr val="000000">
                      <a:alpha val="50000"/>
                    </a:srgbClr>
                  </a:outerShdw>
                </a:effectLst>
                <a:latin typeface="Facit"/>
                <a:ea typeface="Facit"/>
                <a:cs typeface="Facit"/>
                <a:sym typeface="Facit"/>
              </a:defRPr>
            </a:pPr>
            <a:r>
              <a:rPr dirty="0" err="1"/>
              <a:t>linkedin.com</a:t>
            </a:r>
            <a:r>
              <a:rPr dirty="0"/>
              <a:t>/in/</a:t>
            </a:r>
            <a:r>
              <a:rPr dirty="0" err="1"/>
              <a:t>drnickchristelis</a:t>
            </a:r>
            <a:r>
              <a:rPr dirty="0"/>
              <a:t>/</a:t>
            </a:r>
          </a:p>
        </p:txBody>
      </p:sp>
      <p:pic>
        <p:nvPicPr>
          <p:cNvPr id="191" name="Image" descr="Image"/>
          <p:cNvPicPr>
            <a:picLocks noChangeAspect="1"/>
          </p:cNvPicPr>
          <p:nvPr/>
        </p:nvPicPr>
        <p:blipFill>
          <a:blip r:embed="rId3">
            <a:extLst/>
          </a:blip>
          <a:srcRect/>
          <a:stretch>
            <a:fillRect/>
          </a:stretch>
        </p:blipFill>
        <p:spPr>
          <a:xfrm>
            <a:off x="27811589" y="3861109"/>
            <a:ext cx="13491957" cy="18633395"/>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Neuromodulation (spinal cord stimulation) in the management of patients with chronic pain. PM9 (2011). Faculty of Pain Medicine of the Australian and New Zealand College of Anaesthetists."/>
          <p:cNvSpPr txBox="1"/>
          <p:nvPr/>
        </p:nvSpPr>
        <p:spPr>
          <a:xfrm>
            <a:off x="4095495" y="22444318"/>
            <a:ext cx="33857838" cy="2489201"/>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ts val="9700"/>
              </a:lnSpc>
              <a:spcBef>
                <a:spcPts val="1600"/>
              </a:spcBef>
              <a:defRPr sz="6500">
                <a:solidFill>
                  <a:srgbClr val="00BDF2"/>
                </a:solidFill>
                <a:latin typeface="Calibri"/>
                <a:ea typeface="Calibri"/>
                <a:cs typeface="Calibri"/>
                <a:sym typeface="Calibri"/>
              </a:defRPr>
            </a:lvl1pPr>
          </a:lstStyle>
          <a:p>
            <a:r>
              <a:rPr dirty="0"/>
              <a:t>Neuromodulation (spinal cord stimulation) in the management of patients with chronic pain. PM9 (2011). Faculty of Pain Medicine of the Australian and New Zealand College of </a:t>
            </a:r>
            <a:r>
              <a:rPr dirty="0" err="1"/>
              <a:t>Anaesthetists</a:t>
            </a:r>
            <a:r>
              <a:rPr dirty="0"/>
              <a:t>. </a:t>
            </a:r>
            <a:endParaRPr sz="1200" dirty="0">
              <a:latin typeface="Times"/>
              <a:ea typeface="Times"/>
              <a:cs typeface="Times"/>
              <a:sym typeface="Times"/>
            </a:endParaRPr>
          </a:p>
        </p:txBody>
      </p:sp>
      <p:graphicFrame>
        <p:nvGraphicFramePr>
          <p:cNvPr id="291" name="Table"/>
          <p:cNvGraphicFramePr/>
          <p:nvPr>
            <p:extLst>
              <p:ext uri="{D42A27DB-BD31-4B8C-83A1-F6EECF244321}">
                <p14:modId xmlns:p14="http://schemas.microsoft.com/office/powerpoint/2010/main" val="1613427319"/>
              </p:ext>
            </p:extLst>
          </p:nvPr>
        </p:nvGraphicFramePr>
        <p:xfrm>
          <a:off x="6200233" y="3886200"/>
          <a:ext cx="31107287" cy="18054561"/>
        </p:xfrm>
        <a:graphic>
          <a:graphicData uri="http://schemas.openxmlformats.org/drawingml/2006/table">
            <a:tbl>
              <a:tblPr>
                <a:tableStyleId>{4C3C2611-4C71-4FC5-86AE-919BDF0F9419}</a:tableStyleId>
              </a:tblPr>
              <a:tblGrid>
                <a:gridCol w="11685477">
                  <a:extLst>
                    <a:ext uri="{9D8B030D-6E8A-4147-A177-3AD203B41FA5}">
                      <a16:colId xmlns:a16="http://schemas.microsoft.com/office/drawing/2014/main" val="20000"/>
                    </a:ext>
                  </a:extLst>
                </a:gridCol>
                <a:gridCol w="19421810">
                  <a:extLst>
                    <a:ext uri="{9D8B030D-6E8A-4147-A177-3AD203B41FA5}">
                      <a16:colId xmlns:a16="http://schemas.microsoft.com/office/drawing/2014/main" val="20001"/>
                    </a:ext>
                  </a:extLst>
                </a:gridCol>
              </a:tblGrid>
              <a:tr h="5094647">
                <a:tc>
                  <a:txBody>
                    <a:bodyPr/>
                    <a:lstStyle/>
                    <a:p>
                      <a:pPr marR="457200" algn="l" defTabSz="1181100">
                        <a:lnSpc>
                          <a:spcPct val="115000"/>
                        </a:lnSpc>
                        <a:defRPr sz="7200">
                          <a:solidFill>
                            <a:srgbClr val="000000"/>
                          </a:solidFill>
                          <a:latin typeface="Calibri"/>
                          <a:ea typeface="Calibri"/>
                          <a:cs typeface="Calibri"/>
                          <a:sym typeface="Calibri"/>
                        </a:defRPr>
                      </a:pPr>
                      <a:r>
                        <a:t>Conditions </a:t>
                      </a:r>
                      <a:r>
                        <a:rPr i="1"/>
                        <a:t>likely to respond</a:t>
                      </a:r>
                    </a:p>
                  </a:txBody>
                  <a:tcPr marL="50800" marR="50800" marT="50800" marB="50800" horzOverflow="overflow">
                    <a:lnL w="0">
                      <a:miter lim="400000"/>
                    </a:lnL>
                    <a:lnR w="0">
                      <a:miter lim="400000"/>
                    </a:lnR>
                    <a:lnT w="0">
                      <a:miter lim="400000"/>
                    </a:lnT>
                    <a:lnB w="25400">
                      <a:solidFill>
                        <a:srgbClr val="000000"/>
                      </a:solidFill>
                      <a:miter lim="400000"/>
                    </a:lnB>
                  </a:tcPr>
                </a:tc>
                <a:tc>
                  <a:txBody>
                    <a:bodyPr/>
                    <a:lstStyle/>
                    <a:p>
                      <a:pPr marR="457200" algn="l" defTabSz="1181100">
                        <a:lnSpc>
                          <a:spcPct val="115000"/>
                        </a:lnSpc>
                        <a:defRPr sz="1800">
                          <a:solidFill>
                            <a:srgbClr val="000000"/>
                          </a:solidFill>
                        </a:defRPr>
                      </a:pPr>
                      <a:r>
                        <a:rPr sz="7200">
                          <a:latin typeface="Calibri"/>
                          <a:ea typeface="Calibri"/>
                          <a:cs typeface="Calibri"/>
                          <a:sym typeface="Calibri"/>
                        </a:rPr>
                        <a:t>Failed back surgery syndrome
Complex regional pain syndrome
Refractory angina pectoris
Neuropathic pain secondary </a:t>
                      </a:r>
                    </a:p>
                  </a:txBody>
                  <a:tcPr marL="50800" marR="50800" marT="50800" marB="50800" horzOverflow="overflow">
                    <a:lnL w="0">
                      <a:miter lim="400000"/>
                    </a:lnL>
                    <a:lnR w="0">
                      <a:miter lim="400000"/>
                    </a:lnR>
                    <a:lnT w="0">
                      <a:miter lim="400000"/>
                    </a:lnT>
                    <a:lnB w="25400">
                      <a:solidFill>
                        <a:srgbClr val="000000"/>
                      </a:solidFill>
                      <a:miter lim="400000"/>
                    </a:lnB>
                  </a:tcPr>
                </a:tc>
                <a:extLst>
                  <a:ext uri="{0D108BD9-81ED-4DB2-BD59-A6C34878D82A}">
                    <a16:rowId xmlns:a16="http://schemas.microsoft.com/office/drawing/2014/main" val="10000"/>
                  </a:ext>
                </a:extLst>
              </a:tr>
              <a:tr h="8840238">
                <a:tc>
                  <a:txBody>
                    <a:bodyPr/>
                    <a:lstStyle/>
                    <a:p>
                      <a:pPr marR="457200" algn="l" defTabSz="1181100">
                        <a:lnSpc>
                          <a:spcPct val="115000"/>
                        </a:lnSpc>
                        <a:defRPr sz="7200">
                          <a:solidFill>
                            <a:srgbClr val="000000"/>
                          </a:solidFill>
                          <a:latin typeface="Calibri"/>
                          <a:ea typeface="Calibri"/>
                          <a:cs typeface="Calibri"/>
                          <a:sym typeface="Calibri"/>
                        </a:defRPr>
                      </a:pPr>
                      <a:r>
                        <a:t>Conditions that </a:t>
                      </a:r>
                      <a:r>
                        <a:rPr i="1"/>
                        <a:t>may respond</a:t>
                      </a:r>
                    </a:p>
                  </a:txBody>
                  <a:tcPr marL="50800" marR="50800" marT="50800" marB="50800" horzOverflow="overflow">
                    <a:lnL w="0">
                      <a:miter lim="400000"/>
                    </a:lnL>
                    <a:lnR w="0">
                      <a:miter lim="400000"/>
                    </a:lnR>
                    <a:lnT w="25400">
                      <a:solidFill>
                        <a:srgbClr val="000000"/>
                      </a:solidFill>
                      <a:miter lim="400000"/>
                    </a:lnT>
                    <a:lnB w="25400">
                      <a:solidFill>
                        <a:srgbClr val="000000"/>
                      </a:solidFill>
                      <a:miter lim="400000"/>
                    </a:lnB>
                  </a:tcPr>
                </a:tc>
                <a:tc>
                  <a:txBody>
                    <a:bodyPr/>
                    <a:lstStyle/>
                    <a:p>
                      <a:pPr marR="457200" algn="l" defTabSz="1181100">
                        <a:lnSpc>
                          <a:spcPct val="115000"/>
                        </a:lnSpc>
                        <a:defRPr sz="7200">
                          <a:solidFill>
                            <a:srgbClr val="000000"/>
                          </a:solidFill>
                          <a:latin typeface="Calibri"/>
                          <a:ea typeface="Calibri"/>
                          <a:cs typeface="Calibri"/>
                          <a:sym typeface="Calibri"/>
                        </a:defRPr>
                      </a:pPr>
                      <a:r>
                        <a:rPr dirty="0"/>
                        <a:t>Pain associated with peripheral vascular disease</a:t>
                      </a:r>
                    </a:p>
                    <a:p>
                      <a:pPr marR="457200" algn="l" defTabSz="1181100">
                        <a:lnSpc>
                          <a:spcPct val="115000"/>
                        </a:lnSpc>
                        <a:defRPr sz="7200">
                          <a:solidFill>
                            <a:srgbClr val="000000"/>
                          </a:solidFill>
                          <a:latin typeface="Calibri"/>
                          <a:ea typeface="Calibri"/>
                          <a:cs typeface="Calibri"/>
                          <a:sym typeface="Calibri"/>
                        </a:defRPr>
                      </a:pPr>
                      <a:r>
                        <a:rPr dirty="0"/>
                        <a:t>Brachial </a:t>
                      </a:r>
                      <a:r>
                        <a:rPr dirty="0" err="1"/>
                        <a:t>plexopathy</a:t>
                      </a:r>
                      <a:r>
                        <a:rPr dirty="0"/>
                        <a:t> e.g. partial traumatic, post irradiation</a:t>
                      </a:r>
                    </a:p>
                    <a:p>
                      <a:pPr marR="457200" algn="l" defTabSz="1181100">
                        <a:lnSpc>
                          <a:spcPct val="115000"/>
                        </a:lnSpc>
                        <a:defRPr sz="7200">
                          <a:solidFill>
                            <a:srgbClr val="000000"/>
                          </a:solidFill>
                          <a:latin typeface="Calibri"/>
                          <a:ea typeface="Calibri"/>
                          <a:cs typeface="Calibri"/>
                          <a:sym typeface="Calibri"/>
                        </a:defRPr>
                      </a:pPr>
                      <a:r>
                        <a:rPr dirty="0"/>
                        <a:t>Axial pain following surgery</a:t>
                      </a:r>
                    </a:p>
                    <a:p>
                      <a:pPr marR="457200" algn="l" defTabSz="1181100">
                        <a:lnSpc>
                          <a:spcPct val="115000"/>
                        </a:lnSpc>
                        <a:defRPr sz="7200">
                          <a:solidFill>
                            <a:srgbClr val="000000"/>
                          </a:solidFill>
                          <a:latin typeface="Calibri"/>
                          <a:ea typeface="Calibri"/>
                          <a:cs typeface="Calibri"/>
                          <a:sym typeface="Calibri"/>
                        </a:defRPr>
                      </a:pPr>
                      <a:r>
                        <a:rPr dirty="0"/>
                        <a:t>Intercostal neuralgia e.g. post-thoracotomy</a:t>
                      </a:r>
                    </a:p>
                    <a:p>
                      <a:pPr marR="457200" algn="l" defTabSz="1181100">
                        <a:lnSpc>
                          <a:spcPct val="115000"/>
                        </a:lnSpc>
                        <a:defRPr sz="7200">
                          <a:solidFill>
                            <a:srgbClr val="000000"/>
                          </a:solidFill>
                          <a:latin typeface="Calibri"/>
                          <a:ea typeface="Calibri"/>
                          <a:cs typeface="Calibri"/>
                          <a:sym typeface="Calibri"/>
                        </a:defRPr>
                      </a:pPr>
                      <a:r>
                        <a:rPr dirty="0"/>
                        <a:t>Other peripheral neuropathic syndromes e.g. trauma</a:t>
                      </a:r>
                      <a:endParaRPr i="1" dirty="0"/>
                    </a:p>
                  </a:txBody>
                  <a:tcPr marL="50800" marR="50800" marT="50800" marB="50800" horzOverflow="overflow">
                    <a:lnL w="0">
                      <a:miter lim="400000"/>
                    </a:lnL>
                    <a:lnR w="0">
                      <a:miter lim="400000"/>
                    </a:lnR>
                    <a:lnT w="25400">
                      <a:solidFill>
                        <a:srgbClr val="000000"/>
                      </a:solidFill>
                      <a:miter lim="400000"/>
                    </a:lnT>
                    <a:lnB w="25400">
                      <a:solidFill>
                        <a:srgbClr val="000000"/>
                      </a:solidFill>
                      <a:miter lim="400000"/>
                    </a:lnB>
                  </a:tcPr>
                </a:tc>
                <a:extLst>
                  <a:ext uri="{0D108BD9-81ED-4DB2-BD59-A6C34878D82A}">
                    <a16:rowId xmlns:a16="http://schemas.microsoft.com/office/drawing/2014/main" val="10001"/>
                  </a:ext>
                </a:extLst>
              </a:tr>
              <a:tr h="3970769">
                <a:tc>
                  <a:txBody>
                    <a:bodyPr/>
                    <a:lstStyle/>
                    <a:p>
                      <a:pPr marR="457200" algn="l" defTabSz="1181100">
                        <a:lnSpc>
                          <a:spcPct val="115000"/>
                        </a:lnSpc>
                        <a:defRPr sz="7200">
                          <a:solidFill>
                            <a:srgbClr val="000000"/>
                          </a:solidFill>
                          <a:latin typeface="Calibri"/>
                          <a:ea typeface="Calibri"/>
                          <a:cs typeface="Calibri"/>
                          <a:sym typeface="Calibri"/>
                        </a:defRPr>
                      </a:pPr>
                      <a:r>
                        <a:t>Conditions that </a:t>
                      </a:r>
                      <a:r>
                        <a:rPr i="1"/>
                        <a:t>rarely respond</a:t>
                      </a:r>
                    </a:p>
                  </a:txBody>
                  <a:tcPr marL="50800" marR="50800" marT="50800" marB="50800" horzOverflow="overflow">
                    <a:lnL w="0">
                      <a:miter lim="400000"/>
                    </a:lnL>
                    <a:lnR w="0">
                      <a:miter lim="400000"/>
                    </a:lnR>
                    <a:lnT w="25400">
                      <a:solidFill>
                        <a:srgbClr val="000000"/>
                      </a:solidFill>
                      <a:miter lim="400000"/>
                    </a:lnT>
                    <a:lnB w="0">
                      <a:miter lim="400000"/>
                    </a:lnB>
                  </a:tcPr>
                </a:tc>
                <a:tc>
                  <a:txBody>
                    <a:bodyPr/>
                    <a:lstStyle/>
                    <a:p>
                      <a:pPr marR="457200" algn="l" defTabSz="1181100">
                        <a:lnSpc>
                          <a:spcPct val="115000"/>
                        </a:lnSpc>
                        <a:defRPr sz="1800">
                          <a:solidFill>
                            <a:srgbClr val="000000"/>
                          </a:solidFill>
                        </a:defRPr>
                      </a:pPr>
                      <a:r>
                        <a:rPr sz="7200" dirty="0">
                          <a:latin typeface="Calibri"/>
                          <a:ea typeface="Calibri"/>
                          <a:cs typeface="Calibri"/>
                          <a:sym typeface="Calibri"/>
                        </a:rPr>
                        <a:t>Pain associated with spinal cord damage
Central pain of non-spinal cord damage
Spinal cord injury</a:t>
                      </a:r>
                    </a:p>
                  </a:txBody>
                  <a:tcPr marL="50800" marR="50800" marT="50800" marB="50800" horzOverflow="overflow">
                    <a:lnL w="0">
                      <a:miter lim="400000"/>
                    </a:lnL>
                    <a:lnR w="0">
                      <a:miter lim="400000"/>
                    </a:lnR>
                    <a:lnT w="25400">
                      <a:solidFill>
                        <a:srgbClr val="000000"/>
                      </a:solidFill>
                      <a:miter lim="400000"/>
                    </a:lnT>
                    <a:lnB w="0">
                      <a:miter lim="400000"/>
                    </a:lnB>
                  </a:tcPr>
                </a:tc>
                <a:extLst>
                  <a:ext uri="{0D108BD9-81ED-4DB2-BD59-A6C34878D82A}">
                    <a16:rowId xmlns:a16="http://schemas.microsoft.com/office/drawing/2014/main" val="10002"/>
                  </a:ext>
                </a:extLst>
              </a:tr>
            </a:tbl>
          </a:graphicData>
        </a:graphic>
      </p:graphicFrame>
      <p:sp>
        <p:nvSpPr>
          <p:cNvPr id="292" name="Indications"/>
          <p:cNvSpPr txBox="1">
            <a:spLocks noGrp="1"/>
          </p:cNvSpPr>
          <p:nvPr>
            <p:ph type="title"/>
          </p:nvPr>
        </p:nvSpPr>
        <p:spPr>
          <a:xfrm>
            <a:off x="4114800" y="137160"/>
            <a:ext cx="33756600" cy="6400800"/>
          </a:xfrm>
          <a:prstGeom prst="rect">
            <a:avLst/>
          </a:prstGeom>
        </p:spPr>
        <p:txBody>
          <a:bodyPr/>
          <a:lstStyle>
            <a:lvl1pPr>
              <a:defRPr>
                <a:solidFill>
                  <a:srgbClr val="00BDF2"/>
                </a:solidFill>
                <a:latin typeface="Facit"/>
                <a:ea typeface="Facit"/>
                <a:cs typeface="Facit"/>
                <a:sym typeface="Facit"/>
              </a:defRPr>
            </a:lvl1pPr>
          </a:lstStyle>
          <a:p>
            <a:r>
              <a:rPr dirty="0"/>
              <a:t>Indications</a:t>
            </a:r>
          </a:p>
        </p:txBody>
      </p:sp>
      <p:sp>
        <p:nvSpPr>
          <p:cNvPr id="293" name="Viceral pain - cardiac"/>
          <p:cNvSpPr txBox="1"/>
          <p:nvPr/>
        </p:nvSpPr>
        <p:spPr>
          <a:xfrm>
            <a:off x="28022019" y="8149124"/>
            <a:ext cx="6912103" cy="873507"/>
          </a:xfrm>
          <a:prstGeom prst="rect">
            <a:avLst/>
          </a:prstGeom>
          <a:solidFill>
            <a:srgbClr val="20BEF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6000">
                <a:solidFill>
                  <a:srgbClr val="FFFFFF"/>
                </a:solidFill>
                <a:effectLst>
                  <a:outerShdw blurRad="38100" dist="12700" dir="5400000" rotWithShape="0">
                    <a:srgbClr val="000000">
                      <a:alpha val="50000"/>
                    </a:srgbClr>
                  </a:outerShdw>
                </a:effectLst>
                <a:latin typeface="Facit"/>
                <a:ea typeface="Facit"/>
                <a:cs typeface="Facit"/>
                <a:sym typeface="Facit"/>
              </a:defRPr>
            </a:lvl1pPr>
          </a:lstStyle>
          <a:p>
            <a:r>
              <a:t>Viceral pain - cardiac</a:t>
            </a:r>
          </a:p>
        </p:txBody>
      </p:sp>
      <p:sp>
        <p:nvSpPr>
          <p:cNvPr id="294" name="Viceral pain - abdominal, pelvic"/>
          <p:cNvSpPr txBox="1"/>
          <p:nvPr/>
        </p:nvSpPr>
        <p:spPr>
          <a:xfrm>
            <a:off x="28022019" y="9809027"/>
            <a:ext cx="10344151" cy="873507"/>
          </a:xfrm>
          <a:prstGeom prst="rect">
            <a:avLst/>
          </a:prstGeom>
          <a:solidFill>
            <a:srgbClr val="20BEF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6000">
                <a:solidFill>
                  <a:srgbClr val="FFFFFF"/>
                </a:solidFill>
                <a:effectLst>
                  <a:outerShdw blurRad="38100" dist="12700" dir="5400000" rotWithShape="0">
                    <a:srgbClr val="000000">
                      <a:alpha val="50000"/>
                    </a:srgbClr>
                  </a:outerShdw>
                </a:effectLst>
                <a:latin typeface="Facit"/>
                <a:ea typeface="Facit"/>
                <a:cs typeface="Facit"/>
                <a:sym typeface="Facit"/>
              </a:defRPr>
            </a:lvl1pPr>
          </a:lstStyle>
          <a:p>
            <a:r>
              <a:t>Viceral pain - abdominal, pelvic</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Contraindications"/>
          <p:cNvSpPr txBox="1">
            <a:spLocks noGrp="1"/>
          </p:cNvSpPr>
          <p:nvPr>
            <p:ph type="title"/>
          </p:nvPr>
        </p:nvSpPr>
        <p:spPr>
          <a:prstGeom prst="rect">
            <a:avLst/>
          </a:prstGeom>
        </p:spPr>
        <p:txBody>
          <a:bodyPr/>
          <a:lstStyle>
            <a:lvl1pPr>
              <a:defRPr>
                <a:solidFill>
                  <a:srgbClr val="00BDF2"/>
                </a:solidFill>
                <a:latin typeface="Facit"/>
                <a:ea typeface="Facit"/>
                <a:cs typeface="Facit"/>
                <a:sym typeface="Facit"/>
              </a:defRPr>
            </a:lvl1pPr>
          </a:lstStyle>
          <a:p>
            <a:r>
              <a:t>Contraindications</a:t>
            </a:r>
          </a:p>
        </p:txBody>
      </p:sp>
      <p:graphicFrame>
        <p:nvGraphicFramePr>
          <p:cNvPr id="297" name="Table"/>
          <p:cNvGraphicFramePr/>
          <p:nvPr/>
        </p:nvGraphicFramePr>
        <p:xfrm>
          <a:off x="4826128" y="5768399"/>
          <a:ext cx="31711900" cy="15856905"/>
        </p:xfrm>
        <a:graphic>
          <a:graphicData uri="http://schemas.openxmlformats.org/drawingml/2006/table">
            <a:tbl>
              <a:tblPr>
                <a:tableStyleId>{4C3C2611-4C71-4FC5-86AE-919BDF0F9419}</a:tableStyleId>
              </a:tblPr>
              <a:tblGrid>
                <a:gridCol w="5892800">
                  <a:extLst>
                    <a:ext uri="{9D8B030D-6E8A-4147-A177-3AD203B41FA5}">
                      <a16:colId xmlns:a16="http://schemas.microsoft.com/office/drawing/2014/main" val="20000"/>
                    </a:ext>
                  </a:extLst>
                </a:gridCol>
                <a:gridCol w="25819100">
                  <a:extLst>
                    <a:ext uri="{9D8B030D-6E8A-4147-A177-3AD203B41FA5}">
                      <a16:colId xmlns:a16="http://schemas.microsoft.com/office/drawing/2014/main" val="20001"/>
                    </a:ext>
                  </a:extLst>
                </a:gridCol>
              </a:tblGrid>
              <a:tr h="5349555">
                <a:tc>
                  <a:txBody>
                    <a:bodyPr/>
                    <a:lstStyle/>
                    <a:p>
                      <a:pPr marR="457200" algn="l" defTabSz="1181100">
                        <a:lnSpc>
                          <a:spcPct val="115000"/>
                        </a:lnSpc>
                        <a:defRPr sz="7200">
                          <a:solidFill>
                            <a:srgbClr val="000000"/>
                          </a:solidFill>
                          <a:latin typeface="Calibri"/>
                          <a:ea typeface="Calibri"/>
                          <a:cs typeface="Calibri"/>
                          <a:sym typeface="Calibri"/>
                        </a:defRPr>
                      </a:pPr>
                      <a:r>
                        <a:t>Absolute</a:t>
                      </a:r>
                    </a:p>
                  </a:txBody>
                  <a:tcPr marL="50800" marR="50800" marT="50800" marB="50800" horzOverflow="overflow">
                    <a:lnL w="0">
                      <a:miter lim="400000"/>
                    </a:lnL>
                    <a:lnR w="0">
                      <a:miter lim="400000"/>
                    </a:lnR>
                    <a:lnT w="0">
                      <a:miter lim="400000"/>
                    </a:lnT>
                    <a:lnB w="25400">
                      <a:solidFill>
                        <a:srgbClr val="000000"/>
                      </a:solidFill>
                      <a:miter lim="400000"/>
                    </a:lnB>
                  </a:tcPr>
                </a:tc>
                <a:tc>
                  <a:txBody>
                    <a:bodyPr/>
                    <a:lstStyle/>
                    <a:p>
                      <a:pPr marR="457200" algn="l" defTabSz="1181100">
                        <a:lnSpc>
                          <a:spcPct val="115000"/>
                        </a:lnSpc>
                        <a:defRPr sz="1800">
                          <a:solidFill>
                            <a:srgbClr val="000000"/>
                          </a:solidFill>
                        </a:defRPr>
                      </a:pPr>
                      <a:r>
                        <a:rPr sz="7200">
                          <a:latin typeface="Calibri"/>
                          <a:ea typeface="Calibri"/>
                          <a:cs typeface="Calibri"/>
                          <a:sym typeface="Calibri"/>
                        </a:rPr>
                        <a:t>Patient refusal
Sepsis, coagulopathy or others factors that increase surgical risk
Localised infection
Anatomical - obliterated spinal canal, stenosis, spina bifida
</a:t>
                      </a:r>
                    </a:p>
                  </a:txBody>
                  <a:tcPr marL="50800" marR="50800" marT="50800" marB="50800" horzOverflow="overflow">
                    <a:lnL w="0">
                      <a:miter lim="400000"/>
                    </a:lnL>
                    <a:lnR w="0">
                      <a:miter lim="400000"/>
                    </a:lnR>
                    <a:lnT w="0">
                      <a:miter lim="400000"/>
                    </a:lnT>
                    <a:lnB w="25400">
                      <a:solidFill>
                        <a:srgbClr val="000000"/>
                      </a:solidFill>
                      <a:miter lim="400000"/>
                    </a:lnB>
                  </a:tcPr>
                </a:tc>
                <a:extLst>
                  <a:ext uri="{0D108BD9-81ED-4DB2-BD59-A6C34878D82A}">
                    <a16:rowId xmlns:a16="http://schemas.microsoft.com/office/drawing/2014/main" val="10000"/>
                  </a:ext>
                </a:extLst>
              </a:tr>
              <a:tr h="9445945">
                <a:tc>
                  <a:txBody>
                    <a:bodyPr/>
                    <a:lstStyle/>
                    <a:p>
                      <a:pPr marR="457200" algn="l" defTabSz="1181100">
                        <a:lnSpc>
                          <a:spcPct val="115000"/>
                        </a:lnSpc>
                        <a:defRPr sz="7200">
                          <a:solidFill>
                            <a:srgbClr val="000000"/>
                          </a:solidFill>
                          <a:latin typeface="Calibri"/>
                          <a:ea typeface="Calibri"/>
                          <a:cs typeface="Calibri"/>
                          <a:sym typeface="Calibri"/>
                        </a:defRPr>
                      </a:pPr>
                      <a:r>
                        <a:t>Relative</a:t>
                      </a:r>
                      <a:endParaRPr i="1"/>
                    </a:p>
                  </a:txBody>
                  <a:tcPr marL="50800" marR="50800" marT="50800" marB="50800" horzOverflow="overflow">
                    <a:lnL w="0">
                      <a:miter lim="400000"/>
                    </a:lnL>
                    <a:lnR w="0">
                      <a:miter lim="400000"/>
                    </a:lnR>
                    <a:lnT w="25400">
                      <a:solidFill>
                        <a:srgbClr val="000000"/>
                      </a:solidFill>
                      <a:miter lim="400000"/>
                    </a:lnT>
                    <a:lnB w="0">
                      <a:miter lim="400000"/>
                    </a:lnB>
                  </a:tcPr>
                </a:tc>
                <a:tc>
                  <a:txBody>
                    <a:bodyPr/>
                    <a:lstStyle/>
                    <a:p>
                      <a:pPr marR="457200" algn="l" defTabSz="1181100">
                        <a:lnSpc>
                          <a:spcPct val="115000"/>
                        </a:lnSpc>
                        <a:defRPr sz="1800">
                          <a:solidFill>
                            <a:srgbClr val="000000"/>
                          </a:solidFill>
                        </a:defRPr>
                      </a:pPr>
                      <a:r>
                        <a:rPr sz="7200">
                          <a:latin typeface="Calibri"/>
                          <a:ea typeface="Calibri"/>
                          <a:cs typeface="Calibri"/>
                          <a:sym typeface="Calibri"/>
                        </a:rPr>
                        <a:t>Systemic infection
Physical, cognitive, psychological disability
Unresolved major psychiatric disorders
Unmanaged substance abuse or cognitive disorders
Pregnancy
Cardiac pacemaker or defibrillator</a:t>
                      </a:r>
                    </a:p>
                  </a:txBody>
                  <a:tcPr marL="50800" marR="50800" marT="50800" marB="50800" horzOverflow="overflow">
                    <a:lnL w="0">
                      <a:miter lim="400000"/>
                    </a:lnL>
                    <a:lnR w="0">
                      <a:miter lim="400000"/>
                    </a:lnR>
                    <a:lnT w="25400">
                      <a:solidFill>
                        <a:srgbClr val="000000"/>
                      </a:solidFill>
                      <a:miter lim="400000"/>
                    </a:lnT>
                    <a:lnB w="0">
                      <a:miter lim="400000"/>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Image" descr="Image"/>
          <p:cNvPicPr>
            <a:picLocks noChangeAspect="1"/>
          </p:cNvPicPr>
          <p:nvPr/>
        </p:nvPicPr>
        <p:blipFill>
          <a:blip r:embed="rId2">
            <a:extLst/>
          </a:blip>
          <a:stretch>
            <a:fillRect/>
          </a:stretch>
        </p:blipFill>
        <p:spPr>
          <a:xfrm>
            <a:off x="3568991" y="410227"/>
            <a:ext cx="17805401" cy="24714201"/>
          </a:xfrm>
          <a:prstGeom prst="rect">
            <a:avLst/>
          </a:prstGeom>
          <a:ln w="25400">
            <a:miter lim="400000"/>
          </a:ln>
          <a:effectLst>
            <a:outerShdw blurRad="254000" dist="127000" dir="5400000" rotWithShape="0">
              <a:srgbClr val="000000">
                <a:alpha val="70000"/>
              </a:srgbClr>
            </a:outerShdw>
          </a:effectLst>
        </p:spPr>
      </p:pic>
      <p:pic>
        <p:nvPicPr>
          <p:cNvPr id="300" name="Image" descr="Image"/>
          <p:cNvPicPr>
            <a:picLocks noChangeAspect="1"/>
          </p:cNvPicPr>
          <p:nvPr/>
        </p:nvPicPr>
        <p:blipFill>
          <a:blip r:embed="rId3">
            <a:extLst/>
          </a:blip>
          <a:stretch>
            <a:fillRect/>
          </a:stretch>
        </p:blipFill>
        <p:spPr>
          <a:xfrm>
            <a:off x="26422861" y="410227"/>
            <a:ext cx="12090401" cy="24511001"/>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Image" descr="Image"/>
          <p:cNvPicPr>
            <a:picLocks noChangeAspect="1"/>
          </p:cNvPicPr>
          <p:nvPr/>
        </p:nvPicPr>
        <p:blipFill>
          <a:blip r:embed="rId2">
            <a:extLst/>
          </a:blip>
          <a:stretch>
            <a:fillRect/>
          </a:stretch>
        </p:blipFill>
        <p:spPr>
          <a:xfrm>
            <a:off x="928461" y="3351405"/>
            <a:ext cx="31165801" cy="17754601"/>
          </a:xfrm>
          <a:prstGeom prst="rect">
            <a:avLst/>
          </a:prstGeom>
          <a:ln w="25400">
            <a:miter lim="400000"/>
          </a:ln>
          <a:effectLst>
            <a:outerShdw blurRad="254000" dist="127000" dir="5400000" rotWithShape="0">
              <a:srgbClr val="000000">
                <a:alpha val="70000"/>
              </a:srgbClr>
            </a:outerShdw>
          </a:effectLst>
        </p:spPr>
      </p:pic>
      <p:pic>
        <p:nvPicPr>
          <p:cNvPr id="303" name="Image" descr="Image"/>
          <p:cNvPicPr>
            <a:picLocks noChangeAspect="1"/>
          </p:cNvPicPr>
          <p:nvPr/>
        </p:nvPicPr>
        <p:blipFill>
          <a:blip r:embed="rId3">
            <a:extLst/>
          </a:blip>
          <a:stretch>
            <a:fillRect/>
          </a:stretch>
        </p:blipFill>
        <p:spPr>
          <a:xfrm>
            <a:off x="24743951" y="1327749"/>
            <a:ext cx="16035604" cy="22591039"/>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Image" descr="Image"/>
          <p:cNvPicPr>
            <a:picLocks noChangeAspect="1"/>
          </p:cNvPicPr>
          <p:nvPr/>
        </p:nvPicPr>
        <p:blipFill>
          <a:blip r:embed="rId2">
            <a:extLst/>
          </a:blip>
          <a:stretch>
            <a:fillRect/>
          </a:stretch>
        </p:blipFill>
        <p:spPr>
          <a:xfrm>
            <a:off x="5551537" y="338149"/>
            <a:ext cx="30954006" cy="23385670"/>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Image" descr="Image"/>
          <p:cNvPicPr>
            <a:picLocks noChangeAspect="1"/>
          </p:cNvPicPr>
          <p:nvPr/>
        </p:nvPicPr>
        <p:blipFill>
          <a:blip r:embed="rId2">
            <a:extLst/>
          </a:blip>
          <a:stretch>
            <a:fillRect/>
          </a:stretch>
        </p:blipFill>
        <p:spPr>
          <a:xfrm>
            <a:off x="1360642" y="910970"/>
            <a:ext cx="18558497" cy="21788988"/>
          </a:xfrm>
          <a:prstGeom prst="rect">
            <a:avLst/>
          </a:prstGeom>
          <a:ln w="25400">
            <a:miter lim="400000"/>
          </a:ln>
          <a:effectLst>
            <a:outerShdw blurRad="254000" dist="127000" dir="5400000" rotWithShape="0">
              <a:srgbClr val="000000">
                <a:alpha val="70000"/>
              </a:srgbClr>
            </a:outerShdw>
          </a:effectLst>
        </p:spPr>
      </p:pic>
      <p:pic>
        <p:nvPicPr>
          <p:cNvPr id="308" name="Image" descr="Image"/>
          <p:cNvPicPr>
            <a:picLocks noChangeAspect="1"/>
          </p:cNvPicPr>
          <p:nvPr/>
        </p:nvPicPr>
        <p:blipFill>
          <a:blip r:embed="rId3">
            <a:extLst/>
          </a:blip>
          <a:stretch>
            <a:fillRect/>
          </a:stretch>
        </p:blipFill>
        <p:spPr>
          <a:xfrm rot="21592332">
            <a:off x="22207432" y="543269"/>
            <a:ext cx="16773276" cy="22138009"/>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Untitled1.jpeg" descr="Untitled1.jpeg"/>
          <p:cNvPicPr>
            <a:picLocks noChangeAspect="1"/>
          </p:cNvPicPr>
          <p:nvPr/>
        </p:nvPicPr>
        <p:blipFill>
          <a:blip r:embed="rId2">
            <a:extLst/>
          </a:blip>
          <a:srcRect t="7118"/>
          <a:stretch>
            <a:fillRect/>
          </a:stretch>
        </p:blipFill>
        <p:spPr>
          <a:xfrm>
            <a:off x="754662" y="0"/>
            <a:ext cx="40195070" cy="20854616"/>
          </a:xfrm>
          <a:prstGeom prst="rect">
            <a:avLst/>
          </a:prstGeom>
          <a:ln w="12700">
            <a:miter lim="400000"/>
          </a:ln>
        </p:spPr>
      </p:pic>
      <p:sp>
        <p:nvSpPr>
          <p:cNvPr id="311" name="*Deer TR etal. 2014. The Appropriate Use of Neurostimulation: Avoidance and Treatment of Complications of Neurostimulation Therapies for the Treatment of Chronic Pain. Neuromodulation 2014; 17: 571–598"/>
          <p:cNvSpPr/>
          <p:nvPr/>
        </p:nvSpPr>
        <p:spPr>
          <a:xfrm>
            <a:off x="1063647" y="22585786"/>
            <a:ext cx="39924219" cy="2436564"/>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ts val="9100"/>
              </a:lnSpc>
              <a:spcBef>
                <a:spcPts val="1600"/>
              </a:spcBef>
              <a:defRPr sz="6000">
                <a:solidFill>
                  <a:srgbClr val="00BDF2"/>
                </a:solidFill>
                <a:latin typeface="Facit"/>
                <a:ea typeface="Facit"/>
                <a:cs typeface="Facit"/>
                <a:sym typeface="Facit"/>
              </a:defRPr>
            </a:lvl1pPr>
          </a:lstStyle>
          <a:p>
            <a:r>
              <a:rPr dirty="0"/>
              <a:t>*Deer TR </a:t>
            </a:r>
            <a:r>
              <a:rPr dirty="0" err="1"/>
              <a:t>etal</a:t>
            </a:r>
            <a:r>
              <a:rPr dirty="0"/>
              <a:t>. 2014. The Appropriate Use of </a:t>
            </a:r>
            <a:r>
              <a:rPr dirty="0" err="1"/>
              <a:t>Neurostimulation</a:t>
            </a:r>
            <a:r>
              <a:rPr dirty="0"/>
              <a:t>: Avoidance and Treatment of Complications of </a:t>
            </a:r>
            <a:r>
              <a:rPr dirty="0" err="1"/>
              <a:t>Neurostimulation</a:t>
            </a:r>
            <a:r>
              <a:rPr dirty="0"/>
              <a:t> Therapies for the Treatment of Chronic Pain. Neuromodulation 2014; 17: 571–598 </a:t>
            </a:r>
            <a:r>
              <a:rPr lang="en-AU" dirty="0"/>
              <a:t> </a:t>
            </a:r>
            <a:endParaRPr dirty="0"/>
          </a:p>
        </p:txBody>
      </p:sp>
      <p:sp>
        <p:nvSpPr>
          <p:cNvPr id="312" name="+Turner, JA, Loeser JD, Devon RA, Sanders SB. Spinal cord stimulation for patients with failed back surgery syndrome or complex regional pain syndrome: a systematic review of effectiveness and complications. Pain, 2004; 108: 137-147"/>
          <p:cNvSpPr/>
          <p:nvPr/>
        </p:nvSpPr>
        <p:spPr>
          <a:xfrm>
            <a:off x="1063647" y="20257870"/>
            <a:ext cx="39924219" cy="2436564"/>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ts val="9100"/>
              </a:lnSpc>
              <a:spcBef>
                <a:spcPts val="1600"/>
              </a:spcBef>
              <a:defRPr sz="6000">
                <a:solidFill>
                  <a:srgbClr val="00BDF2"/>
                </a:solidFill>
                <a:latin typeface="Facit"/>
                <a:ea typeface="Facit"/>
                <a:cs typeface="Facit"/>
                <a:sym typeface="Facit"/>
              </a:defRPr>
            </a:lvl1pPr>
          </a:lstStyle>
          <a:p>
            <a:r>
              <a:rPr dirty="0"/>
              <a:t>+Turner, JA, </a:t>
            </a:r>
            <a:r>
              <a:rPr dirty="0" err="1"/>
              <a:t>Loeser</a:t>
            </a:r>
            <a:r>
              <a:rPr dirty="0"/>
              <a:t> JD, Devon RA, Sanders SB. Spinal cord stimulation for patients with failed back surgery syndrome or complex regional pain syndrome: a systematic review of effectiveness and complications. Pain, 2004; 108: 137-147</a:t>
            </a:r>
            <a:r>
              <a:rPr lang="en-AU" dirty="0"/>
              <a:t> </a:t>
            </a:r>
            <a:endParaRPr dirty="0"/>
          </a:p>
        </p:txBody>
      </p:sp>
      <p:sp>
        <p:nvSpPr>
          <p:cNvPr id="313" name="Needle / drug (device)…"/>
          <p:cNvSpPr txBox="1"/>
          <p:nvPr/>
        </p:nvSpPr>
        <p:spPr>
          <a:xfrm>
            <a:off x="32784770" y="10644376"/>
            <a:ext cx="8914779" cy="4531106"/>
          </a:xfrm>
          <a:prstGeom prst="rect">
            <a:avLst/>
          </a:prstGeom>
          <a:solidFill>
            <a:srgbClr val="20BEF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marL="228600" indent="-228600" algn="l">
              <a:buSzPct val="100000"/>
              <a:buChar char="•"/>
              <a:defRPr sz="6000">
                <a:solidFill>
                  <a:srgbClr val="FFFFFF"/>
                </a:solidFill>
                <a:effectLst>
                  <a:outerShdw blurRad="38100" dist="12700" dir="5400000" rotWithShape="0">
                    <a:srgbClr val="000000">
                      <a:alpha val="50000"/>
                    </a:srgbClr>
                  </a:outerShdw>
                </a:effectLst>
                <a:latin typeface="Facit"/>
                <a:ea typeface="Facit"/>
                <a:cs typeface="Facit"/>
                <a:sym typeface="Facit"/>
              </a:defRPr>
            </a:pPr>
            <a:r>
              <a:t>Needle / drug (device)</a:t>
            </a:r>
          </a:p>
          <a:p>
            <a:pPr marL="228600" indent="-228600" algn="l">
              <a:buSzPct val="100000"/>
              <a:buChar char="•"/>
              <a:defRPr sz="6000">
                <a:solidFill>
                  <a:srgbClr val="FFFFFF"/>
                </a:solidFill>
                <a:effectLst>
                  <a:outerShdw blurRad="38100" dist="12700" dir="5400000" rotWithShape="0">
                    <a:srgbClr val="000000">
                      <a:alpha val="50000"/>
                    </a:srgbClr>
                  </a:outerShdw>
                </a:effectLst>
                <a:latin typeface="Facit"/>
                <a:ea typeface="Facit"/>
                <a:cs typeface="Facit"/>
                <a:sym typeface="Facit"/>
              </a:defRPr>
            </a:pPr>
            <a:endParaRPr/>
          </a:p>
          <a:p>
            <a:pPr marL="228600" indent="-228600" algn="l">
              <a:buSzPct val="100000"/>
              <a:buChar char="•"/>
              <a:defRPr sz="6000">
                <a:solidFill>
                  <a:srgbClr val="FFFFFF"/>
                </a:solidFill>
                <a:effectLst>
                  <a:outerShdw blurRad="38100" dist="12700" dir="5400000" rotWithShape="0">
                    <a:srgbClr val="000000">
                      <a:alpha val="50000"/>
                    </a:srgbClr>
                  </a:outerShdw>
                </a:effectLst>
                <a:latin typeface="Facit"/>
                <a:ea typeface="Facit"/>
                <a:cs typeface="Facit"/>
                <a:sym typeface="Facit"/>
              </a:defRPr>
            </a:pPr>
            <a:r>
              <a:t>Early / late </a:t>
            </a:r>
          </a:p>
          <a:p>
            <a:pPr algn="l">
              <a:defRPr sz="6000">
                <a:solidFill>
                  <a:srgbClr val="FFFFFF"/>
                </a:solidFill>
                <a:effectLst>
                  <a:outerShdw blurRad="38100" dist="12700" dir="5400000" rotWithShape="0">
                    <a:srgbClr val="000000">
                      <a:alpha val="50000"/>
                    </a:srgbClr>
                  </a:outerShdw>
                </a:effectLst>
                <a:latin typeface="Facit"/>
                <a:ea typeface="Facit"/>
                <a:cs typeface="Facit"/>
                <a:sym typeface="Facit"/>
              </a:defRPr>
            </a:pPr>
            <a:endParaRPr/>
          </a:p>
          <a:p>
            <a:pPr marL="228600" indent="-228600" algn="l">
              <a:buSzPct val="100000"/>
              <a:buChar char="•"/>
              <a:defRPr sz="6000">
                <a:solidFill>
                  <a:srgbClr val="FFFFFF"/>
                </a:solidFill>
                <a:effectLst>
                  <a:outerShdw blurRad="38100" dist="12700" dir="5400000" rotWithShape="0">
                    <a:srgbClr val="000000">
                      <a:alpha val="50000"/>
                    </a:srgbClr>
                  </a:outerShdw>
                </a:effectLst>
                <a:latin typeface="Facit"/>
                <a:ea typeface="Facit"/>
                <a:cs typeface="Facit"/>
                <a:sym typeface="Facit"/>
              </a:defRPr>
            </a:pPr>
            <a:r>
              <a:t>Temporary / permanent</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Efficacy"/>
          <p:cNvSpPr txBox="1">
            <a:spLocks noGrp="1"/>
          </p:cNvSpPr>
          <p:nvPr>
            <p:ph type="title"/>
          </p:nvPr>
        </p:nvSpPr>
        <p:spPr>
          <a:prstGeom prst="rect">
            <a:avLst/>
          </a:prstGeom>
        </p:spPr>
        <p:txBody>
          <a:bodyPr/>
          <a:lstStyle>
            <a:lvl1pPr>
              <a:defRPr>
                <a:solidFill>
                  <a:srgbClr val="00BDF2"/>
                </a:solidFill>
                <a:latin typeface="Facit"/>
                <a:ea typeface="Facit"/>
                <a:cs typeface="Facit"/>
                <a:sym typeface="Facit"/>
              </a:defRPr>
            </a:lvl1pPr>
          </a:lstStyle>
          <a:p>
            <a:r>
              <a:t>Efficacy</a:t>
            </a:r>
          </a:p>
        </p:txBody>
      </p:sp>
      <p:sp>
        <p:nvSpPr>
          <p:cNvPr id="316" name="Prospective Randomized cOntrolled multiCenter Trial of the Effectiveness of Spinal cord Stimulation (PROCESS) showed SCS superior pain relief, health-related quality of life, and functional capacity…"/>
          <p:cNvSpPr txBox="1">
            <a:spLocks noGrp="1"/>
          </p:cNvSpPr>
          <p:nvPr>
            <p:ph type="body" idx="1"/>
          </p:nvPr>
        </p:nvSpPr>
        <p:spPr>
          <a:xfrm>
            <a:off x="3482584" y="3210734"/>
            <a:ext cx="36461267" cy="19021428"/>
          </a:xfrm>
          <a:prstGeom prst="rect">
            <a:avLst/>
          </a:prstGeom>
        </p:spPr>
        <p:txBody>
          <a:bodyPr/>
          <a:lstStyle/>
          <a:p>
            <a:pPr>
              <a:defRPr>
                <a:solidFill>
                  <a:srgbClr val="1A3864"/>
                </a:solidFill>
                <a:latin typeface="Facit"/>
                <a:ea typeface="Facit"/>
                <a:cs typeface="Facit"/>
                <a:sym typeface="Facit"/>
              </a:defRPr>
            </a:pPr>
            <a:r>
              <a:rPr b="1"/>
              <a:t>P</a:t>
            </a:r>
            <a:r>
              <a:t>rospective </a:t>
            </a:r>
            <a:r>
              <a:rPr b="1"/>
              <a:t>R</a:t>
            </a:r>
            <a:r>
              <a:t>andomized c</a:t>
            </a:r>
            <a:r>
              <a:rPr b="1"/>
              <a:t>O</a:t>
            </a:r>
            <a:r>
              <a:t>ntrolled multi</a:t>
            </a:r>
            <a:r>
              <a:rPr b="1"/>
              <a:t>C</a:t>
            </a:r>
            <a:r>
              <a:t>enter Trial of the </a:t>
            </a:r>
            <a:r>
              <a:rPr b="1"/>
              <a:t>E</a:t>
            </a:r>
            <a:r>
              <a:t>ffectiveness of </a:t>
            </a:r>
            <a:r>
              <a:rPr b="1"/>
              <a:t>S</a:t>
            </a:r>
            <a:r>
              <a:t>pinal cord </a:t>
            </a:r>
            <a:r>
              <a:rPr b="1"/>
              <a:t>S</a:t>
            </a:r>
            <a:r>
              <a:t>timulation (</a:t>
            </a:r>
            <a:r>
              <a:rPr b="1"/>
              <a:t>PROCESS</a:t>
            </a:r>
            <a:r>
              <a:t>) showed SCS superior pain relief, health-related quality of life, and functional capacity</a:t>
            </a:r>
          </a:p>
          <a:p>
            <a:pPr>
              <a:defRPr>
                <a:solidFill>
                  <a:srgbClr val="1A3864"/>
                </a:solidFill>
                <a:latin typeface="Facit"/>
                <a:ea typeface="Facit"/>
                <a:cs typeface="Facit"/>
                <a:sym typeface="Facit"/>
              </a:defRPr>
            </a:pPr>
            <a:r>
              <a:t>24 months SCS + CMM vs CMM alone</a:t>
            </a:r>
          </a:p>
          <a:p>
            <a:pPr>
              <a:defRPr>
                <a:solidFill>
                  <a:srgbClr val="1A3864"/>
                </a:solidFill>
                <a:latin typeface="Facit"/>
                <a:ea typeface="Facit"/>
                <a:cs typeface="Facit"/>
                <a:sym typeface="Facit"/>
              </a:defRPr>
            </a:pPr>
            <a:r>
              <a:t>Primary outcome = 50% pain reduction (legs)</a:t>
            </a:r>
          </a:p>
          <a:p>
            <a:pPr>
              <a:defRPr>
                <a:solidFill>
                  <a:srgbClr val="1A3864"/>
                </a:solidFill>
                <a:latin typeface="Facit"/>
                <a:ea typeface="Facit"/>
                <a:cs typeface="Facit"/>
                <a:sym typeface="Facit"/>
              </a:defRPr>
            </a:pPr>
            <a:r>
              <a:t>47% of SCS vs 7% of CMM</a:t>
            </a:r>
          </a:p>
          <a:p>
            <a:pPr>
              <a:defRPr>
                <a:solidFill>
                  <a:srgbClr val="1A3864"/>
                </a:solidFill>
                <a:latin typeface="Facit"/>
                <a:ea typeface="Facit"/>
                <a:cs typeface="Facit"/>
                <a:sym typeface="Facit"/>
              </a:defRPr>
            </a:pPr>
            <a:r>
              <a:t>31% surgical revision</a:t>
            </a:r>
          </a:p>
        </p:txBody>
      </p:sp>
      <p:sp>
        <p:nvSpPr>
          <p:cNvPr id="317" name="Kumar K, Taylor RS, Jacques L et al. The effects of spinal cord stimulation in neuropathic pain are sustained: a 24-month follow-up of the prospective randomized controlled multicenter trial of the effectiveness of spinal cord stimulation. Neurosurgery. 2008 Oct;63(4):762-70."/>
          <p:cNvSpPr txBox="1"/>
          <p:nvPr/>
        </p:nvSpPr>
        <p:spPr>
          <a:xfrm>
            <a:off x="1361358" y="21060068"/>
            <a:ext cx="39263483" cy="3739678"/>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defTabSz="457200">
              <a:lnSpc>
                <a:spcPts val="9700"/>
              </a:lnSpc>
              <a:spcBef>
                <a:spcPts val="1600"/>
              </a:spcBef>
              <a:defRPr sz="6500">
                <a:solidFill>
                  <a:srgbClr val="00BDF2"/>
                </a:solidFill>
                <a:latin typeface="Facit"/>
                <a:ea typeface="Facit"/>
                <a:cs typeface="Facit"/>
                <a:sym typeface="Facit"/>
              </a:defRPr>
            </a:pPr>
            <a:r>
              <a:rPr dirty="0"/>
              <a:t>Kumar K,</a:t>
            </a:r>
            <a:r>
              <a:rPr dirty="0">
                <a:solidFill>
                  <a:srgbClr val="000000"/>
                </a:solidFill>
              </a:rPr>
              <a:t> </a:t>
            </a:r>
            <a:r>
              <a:rPr dirty="0"/>
              <a:t>Taylor RS,</a:t>
            </a:r>
            <a:r>
              <a:rPr dirty="0">
                <a:solidFill>
                  <a:srgbClr val="000000"/>
                </a:solidFill>
              </a:rPr>
              <a:t> </a:t>
            </a:r>
            <a:r>
              <a:rPr dirty="0"/>
              <a:t>Jacques L</a:t>
            </a:r>
            <a:r>
              <a:rPr dirty="0">
                <a:solidFill>
                  <a:srgbClr val="20BEF0"/>
                </a:solidFill>
              </a:rPr>
              <a:t> et al. </a:t>
            </a:r>
            <a:r>
              <a:rPr dirty="0"/>
              <a:t>The effects of spinal cord stimulation in neuropathic pain are sustained: a 24-month follow-up of the prospective randomized controlled multicenter trial of the effectiveness of spinal cord stimulation. </a:t>
            </a:r>
            <a:r>
              <a:rPr dirty="0">
                <a:solidFill>
                  <a:srgbClr val="20BEF0"/>
                </a:solidFill>
              </a:rPr>
              <a:t>Neurosurgery.</a:t>
            </a:r>
            <a:r>
              <a:rPr dirty="0"/>
              <a:t> 2008 Oct;63(4):762-70.</a:t>
            </a:r>
          </a:p>
        </p:txBody>
      </p:sp>
      <p:pic>
        <p:nvPicPr>
          <p:cNvPr id="318" name="Image" descr="Image"/>
          <p:cNvPicPr>
            <a:picLocks noChangeAspect="1"/>
          </p:cNvPicPr>
          <p:nvPr/>
        </p:nvPicPr>
        <p:blipFill>
          <a:blip r:embed="rId3">
            <a:extLst/>
          </a:blip>
          <a:stretch>
            <a:fillRect/>
          </a:stretch>
        </p:blipFill>
        <p:spPr>
          <a:xfrm>
            <a:off x="30228111" y="12647865"/>
            <a:ext cx="11452876" cy="8188808"/>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Efficacy"/>
          <p:cNvSpPr txBox="1">
            <a:spLocks noGrp="1"/>
          </p:cNvSpPr>
          <p:nvPr>
            <p:ph type="title"/>
          </p:nvPr>
        </p:nvSpPr>
        <p:spPr>
          <a:prstGeom prst="rect">
            <a:avLst/>
          </a:prstGeom>
        </p:spPr>
        <p:txBody>
          <a:bodyPr/>
          <a:lstStyle>
            <a:lvl1pPr>
              <a:defRPr>
                <a:solidFill>
                  <a:srgbClr val="00BDF2"/>
                </a:solidFill>
                <a:latin typeface="Facit"/>
                <a:ea typeface="Facit"/>
                <a:cs typeface="Facit"/>
                <a:sym typeface="Facit"/>
              </a:defRPr>
            </a:lvl1pPr>
          </a:lstStyle>
          <a:p>
            <a:r>
              <a:t>Efficacy</a:t>
            </a:r>
          </a:p>
        </p:txBody>
      </p:sp>
      <p:sp>
        <p:nvSpPr>
          <p:cNvPr id="323" name="Kumar papers - showed 40 -60% pain reduction…"/>
          <p:cNvSpPr txBox="1">
            <a:spLocks noGrp="1"/>
          </p:cNvSpPr>
          <p:nvPr>
            <p:ph type="body" sz="half" idx="1"/>
          </p:nvPr>
        </p:nvSpPr>
        <p:spPr>
          <a:xfrm>
            <a:off x="4114800" y="4109146"/>
            <a:ext cx="36461266" cy="6489828"/>
          </a:xfrm>
          <a:prstGeom prst="rect">
            <a:avLst/>
          </a:prstGeom>
        </p:spPr>
        <p:txBody>
          <a:bodyPr/>
          <a:lstStyle/>
          <a:p>
            <a:pPr>
              <a:defRPr>
                <a:solidFill>
                  <a:srgbClr val="1A3864"/>
                </a:solidFill>
                <a:latin typeface="Facit"/>
                <a:ea typeface="Facit"/>
                <a:cs typeface="Facit"/>
                <a:sym typeface="Facit"/>
              </a:defRPr>
            </a:pPr>
            <a:r>
              <a:t>Kumar papers - showed 40 -60% pain reduction</a:t>
            </a:r>
          </a:p>
          <a:p>
            <a:pPr>
              <a:defRPr>
                <a:solidFill>
                  <a:srgbClr val="1A3864"/>
                </a:solidFill>
                <a:latin typeface="Facit"/>
                <a:ea typeface="Facit"/>
                <a:cs typeface="Facit"/>
                <a:sym typeface="Facit"/>
              </a:defRPr>
            </a:pPr>
            <a:r>
              <a:t>Leg pain </a:t>
            </a:r>
          </a:p>
        </p:txBody>
      </p:sp>
      <p:sp>
        <p:nvSpPr>
          <p:cNvPr id="5" name="Kumar K, Taylor RS, Jacques L et al. The effects of spinal cord stimulation in neuropathic pain are sustained: a 24-month follow-up of the prospective randomized controlled multicenter trial of the effectiveness of spinal cord stimulation. Neurosurgery. 2008 Oct;63(4):762-70.">
            <a:extLst>
              <a:ext uri="{FF2B5EF4-FFF2-40B4-BE49-F238E27FC236}">
                <a16:creationId xmlns:a16="http://schemas.microsoft.com/office/drawing/2014/main" id="{EDB2CC4B-325D-B343-801E-6E2FF280747D}"/>
              </a:ext>
            </a:extLst>
          </p:cNvPr>
          <p:cNvSpPr txBox="1"/>
          <p:nvPr/>
        </p:nvSpPr>
        <p:spPr>
          <a:xfrm>
            <a:off x="1361358" y="21060068"/>
            <a:ext cx="39263483" cy="3739678"/>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defTabSz="457200">
              <a:lnSpc>
                <a:spcPts val="9700"/>
              </a:lnSpc>
              <a:spcBef>
                <a:spcPts val="1600"/>
              </a:spcBef>
              <a:defRPr sz="6500">
                <a:solidFill>
                  <a:srgbClr val="00BDF2"/>
                </a:solidFill>
                <a:latin typeface="Facit"/>
                <a:ea typeface="Facit"/>
                <a:cs typeface="Facit"/>
                <a:sym typeface="Facit"/>
              </a:defRPr>
            </a:pPr>
            <a:r>
              <a:rPr dirty="0"/>
              <a:t>Kumar K,</a:t>
            </a:r>
            <a:r>
              <a:rPr dirty="0">
                <a:solidFill>
                  <a:srgbClr val="000000"/>
                </a:solidFill>
              </a:rPr>
              <a:t> </a:t>
            </a:r>
            <a:r>
              <a:rPr dirty="0"/>
              <a:t>Taylor RS,</a:t>
            </a:r>
            <a:r>
              <a:rPr dirty="0">
                <a:solidFill>
                  <a:srgbClr val="000000"/>
                </a:solidFill>
              </a:rPr>
              <a:t> </a:t>
            </a:r>
            <a:r>
              <a:rPr dirty="0"/>
              <a:t>Jacques L</a:t>
            </a:r>
            <a:r>
              <a:rPr dirty="0">
                <a:solidFill>
                  <a:srgbClr val="20BEF0"/>
                </a:solidFill>
              </a:rPr>
              <a:t> et al. </a:t>
            </a:r>
            <a:r>
              <a:rPr dirty="0"/>
              <a:t>The effects of spinal cord stimulation in neuropathic pain are sustained: a 24-month follow-up of the prospective randomized controlled multicenter trial of the effectiveness of spinal cord stimulation. </a:t>
            </a:r>
            <a:r>
              <a:rPr dirty="0">
                <a:solidFill>
                  <a:srgbClr val="20BEF0"/>
                </a:solidFill>
              </a:rPr>
              <a:t>Neurosurgery.</a:t>
            </a:r>
            <a:r>
              <a:rPr dirty="0"/>
              <a:t> 2008 Oct;63(4):762-70.</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Efficacy"/>
          <p:cNvSpPr txBox="1">
            <a:spLocks noGrp="1"/>
          </p:cNvSpPr>
          <p:nvPr>
            <p:ph type="title"/>
          </p:nvPr>
        </p:nvSpPr>
        <p:spPr>
          <a:prstGeom prst="rect">
            <a:avLst/>
          </a:prstGeom>
        </p:spPr>
        <p:txBody>
          <a:bodyPr/>
          <a:lstStyle>
            <a:lvl1pPr>
              <a:defRPr>
                <a:solidFill>
                  <a:srgbClr val="00BDF2"/>
                </a:solidFill>
                <a:latin typeface="Facit"/>
                <a:ea typeface="Facit"/>
                <a:cs typeface="Facit"/>
                <a:sym typeface="Facit"/>
              </a:defRPr>
            </a:lvl1pPr>
          </a:lstStyle>
          <a:p>
            <a:r>
              <a:t>Efficacy</a:t>
            </a:r>
          </a:p>
        </p:txBody>
      </p:sp>
      <p:sp>
        <p:nvSpPr>
          <p:cNvPr id="327" name="SCS was more successful than reoperation…"/>
          <p:cNvSpPr txBox="1">
            <a:spLocks noGrp="1"/>
          </p:cNvSpPr>
          <p:nvPr>
            <p:ph type="body" sz="half" idx="1"/>
          </p:nvPr>
        </p:nvSpPr>
        <p:spPr>
          <a:xfrm>
            <a:off x="1994238" y="5133136"/>
            <a:ext cx="38071569" cy="9875046"/>
          </a:xfrm>
          <a:prstGeom prst="rect">
            <a:avLst/>
          </a:prstGeom>
        </p:spPr>
        <p:txBody>
          <a:bodyPr/>
          <a:lstStyle/>
          <a:p>
            <a:pPr>
              <a:defRPr>
                <a:solidFill>
                  <a:srgbClr val="1A3864"/>
                </a:solidFill>
                <a:latin typeface="Facit"/>
                <a:ea typeface="Facit"/>
                <a:cs typeface="Facit"/>
                <a:sym typeface="Facit"/>
              </a:defRPr>
            </a:pPr>
            <a:r>
              <a:t>SCS was more successful than reoperation </a:t>
            </a:r>
          </a:p>
          <a:p>
            <a:pPr>
              <a:defRPr>
                <a:solidFill>
                  <a:srgbClr val="1A3864"/>
                </a:solidFill>
                <a:latin typeface="Facit"/>
                <a:ea typeface="Facit"/>
                <a:cs typeface="Facit"/>
                <a:sym typeface="Facit"/>
              </a:defRPr>
            </a:pPr>
            <a:r>
              <a:t>9 / 19 (SCS) patients versus 3 / 26 (reoperation) patients (P &lt;0.01)</a:t>
            </a:r>
          </a:p>
          <a:p>
            <a:pPr>
              <a:defRPr>
                <a:solidFill>
                  <a:srgbClr val="1A3864"/>
                </a:solidFill>
                <a:latin typeface="Facit"/>
                <a:ea typeface="Facit"/>
                <a:cs typeface="Facit"/>
                <a:sym typeface="Facit"/>
              </a:defRPr>
            </a:pPr>
            <a:r>
              <a:t>Less cross over in the SCS group</a:t>
            </a:r>
          </a:p>
          <a:p>
            <a:pPr>
              <a:defRPr>
                <a:solidFill>
                  <a:srgbClr val="1A3864"/>
                </a:solidFill>
                <a:latin typeface="Facit"/>
                <a:ea typeface="Facit"/>
                <a:cs typeface="Facit"/>
                <a:sym typeface="Facit"/>
              </a:defRPr>
            </a:pPr>
            <a:r>
              <a:t>Reoperation —&gt; more opioids</a:t>
            </a:r>
          </a:p>
        </p:txBody>
      </p:sp>
      <p:sp>
        <p:nvSpPr>
          <p:cNvPr id="328" name="North RB, et al. Spinal Cord Stimulation Versus Repeated Lumbosacral Spine Surgery for Chronic Pain: A Randomized, Controlled Trial. Neurosurgery 2005;56:98–106."/>
          <p:cNvSpPr txBox="1"/>
          <p:nvPr/>
        </p:nvSpPr>
        <p:spPr>
          <a:xfrm>
            <a:off x="2184038" y="22193635"/>
            <a:ext cx="37535571" cy="1928433"/>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ts val="9700"/>
              </a:lnSpc>
              <a:spcBef>
                <a:spcPts val="1600"/>
              </a:spcBef>
              <a:defRPr sz="6500">
                <a:solidFill>
                  <a:srgbClr val="00BDF2"/>
                </a:solidFill>
                <a:latin typeface="Facit"/>
                <a:ea typeface="Facit"/>
                <a:cs typeface="Facit"/>
                <a:sym typeface="Facit"/>
              </a:defRPr>
            </a:lvl1pPr>
          </a:lstStyle>
          <a:p>
            <a:r>
              <a:t>North RB, et al. Spinal Cord Stimulation Versus Repeated Lumbosacral Spine Surgery for Chronic Pain: A Randomized, Controlled Trial. Neurosurgery 2005;56:98–106. </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Plan of discussion"/>
          <p:cNvSpPr txBox="1">
            <a:spLocks noGrp="1"/>
          </p:cNvSpPr>
          <p:nvPr>
            <p:ph type="title"/>
          </p:nvPr>
        </p:nvSpPr>
        <p:spPr>
          <a:prstGeom prst="rect">
            <a:avLst/>
          </a:prstGeom>
        </p:spPr>
        <p:txBody>
          <a:bodyPr/>
          <a:lstStyle>
            <a:lvl1pPr>
              <a:defRPr>
                <a:solidFill>
                  <a:srgbClr val="00B5F0"/>
                </a:solidFill>
                <a:latin typeface="Facit"/>
                <a:ea typeface="Facit"/>
                <a:cs typeface="Facit"/>
                <a:sym typeface="Facit"/>
              </a:defRPr>
            </a:lvl1pPr>
          </a:lstStyle>
          <a:p>
            <a:r>
              <a:t>Plan of discussion</a:t>
            </a:r>
          </a:p>
        </p:txBody>
      </p:sp>
      <p:sp>
        <p:nvSpPr>
          <p:cNvPr id="194" name="What does a pain specialist do…"/>
          <p:cNvSpPr txBox="1">
            <a:spLocks noGrp="1"/>
          </p:cNvSpPr>
          <p:nvPr>
            <p:ph type="body" idx="1"/>
          </p:nvPr>
        </p:nvSpPr>
        <p:spPr>
          <a:xfrm>
            <a:off x="3782054" y="3095486"/>
            <a:ext cx="33756601" cy="16922354"/>
          </a:xfrm>
          <a:prstGeom prst="rect">
            <a:avLst/>
          </a:prstGeom>
        </p:spPr>
        <p:txBody>
          <a:bodyPr/>
          <a:lstStyle/>
          <a:p>
            <a:pPr>
              <a:defRPr>
                <a:solidFill>
                  <a:srgbClr val="193159"/>
                </a:solidFill>
                <a:latin typeface="Facit"/>
                <a:ea typeface="Facit"/>
                <a:cs typeface="Facit"/>
                <a:sym typeface="Facit"/>
              </a:defRPr>
            </a:pPr>
            <a:r>
              <a:t>What does a pain specialist do </a:t>
            </a:r>
          </a:p>
          <a:p>
            <a:pPr>
              <a:defRPr>
                <a:solidFill>
                  <a:srgbClr val="193159"/>
                </a:solidFill>
                <a:latin typeface="Facit"/>
                <a:ea typeface="Facit"/>
                <a:cs typeface="Facit"/>
                <a:sym typeface="Facit"/>
              </a:defRPr>
            </a:pPr>
            <a:r>
              <a:t>Neuropathic pain &amp; sensitisation</a:t>
            </a:r>
          </a:p>
          <a:p>
            <a:pPr>
              <a:defRPr>
                <a:solidFill>
                  <a:srgbClr val="193159"/>
                </a:solidFill>
                <a:latin typeface="Facit"/>
                <a:ea typeface="Facit"/>
                <a:cs typeface="Facit"/>
                <a:sym typeface="Facit"/>
              </a:defRPr>
            </a:pPr>
            <a:r>
              <a:t>Opioids - dose conversions </a:t>
            </a:r>
          </a:p>
          <a:p>
            <a:pPr>
              <a:defRPr>
                <a:solidFill>
                  <a:srgbClr val="193159"/>
                </a:solidFill>
                <a:latin typeface="Facit"/>
                <a:ea typeface="Facit"/>
                <a:cs typeface="Facit"/>
                <a:sym typeface="Facit"/>
              </a:defRPr>
            </a:pPr>
            <a:r>
              <a:t>Approach to back pain </a:t>
            </a:r>
          </a:p>
          <a:p>
            <a:pPr>
              <a:defRPr>
                <a:solidFill>
                  <a:srgbClr val="193159"/>
                </a:solidFill>
                <a:latin typeface="Facit"/>
                <a:ea typeface="Facit"/>
                <a:cs typeface="Facit"/>
                <a:sym typeface="Facit"/>
              </a:defRPr>
            </a:pPr>
            <a:r>
              <a:t>Approach to shoulder pain </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pinal cord stimulation"/>
          <p:cNvSpPr txBox="1"/>
          <p:nvPr/>
        </p:nvSpPr>
        <p:spPr>
          <a:xfrm>
            <a:off x="1587652" y="702605"/>
            <a:ext cx="38207957" cy="6400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0000">
                <a:solidFill>
                  <a:srgbClr val="00BDF2"/>
                </a:solidFill>
                <a:latin typeface="Facit"/>
                <a:ea typeface="Facit"/>
                <a:cs typeface="Facit"/>
                <a:sym typeface="Facit"/>
              </a:defRPr>
            </a:lvl1pPr>
          </a:lstStyle>
          <a:p>
            <a:r>
              <a:t>Spinal cord stimulation</a:t>
            </a:r>
          </a:p>
        </p:txBody>
      </p:sp>
      <p:sp>
        <p:nvSpPr>
          <p:cNvPr id="333" name="Kapural L, et al. Comparison of 10-kHz High-Frequency and Traditional Low-Frequency Spinal Cord Stimulation for the Treatment of Chronic Back and Leg Pain: 24-month Results from a Multicenter, Randomized, Controlled Pivotal Trial. Neurosurgery 79:667-677."/>
          <p:cNvSpPr txBox="1"/>
          <p:nvPr/>
        </p:nvSpPr>
        <p:spPr>
          <a:xfrm>
            <a:off x="2934093" y="21637868"/>
            <a:ext cx="33857839" cy="3492501"/>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ts val="9700"/>
              </a:lnSpc>
              <a:spcBef>
                <a:spcPts val="1600"/>
              </a:spcBef>
              <a:defRPr sz="6500">
                <a:solidFill>
                  <a:srgbClr val="00BDF2"/>
                </a:solidFill>
                <a:latin typeface="Calibri"/>
                <a:ea typeface="Calibri"/>
                <a:cs typeface="Calibri"/>
                <a:sym typeface="Calibri"/>
              </a:defRPr>
            </a:lvl1pPr>
          </a:lstStyle>
          <a:p>
            <a:r>
              <a:t>Kapural L, et al. Comparison of 10-kHz High-Frequency and Traditional Low-Frequency Spinal Cord Stimulation for the Treatment of Chronic Back and Leg Pain: 24-month Results from a Multicenter, Randomized, Controlled Pivotal Trial. Neurosurgery 79:667-677.</a:t>
            </a:r>
            <a:endParaRPr sz="1200">
              <a:solidFill>
                <a:srgbClr val="000000"/>
              </a:solidFill>
              <a:latin typeface="Times"/>
              <a:ea typeface="Times"/>
              <a:cs typeface="Times"/>
              <a:sym typeface="Times"/>
            </a:endParaRPr>
          </a:p>
        </p:txBody>
      </p:sp>
      <p:pic>
        <p:nvPicPr>
          <p:cNvPr id="334" name="Image" descr="Image"/>
          <p:cNvPicPr>
            <a:picLocks noChangeAspect="1"/>
          </p:cNvPicPr>
          <p:nvPr/>
        </p:nvPicPr>
        <p:blipFill>
          <a:blip r:embed="rId2">
            <a:extLst/>
          </a:blip>
          <a:srcRect b="5163"/>
          <a:stretch>
            <a:fillRect/>
          </a:stretch>
        </p:blipFill>
        <p:spPr>
          <a:xfrm>
            <a:off x="5947183" y="380061"/>
            <a:ext cx="29587761" cy="21044929"/>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Untitled4.jpeg" descr="Untitled4.jpeg"/>
          <p:cNvPicPr>
            <a:picLocks noChangeAspect="1"/>
          </p:cNvPicPr>
          <p:nvPr/>
        </p:nvPicPr>
        <p:blipFill>
          <a:blip r:embed="rId2">
            <a:extLst/>
          </a:blip>
          <a:stretch>
            <a:fillRect/>
          </a:stretch>
        </p:blipFill>
        <p:spPr>
          <a:xfrm>
            <a:off x="5000214" y="550999"/>
            <a:ext cx="32033574" cy="23873330"/>
          </a:xfrm>
          <a:prstGeom prst="rect">
            <a:avLst/>
          </a:prstGeom>
          <a:ln w="25400">
            <a:miter lim="400000"/>
          </a:ln>
          <a:effectLst>
            <a:outerShdw blurRad="254000" dist="127000" dir="5400000" rotWithShape="0">
              <a:srgbClr val="000000">
                <a:alpha val="70000"/>
              </a:srgbClr>
            </a:outerShdw>
          </a:effectLst>
        </p:spPr>
      </p:pic>
      <p:pic>
        <p:nvPicPr>
          <p:cNvPr id="337" name="Image" descr="Image"/>
          <p:cNvPicPr>
            <a:picLocks noChangeAspect="1"/>
          </p:cNvPicPr>
          <p:nvPr/>
        </p:nvPicPr>
        <p:blipFill>
          <a:blip r:embed="rId3">
            <a:extLst/>
          </a:blip>
          <a:stretch>
            <a:fillRect/>
          </a:stretch>
        </p:blipFill>
        <p:spPr>
          <a:xfrm>
            <a:off x="30095378" y="16235522"/>
            <a:ext cx="11452876" cy="8188807"/>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Untitled3.jpeg" descr="Untitled3.jpeg"/>
          <p:cNvPicPr>
            <a:picLocks noChangeAspect="1"/>
          </p:cNvPicPr>
          <p:nvPr/>
        </p:nvPicPr>
        <p:blipFill>
          <a:blip r:embed="rId2">
            <a:extLst/>
          </a:blip>
          <a:srcRect b="5704"/>
          <a:stretch>
            <a:fillRect/>
          </a:stretch>
        </p:blipFill>
        <p:spPr>
          <a:xfrm>
            <a:off x="6421070" y="213945"/>
            <a:ext cx="29113725" cy="20567198"/>
          </a:xfrm>
          <a:prstGeom prst="rect">
            <a:avLst/>
          </a:prstGeom>
          <a:ln w="25400">
            <a:miter lim="400000"/>
          </a:ln>
          <a:effectLst>
            <a:outerShdw blurRad="254000" dist="127000" dir="5400000" rotWithShape="0">
              <a:srgbClr val="000000">
                <a:alpha val="70000"/>
              </a:srgbClr>
            </a:outerShdw>
          </a:effectLst>
        </p:spPr>
      </p:pic>
      <p:sp>
        <p:nvSpPr>
          <p:cNvPr id="340" name="1.Kapural L, et al. Comparison of 10-kHz High-Frequency and Traditional Low-Frequency Spinal Cord Stimulation for the Treatment of Chronic Back and Leg Pain: 24-month Results from a Multicenter, Randomized, Controlled Pivotal Trial. Neurosurgery 79:667-677.…"/>
          <p:cNvSpPr txBox="1"/>
          <p:nvPr/>
        </p:nvSpPr>
        <p:spPr>
          <a:xfrm>
            <a:off x="483431" y="19270199"/>
            <a:ext cx="41944729" cy="5873403"/>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p>
            <a:pPr algn="l" defTabSz="457200">
              <a:lnSpc>
                <a:spcPts val="6700"/>
              </a:lnSpc>
              <a:spcBef>
                <a:spcPts val="1600"/>
              </a:spcBef>
              <a:defRPr sz="4000">
                <a:solidFill>
                  <a:srgbClr val="00BDF2"/>
                </a:solidFill>
                <a:latin typeface="Facit"/>
                <a:ea typeface="Facit"/>
                <a:cs typeface="Facit"/>
                <a:sym typeface="Facit"/>
              </a:defRPr>
            </a:pPr>
            <a:r>
              <a:rPr dirty="0"/>
              <a:t>1.Kapural L, et al. Comparison of 10-kHz High-Frequency and Traditional Low-Frequency Spinal Cord Stimulation for the Treatment of Chronic Back and Leg Pain: 24-month Results from a Multicenter, Randomized, Controlled Pivotal Trial. Neurosurgery 79:667-677. </a:t>
            </a:r>
            <a:endParaRPr dirty="0">
              <a:solidFill>
                <a:srgbClr val="000000"/>
              </a:solidFill>
              <a:latin typeface="Times"/>
              <a:ea typeface="Times"/>
              <a:cs typeface="Times"/>
              <a:sym typeface="Times"/>
            </a:endParaRPr>
          </a:p>
          <a:p>
            <a:pPr algn="l" defTabSz="457200">
              <a:lnSpc>
                <a:spcPts val="6700"/>
              </a:lnSpc>
              <a:spcBef>
                <a:spcPts val="1600"/>
              </a:spcBef>
              <a:defRPr sz="4000">
                <a:solidFill>
                  <a:srgbClr val="00BDF2"/>
                </a:solidFill>
                <a:latin typeface="Facit"/>
                <a:ea typeface="Facit"/>
                <a:cs typeface="Facit"/>
                <a:sym typeface="Facit"/>
              </a:defRPr>
            </a:pPr>
            <a:r>
              <a:rPr dirty="0"/>
              <a:t>2. Kumar K, et al. The Effects of Spinal Cord Stimulation in Neuropathic Pain are Sustained: A 24-Month Follow-Up of the Prospective Randomized Controlled Multicenter Trial of the Effectiveness of Spinal Cord Stimulation. Neurosurgery 2008;63:762–70. </a:t>
            </a:r>
            <a:endParaRPr dirty="0">
              <a:solidFill>
                <a:srgbClr val="000000"/>
              </a:solidFill>
              <a:latin typeface="Times"/>
              <a:ea typeface="Times"/>
              <a:cs typeface="Times"/>
              <a:sym typeface="Times"/>
            </a:endParaRPr>
          </a:p>
          <a:p>
            <a:pPr algn="l" defTabSz="457200">
              <a:lnSpc>
                <a:spcPts val="6700"/>
              </a:lnSpc>
              <a:spcBef>
                <a:spcPts val="1600"/>
              </a:spcBef>
              <a:defRPr sz="4000">
                <a:solidFill>
                  <a:srgbClr val="00BDF2"/>
                </a:solidFill>
                <a:latin typeface="Facit"/>
                <a:ea typeface="Facit"/>
                <a:cs typeface="Facit"/>
                <a:sym typeface="Facit"/>
              </a:defRPr>
            </a:pPr>
            <a:r>
              <a:rPr dirty="0"/>
              <a:t>3. North RB, et al. Spinal Cord Stimulation Versus Repeated Lumbosacral Spine Surgery for Chronic Pain: A Randomized, Controlled Trial. Neurosurgery 2005;56:98–106. </a:t>
            </a:r>
            <a:endParaRPr dirty="0">
              <a:solidFill>
                <a:srgbClr val="000000"/>
              </a:solidFill>
              <a:latin typeface="Times"/>
              <a:ea typeface="Times"/>
              <a:cs typeface="Times"/>
              <a:sym typeface="Times"/>
            </a:endParaRPr>
          </a:p>
          <a:p>
            <a:pPr algn="l" defTabSz="457200">
              <a:lnSpc>
                <a:spcPts val="6700"/>
              </a:lnSpc>
              <a:spcBef>
                <a:spcPts val="1600"/>
              </a:spcBef>
              <a:defRPr sz="4000">
                <a:solidFill>
                  <a:srgbClr val="00BDF2"/>
                </a:solidFill>
                <a:latin typeface="Facit"/>
                <a:ea typeface="Facit"/>
                <a:cs typeface="Facit"/>
                <a:sym typeface="Facit"/>
              </a:defRPr>
            </a:pPr>
            <a:r>
              <a:rPr dirty="0"/>
              <a:t>4. St. Jude’s </a:t>
            </a:r>
            <a:r>
              <a:rPr dirty="0" err="1"/>
              <a:t>ProclaimTM</a:t>
            </a:r>
            <a:r>
              <a:rPr dirty="0"/>
              <a:t> Implantable Pulse Generator Clinician's Manual </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UNADJUSTEDNONRAW_thumb_25ea.jpg" descr="UNADJUSTEDNONRAW_thumb_25ea.jpg"/>
          <p:cNvPicPr>
            <a:picLocks noChangeAspect="1"/>
          </p:cNvPicPr>
          <p:nvPr/>
        </p:nvPicPr>
        <p:blipFill>
          <a:blip r:embed="rId2">
            <a:extLst/>
          </a:blip>
          <a:srcRect l="32082" t="14662" b="8452"/>
          <a:stretch>
            <a:fillRect/>
          </a:stretch>
        </p:blipFill>
        <p:spPr>
          <a:xfrm>
            <a:off x="21882000" y="680975"/>
            <a:ext cx="14050273" cy="21207466"/>
          </a:xfrm>
          <a:prstGeom prst="rect">
            <a:avLst/>
          </a:prstGeom>
          <a:ln w="25400">
            <a:miter lim="400000"/>
          </a:ln>
          <a:effectLst>
            <a:outerShdw blurRad="254000" dist="127000" dir="5400000" rotWithShape="0">
              <a:srgbClr val="000000">
                <a:alpha val="70000"/>
              </a:srgbClr>
            </a:outerShdw>
          </a:effectLst>
        </p:spPr>
      </p:pic>
      <p:pic>
        <p:nvPicPr>
          <p:cNvPr id="343" name="UNADJUSTEDNONRAW_thumb_25f3.jpg" descr="UNADJUSTEDNONRAW_thumb_25f3.jpg"/>
          <p:cNvPicPr>
            <a:picLocks noChangeAspect="1"/>
          </p:cNvPicPr>
          <p:nvPr/>
        </p:nvPicPr>
        <p:blipFill>
          <a:blip r:embed="rId3">
            <a:extLst/>
          </a:blip>
          <a:srcRect l="27125" t="12173" b="3989"/>
          <a:stretch>
            <a:fillRect/>
          </a:stretch>
        </p:blipFill>
        <p:spPr>
          <a:xfrm>
            <a:off x="5390241" y="488094"/>
            <a:ext cx="13951689" cy="214004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Image" descr="Image"/>
          <p:cNvPicPr>
            <a:picLocks noChangeAspect="1"/>
          </p:cNvPicPr>
          <p:nvPr/>
        </p:nvPicPr>
        <p:blipFill>
          <a:blip r:embed="rId2">
            <a:extLst/>
          </a:blip>
          <a:srcRect b="5921"/>
          <a:stretch>
            <a:fillRect/>
          </a:stretch>
        </p:blipFill>
        <p:spPr>
          <a:xfrm>
            <a:off x="6229033" y="910970"/>
            <a:ext cx="29581057" cy="20872102"/>
          </a:xfrm>
          <a:prstGeom prst="rect">
            <a:avLst/>
          </a:prstGeom>
          <a:ln w="25400">
            <a:miter lim="400000"/>
          </a:ln>
          <a:effectLst>
            <a:outerShdw blurRad="254000" dist="127000" dir="5400000" rotWithShape="0">
              <a:srgbClr val="000000">
                <a:alpha val="70000"/>
              </a:srgbClr>
            </a:outerShdw>
          </a:effectLst>
        </p:spPr>
      </p:pic>
      <p:sp>
        <p:nvSpPr>
          <p:cNvPr id="345" name="Deer TR, Levy RM, Jeffery Kramer J et al. Dorsal root ganglion stimulation yielded higher treatment success rate for complex regional pain ;/ / syndrome and causalgia at 3 and 12 months: a randomised comparative trial. Pain 2017 158:669-681"/>
          <p:cNvSpPr txBox="1"/>
          <p:nvPr/>
        </p:nvSpPr>
        <p:spPr>
          <a:xfrm>
            <a:off x="447014" y="21003011"/>
            <a:ext cx="40738716" cy="4157420"/>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lnSpc>
                <a:spcPts val="9700"/>
              </a:lnSpc>
              <a:spcBef>
                <a:spcPts val="1600"/>
              </a:spcBef>
              <a:defRPr sz="6500">
                <a:solidFill>
                  <a:srgbClr val="00BDF2"/>
                </a:solidFill>
                <a:latin typeface="Facit"/>
                <a:ea typeface="Facit"/>
                <a:cs typeface="Facit"/>
                <a:sym typeface="Facit"/>
              </a:defRPr>
            </a:pPr>
            <a:r>
              <a:rPr dirty="0"/>
              <a:t>Deer TR, Levy RM, Jeffery Kramer J </a:t>
            </a:r>
            <a:r>
              <a:rPr i="1" dirty="0"/>
              <a:t>et al.</a:t>
            </a:r>
            <a:r>
              <a:rPr dirty="0"/>
              <a:t> Dorsal root ganglion stimulation yielded higher treatment success </a:t>
            </a:r>
            <a:endParaRPr lang="en-AU" dirty="0"/>
          </a:p>
          <a:p>
            <a:pPr algn="l" defTabSz="457200">
              <a:lnSpc>
                <a:spcPts val="9700"/>
              </a:lnSpc>
              <a:spcBef>
                <a:spcPts val="1600"/>
              </a:spcBef>
              <a:defRPr sz="6500">
                <a:solidFill>
                  <a:srgbClr val="00BDF2"/>
                </a:solidFill>
                <a:latin typeface="Facit"/>
                <a:ea typeface="Facit"/>
                <a:cs typeface="Facit"/>
                <a:sym typeface="Facit"/>
              </a:defRPr>
            </a:pPr>
            <a:r>
              <a:rPr dirty="0"/>
              <a:t>rate for complex regional pain ;/ / syndrome and </a:t>
            </a:r>
            <a:r>
              <a:rPr dirty="0" err="1"/>
              <a:t>causalgia</a:t>
            </a:r>
            <a:r>
              <a:rPr dirty="0"/>
              <a:t> at 3 and 12 months: a </a:t>
            </a:r>
            <a:r>
              <a:rPr dirty="0" err="1"/>
              <a:t>randomised</a:t>
            </a:r>
            <a:r>
              <a:rPr dirty="0"/>
              <a:t> comparative trial. </a:t>
            </a:r>
            <a:endParaRPr lang="en-AU" dirty="0"/>
          </a:p>
          <a:p>
            <a:pPr algn="l" defTabSz="457200">
              <a:lnSpc>
                <a:spcPts val="9700"/>
              </a:lnSpc>
              <a:spcBef>
                <a:spcPts val="1600"/>
              </a:spcBef>
              <a:defRPr sz="6500">
                <a:solidFill>
                  <a:srgbClr val="00BDF2"/>
                </a:solidFill>
                <a:latin typeface="Facit"/>
                <a:ea typeface="Facit"/>
                <a:cs typeface="Facit"/>
                <a:sym typeface="Facit"/>
              </a:defRPr>
            </a:pPr>
            <a:r>
              <a:rPr dirty="0"/>
              <a:t>Pain 2017 158:669-681</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Van Buyten JP et al. Stimulation of Dorsal Root Ganglia for the Management of Complex Regional Pain Syndrome: A Prospective Case Series. Pain Pract. 2015; 15(3): 208-16"/>
          <p:cNvSpPr txBox="1"/>
          <p:nvPr/>
        </p:nvSpPr>
        <p:spPr>
          <a:xfrm>
            <a:off x="5727700" y="20161250"/>
            <a:ext cx="29679900" cy="3073400"/>
          </a:xfrm>
          <a:prstGeom prst="rect">
            <a:avLst/>
          </a:prstGeom>
          <a:solidFill>
            <a:srgbClr val="0F5D9B"/>
          </a:solidFill>
          <a:ln w="12700">
            <a:miter lim="400000"/>
          </a:ln>
          <a:effectLst>
            <a:outerShdw blurRad="101600" dist="127000" dir="19320000" rotWithShape="0">
              <a:srgbClr val="5E5E5E"/>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marL="228600" marR="457200" indent="-95250" algn="just" defTabSz="1181100">
              <a:defRPr sz="6400">
                <a:solidFill>
                  <a:srgbClr val="FFFFFF"/>
                </a:solidFill>
                <a:latin typeface="Calibri"/>
                <a:ea typeface="Calibri"/>
                <a:cs typeface="Calibri"/>
                <a:sym typeface="Calibri"/>
              </a:defRPr>
            </a:pPr>
            <a:r>
              <a:t>Van Buyten JP </a:t>
            </a:r>
            <a:r>
              <a:rPr i="1"/>
              <a:t>et al. </a:t>
            </a:r>
            <a:r>
              <a:t>Stimulation of Dorsal Root Ganglia for the Management of Complex Regional Pain Syndrome: A Prospective Case Series. </a:t>
            </a:r>
            <a:r>
              <a:rPr i="1"/>
              <a:t>Pain Pract.</a:t>
            </a:r>
            <a:r>
              <a:t> 2015; 15(3): 208-16</a:t>
            </a:r>
          </a:p>
        </p:txBody>
      </p:sp>
      <p:pic>
        <p:nvPicPr>
          <p:cNvPr id="349" name="GRD.tiff" descr="GRD.tiff"/>
          <p:cNvPicPr>
            <a:picLocks noChangeAspect="1"/>
          </p:cNvPicPr>
          <p:nvPr/>
        </p:nvPicPr>
        <p:blipFill>
          <a:blip r:embed="rId2">
            <a:extLst/>
          </a:blip>
          <a:stretch>
            <a:fillRect/>
          </a:stretch>
        </p:blipFill>
        <p:spPr>
          <a:xfrm>
            <a:off x="13409840" y="322492"/>
            <a:ext cx="12498589" cy="19257085"/>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Considerations - assessment"/>
          <p:cNvSpPr txBox="1">
            <a:spLocks noGrp="1"/>
          </p:cNvSpPr>
          <p:nvPr>
            <p:ph type="title"/>
          </p:nvPr>
        </p:nvSpPr>
        <p:spPr>
          <a:xfrm>
            <a:off x="2360296" y="782589"/>
            <a:ext cx="37204927" cy="6400801"/>
          </a:xfrm>
          <a:prstGeom prst="rect">
            <a:avLst/>
          </a:prstGeom>
        </p:spPr>
        <p:txBody>
          <a:bodyPr/>
          <a:lstStyle>
            <a:lvl1pPr>
              <a:defRPr>
                <a:solidFill>
                  <a:srgbClr val="00B5F0"/>
                </a:solidFill>
                <a:latin typeface="Facit"/>
                <a:ea typeface="Facit"/>
                <a:cs typeface="Facit"/>
                <a:sym typeface="Facit"/>
              </a:defRPr>
            </a:lvl1pPr>
          </a:lstStyle>
          <a:p>
            <a:r>
              <a:t>Considerations - assessment</a:t>
            </a:r>
          </a:p>
        </p:txBody>
      </p:sp>
      <p:sp>
        <p:nvSpPr>
          <p:cNvPr id="352" name="Pain is not pain…"/>
          <p:cNvSpPr txBox="1">
            <a:spLocks noGrp="1"/>
          </p:cNvSpPr>
          <p:nvPr>
            <p:ph type="body" idx="1"/>
          </p:nvPr>
        </p:nvSpPr>
        <p:spPr>
          <a:xfrm>
            <a:off x="2988834" y="5101439"/>
            <a:ext cx="37932979" cy="18372929"/>
          </a:xfrm>
          <a:prstGeom prst="rect">
            <a:avLst/>
          </a:prstGeom>
        </p:spPr>
        <p:txBody>
          <a:bodyPr/>
          <a:lstStyle/>
          <a:p>
            <a:pPr>
              <a:defRPr>
                <a:solidFill>
                  <a:srgbClr val="193159"/>
                </a:solidFill>
                <a:latin typeface="Facit"/>
                <a:ea typeface="Facit"/>
                <a:cs typeface="Facit"/>
                <a:sym typeface="Facit"/>
              </a:defRPr>
            </a:pPr>
            <a:r>
              <a:t>Pain is not pain</a:t>
            </a:r>
          </a:p>
          <a:p>
            <a:pPr>
              <a:defRPr>
                <a:solidFill>
                  <a:srgbClr val="193159"/>
                </a:solidFill>
                <a:latin typeface="Facit"/>
                <a:ea typeface="Facit"/>
                <a:cs typeface="Facit"/>
                <a:sym typeface="Facit"/>
              </a:defRPr>
            </a:pPr>
            <a:endParaRPr/>
          </a:p>
          <a:p>
            <a:pPr>
              <a:defRPr>
                <a:solidFill>
                  <a:srgbClr val="193159"/>
                </a:solidFill>
                <a:latin typeface="Facit"/>
                <a:ea typeface="Facit"/>
                <a:cs typeface="Facit"/>
                <a:sym typeface="Facit"/>
              </a:defRPr>
            </a:pPr>
            <a:r>
              <a:t>Nociceptive vs neuropathic vs mixed</a:t>
            </a:r>
          </a:p>
          <a:p>
            <a:pPr>
              <a:defRPr>
                <a:solidFill>
                  <a:srgbClr val="193159"/>
                </a:solidFill>
                <a:latin typeface="Facit"/>
                <a:ea typeface="Facit"/>
                <a:cs typeface="Facit"/>
                <a:sym typeface="Facit"/>
              </a:defRPr>
            </a:pPr>
            <a:endParaRPr/>
          </a:p>
          <a:p>
            <a:pPr>
              <a:defRPr>
                <a:solidFill>
                  <a:srgbClr val="193159"/>
                </a:solidFill>
                <a:latin typeface="Facit"/>
                <a:ea typeface="Facit"/>
                <a:cs typeface="Facit"/>
                <a:sym typeface="Facit"/>
              </a:defRPr>
            </a:pPr>
            <a:r>
              <a:t>Anatomical considerations</a:t>
            </a:r>
          </a:p>
          <a:p>
            <a:pPr>
              <a:defRPr>
                <a:solidFill>
                  <a:srgbClr val="193159"/>
                </a:solidFill>
                <a:latin typeface="Facit"/>
                <a:ea typeface="Facit"/>
                <a:cs typeface="Facit"/>
                <a:sym typeface="Facit"/>
              </a:defRPr>
            </a:pPr>
            <a:endParaRPr/>
          </a:p>
          <a:p>
            <a:pPr>
              <a:defRPr>
                <a:solidFill>
                  <a:srgbClr val="193159"/>
                </a:solidFill>
                <a:latin typeface="Facit"/>
                <a:ea typeface="Facit"/>
                <a:cs typeface="Facit"/>
                <a:sym typeface="Facit"/>
              </a:defRPr>
            </a:pPr>
            <a:r>
              <a:t>Post spinal surgery persistent pain</a:t>
            </a:r>
          </a:p>
          <a:p>
            <a:pPr>
              <a:defRPr>
                <a:solidFill>
                  <a:srgbClr val="193159"/>
                </a:solidFill>
                <a:latin typeface="Facit"/>
                <a:ea typeface="Facit"/>
                <a:cs typeface="Facit"/>
                <a:sym typeface="Facit"/>
              </a:defRPr>
            </a:pPr>
            <a:endParaRPr/>
          </a:p>
        </p:txBody>
      </p:sp>
      <p:pic>
        <p:nvPicPr>
          <p:cNvPr id="353" name="Flag system .jpg" descr="Flag system .jpg"/>
          <p:cNvPicPr>
            <a:picLocks noChangeAspect="1"/>
          </p:cNvPicPr>
          <p:nvPr/>
        </p:nvPicPr>
        <p:blipFill>
          <a:blip r:embed="rId2">
            <a:extLst/>
          </a:blip>
          <a:stretch>
            <a:fillRect/>
          </a:stretch>
        </p:blipFill>
        <p:spPr>
          <a:xfrm>
            <a:off x="7352780" y="416570"/>
            <a:ext cx="27320027" cy="2148921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53"/>
                                        </p:tgtEl>
                                        <p:attrNameLst>
                                          <p:attrName>style.visibility</p:attrName>
                                        </p:attrNameLst>
                                      </p:cBhvr>
                                      <p:to>
                                        <p:strVal val="visible"/>
                                      </p:to>
                                    </p:set>
                                    <p:animEffect transition="in" filter="dissolve">
                                      <p:cBhvr>
                                        <p:cTn id="7" dur="10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Image" descr="Image"/>
          <p:cNvPicPr>
            <a:picLocks noChangeAspect="1"/>
          </p:cNvPicPr>
          <p:nvPr/>
        </p:nvPicPr>
        <p:blipFill>
          <a:blip r:embed="rId2">
            <a:extLst/>
          </a:blip>
          <a:srcRect b="25814"/>
          <a:stretch>
            <a:fillRect/>
          </a:stretch>
        </p:blipFill>
        <p:spPr>
          <a:xfrm>
            <a:off x="5889765" y="541362"/>
            <a:ext cx="31828883" cy="24327801"/>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Considerations"/>
          <p:cNvSpPr txBox="1">
            <a:spLocks noGrp="1"/>
          </p:cNvSpPr>
          <p:nvPr>
            <p:ph type="title"/>
          </p:nvPr>
        </p:nvSpPr>
        <p:spPr>
          <a:xfrm>
            <a:off x="2360296" y="782589"/>
            <a:ext cx="37204927" cy="6400801"/>
          </a:xfrm>
          <a:prstGeom prst="rect">
            <a:avLst/>
          </a:prstGeom>
        </p:spPr>
        <p:txBody>
          <a:bodyPr/>
          <a:lstStyle>
            <a:lvl1pPr>
              <a:defRPr>
                <a:solidFill>
                  <a:srgbClr val="00B5F0"/>
                </a:solidFill>
                <a:latin typeface="Facit"/>
                <a:ea typeface="Facit"/>
                <a:cs typeface="Facit"/>
                <a:sym typeface="Facit"/>
              </a:defRPr>
            </a:lvl1pPr>
          </a:lstStyle>
          <a:p>
            <a:r>
              <a:t>Considerations</a:t>
            </a:r>
          </a:p>
        </p:txBody>
      </p:sp>
      <p:sp>
        <p:nvSpPr>
          <p:cNvPr id="358" name="Nociceptive…"/>
          <p:cNvSpPr txBox="1">
            <a:spLocks noGrp="1"/>
          </p:cNvSpPr>
          <p:nvPr>
            <p:ph type="body" idx="1"/>
          </p:nvPr>
        </p:nvSpPr>
        <p:spPr>
          <a:xfrm>
            <a:off x="2988834" y="5101439"/>
            <a:ext cx="37932979" cy="18372929"/>
          </a:xfrm>
          <a:prstGeom prst="rect">
            <a:avLst/>
          </a:prstGeom>
        </p:spPr>
        <p:txBody>
          <a:bodyPr/>
          <a:lstStyle/>
          <a:p>
            <a:pPr>
              <a:defRPr>
                <a:solidFill>
                  <a:srgbClr val="193159"/>
                </a:solidFill>
                <a:latin typeface="Facit"/>
                <a:ea typeface="Facit"/>
                <a:cs typeface="Facit"/>
                <a:sym typeface="Facit"/>
              </a:defRPr>
            </a:pPr>
            <a:r>
              <a:t>Nociceptive</a:t>
            </a:r>
          </a:p>
          <a:p>
            <a:pPr>
              <a:defRPr>
                <a:solidFill>
                  <a:srgbClr val="193159"/>
                </a:solidFill>
                <a:latin typeface="Facit"/>
                <a:ea typeface="Facit"/>
                <a:cs typeface="Facit"/>
                <a:sym typeface="Facit"/>
              </a:defRPr>
            </a:pPr>
            <a:endParaRPr/>
          </a:p>
          <a:p>
            <a:pPr>
              <a:defRPr>
                <a:solidFill>
                  <a:srgbClr val="193159"/>
                </a:solidFill>
                <a:latin typeface="Facit"/>
                <a:ea typeface="Facit"/>
                <a:cs typeface="Facit"/>
                <a:sym typeface="Facit"/>
              </a:defRPr>
            </a:pPr>
            <a:endParaRPr/>
          </a:p>
          <a:p>
            <a:pPr>
              <a:defRPr>
                <a:solidFill>
                  <a:srgbClr val="193159"/>
                </a:solidFill>
                <a:latin typeface="Facit"/>
                <a:ea typeface="Facit"/>
                <a:cs typeface="Facit"/>
                <a:sym typeface="Facit"/>
              </a:defRPr>
            </a:pPr>
            <a:r>
              <a:t>Neuropathic</a:t>
            </a:r>
          </a:p>
          <a:p>
            <a:pPr>
              <a:defRPr>
                <a:solidFill>
                  <a:srgbClr val="193159"/>
                </a:solidFill>
                <a:latin typeface="Facit"/>
                <a:ea typeface="Facit"/>
                <a:cs typeface="Facit"/>
                <a:sym typeface="Facit"/>
              </a:defRPr>
            </a:pPr>
            <a:endParaRPr/>
          </a:p>
          <a:p>
            <a:pPr>
              <a:defRPr>
                <a:solidFill>
                  <a:srgbClr val="193159"/>
                </a:solidFill>
                <a:latin typeface="Facit"/>
                <a:ea typeface="Facit"/>
                <a:cs typeface="Facit"/>
                <a:sym typeface="Facit"/>
              </a:defRPr>
            </a:pPr>
            <a:endParaRPr/>
          </a:p>
          <a:p>
            <a:pPr>
              <a:defRPr>
                <a:solidFill>
                  <a:srgbClr val="193159"/>
                </a:solidFill>
                <a:latin typeface="Facit"/>
                <a:ea typeface="Facit"/>
                <a:cs typeface="Facit"/>
                <a:sym typeface="Facit"/>
              </a:defRPr>
            </a:pPr>
            <a:endParaRPr/>
          </a:p>
          <a:p>
            <a:pPr>
              <a:defRPr>
                <a:solidFill>
                  <a:srgbClr val="193159"/>
                </a:solidFill>
                <a:latin typeface="Facit"/>
                <a:ea typeface="Facit"/>
                <a:cs typeface="Facit"/>
                <a:sym typeface="Facit"/>
              </a:defRPr>
            </a:pPr>
            <a:endParaRPr/>
          </a:p>
          <a:p>
            <a:pPr>
              <a:defRPr>
                <a:solidFill>
                  <a:srgbClr val="193159"/>
                </a:solidFill>
                <a:latin typeface="Facit"/>
                <a:ea typeface="Facit"/>
                <a:cs typeface="Facit"/>
                <a:sym typeface="Facit"/>
              </a:defRPr>
            </a:pP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Anatomical considerations…"/>
          <p:cNvSpPr txBox="1">
            <a:spLocks noGrp="1"/>
          </p:cNvSpPr>
          <p:nvPr>
            <p:ph type="body" idx="1"/>
          </p:nvPr>
        </p:nvSpPr>
        <p:spPr>
          <a:xfrm>
            <a:off x="1632244" y="9182212"/>
            <a:ext cx="37932979" cy="16217788"/>
          </a:xfrm>
          <a:prstGeom prst="rect">
            <a:avLst/>
          </a:prstGeom>
        </p:spPr>
        <p:txBody>
          <a:bodyPr/>
          <a:lstStyle/>
          <a:p>
            <a:pPr>
              <a:defRPr>
                <a:solidFill>
                  <a:srgbClr val="193159"/>
                </a:solidFill>
                <a:latin typeface="Facit"/>
                <a:ea typeface="Facit"/>
                <a:cs typeface="Facit"/>
                <a:sym typeface="Facit"/>
              </a:defRPr>
            </a:pPr>
            <a:r>
              <a:rPr dirty="0"/>
              <a:t>Anatomical considerations</a:t>
            </a:r>
          </a:p>
          <a:p>
            <a:pPr lvl="3">
              <a:defRPr sz="7200">
                <a:solidFill>
                  <a:srgbClr val="193159"/>
                </a:solidFill>
                <a:latin typeface="Facit"/>
                <a:ea typeface="Facit"/>
                <a:cs typeface="Facit"/>
                <a:sym typeface="Facit"/>
              </a:defRPr>
            </a:pPr>
            <a:r>
              <a:rPr dirty="0"/>
              <a:t>Midline point</a:t>
            </a:r>
          </a:p>
          <a:p>
            <a:pPr lvl="3">
              <a:defRPr sz="7200">
                <a:solidFill>
                  <a:srgbClr val="193159"/>
                </a:solidFill>
                <a:latin typeface="Facit"/>
                <a:ea typeface="Facit"/>
                <a:cs typeface="Facit"/>
                <a:sym typeface="Facit"/>
              </a:defRPr>
            </a:pPr>
            <a:r>
              <a:rPr dirty="0"/>
              <a:t>Midline diffuse</a:t>
            </a:r>
          </a:p>
          <a:p>
            <a:pPr lvl="3">
              <a:defRPr sz="7200">
                <a:solidFill>
                  <a:srgbClr val="193159"/>
                </a:solidFill>
                <a:latin typeface="Facit"/>
                <a:ea typeface="Facit"/>
                <a:cs typeface="Facit"/>
                <a:sym typeface="Facit"/>
              </a:defRPr>
            </a:pPr>
            <a:r>
              <a:rPr dirty="0" err="1"/>
              <a:t>Paraspinal</a:t>
            </a:r>
            <a:endParaRPr dirty="0"/>
          </a:p>
          <a:p>
            <a:pPr lvl="3">
              <a:defRPr sz="7200">
                <a:solidFill>
                  <a:srgbClr val="193159"/>
                </a:solidFill>
                <a:latin typeface="Facit"/>
                <a:ea typeface="Facit"/>
                <a:cs typeface="Facit"/>
                <a:sym typeface="Facit"/>
              </a:defRPr>
            </a:pPr>
            <a:r>
              <a:rPr dirty="0"/>
              <a:t>Iliac crest</a:t>
            </a:r>
          </a:p>
          <a:p>
            <a:pPr lvl="3">
              <a:defRPr sz="7200">
                <a:solidFill>
                  <a:srgbClr val="193159"/>
                </a:solidFill>
                <a:latin typeface="Facit"/>
                <a:ea typeface="Facit"/>
                <a:cs typeface="Facit"/>
                <a:sym typeface="Facit"/>
              </a:defRPr>
            </a:pPr>
            <a:r>
              <a:rPr dirty="0"/>
              <a:t>High buttock  </a:t>
            </a:r>
          </a:p>
          <a:p>
            <a:pPr lvl="3">
              <a:defRPr sz="7200">
                <a:solidFill>
                  <a:srgbClr val="193159"/>
                </a:solidFill>
                <a:latin typeface="Facit"/>
                <a:ea typeface="Facit"/>
                <a:cs typeface="Facit"/>
                <a:sym typeface="Facit"/>
              </a:defRPr>
            </a:pPr>
            <a:r>
              <a:rPr dirty="0"/>
              <a:t>Mid buttock</a:t>
            </a:r>
          </a:p>
          <a:p>
            <a:pPr lvl="3">
              <a:defRPr sz="7200">
                <a:solidFill>
                  <a:srgbClr val="193159"/>
                </a:solidFill>
                <a:latin typeface="Facit"/>
                <a:ea typeface="Facit"/>
                <a:cs typeface="Facit"/>
                <a:sym typeface="Facit"/>
              </a:defRPr>
            </a:pPr>
            <a:r>
              <a:rPr dirty="0"/>
              <a:t>Leg pain</a:t>
            </a:r>
          </a:p>
          <a:p>
            <a:pPr>
              <a:defRPr>
                <a:solidFill>
                  <a:srgbClr val="193159"/>
                </a:solidFill>
                <a:latin typeface="Facit"/>
                <a:ea typeface="Facit"/>
                <a:cs typeface="Facit"/>
                <a:sym typeface="Facit"/>
              </a:defRPr>
            </a:pPr>
            <a:endParaRPr dirty="0"/>
          </a:p>
          <a:p>
            <a:pPr>
              <a:defRPr>
                <a:solidFill>
                  <a:srgbClr val="193159"/>
                </a:solidFill>
                <a:latin typeface="Facit"/>
                <a:ea typeface="Facit"/>
                <a:cs typeface="Facit"/>
                <a:sym typeface="Facit"/>
              </a:defRPr>
            </a:pPr>
            <a:endParaRPr dirty="0"/>
          </a:p>
          <a:p>
            <a:pPr>
              <a:defRPr>
                <a:solidFill>
                  <a:srgbClr val="193159"/>
                </a:solidFill>
                <a:latin typeface="Facit"/>
                <a:ea typeface="Facit"/>
                <a:cs typeface="Facit"/>
                <a:sym typeface="Facit"/>
              </a:defRPr>
            </a:pPr>
            <a:endParaRPr dirty="0"/>
          </a:p>
          <a:p>
            <a:pPr>
              <a:defRPr>
                <a:solidFill>
                  <a:srgbClr val="193159"/>
                </a:solidFill>
                <a:latin typeface="Facit"/>
                <a:ea typeface="Facit"/>
                <a:cs typeface="Facit"/>
                <a:sym typeface="Facit"/>
              </a:defRPr>
            </a:pPr>
            <a:endParaRPr dirty="0"/>
          </a:p>
        </p:txBody>
      </p:sp>
      <p:sp>
        <p:nvSpPr>
          <p:cNvPr id="361" name="Considerations"/>
          <p:cNvSpPr txBox="1">
            <a:spLocks noGrp="1"/>
          </p:cNvSpPr>
          <p:nvPr>
            <p:ph type="title"/>
          </p:nvPr>
        </p:nvSpPr>
        <p:spPr>
          <a:xfrm>
            <a:off x="2360296" y="782589"/>
            <a:ext cx="37204927" cy="6400801"/>
          </a:xfrm>
          <a:prstGeom prst="rect">
            <a:avLst/>
          </a:prstGeom>
        </p:spPr>
        <p:txBody>
          <a:bodyPr/>
          <a:lstStyle>
            <a:lvl1pPr>
              <a:defRPr>
                <a:solidFill>
                  <a:srgbClr val="00B5F0"/>
                </a:solidFill>
                <a:latin typeface="Facit"/>
                <a:ea typeface="Facit"/>
                <a:cs typeface="Facit"/>
                <a:sym typeface="Facit"/>
              </a:defRPr>
            </a:lvl1pPr>
          </a:lstStyle>
          <a:p>
            <a:r>
              <a:t>Considerations</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Pain Specialist Physician"/>
          <p:cNvSpPr txBox="1">
            <a:spLocks noGrp="1"/>
          </p:cNvSpPr>
          <p:nvPr>
            <p:ph type="title"/>
          </p:nvPr>
        </p:nvSpPr>
        <p:spPr>
          <a:prstGeom prst="rect">
            <a:avLst/>
          </a:prstGeom>
        </p:spPr>
        <p:txBody>
          <a:bodyPr/>
          <a:lstStyle>
            <a:lvl1pPr>
              <a:defRPr>
                <a:solidFill>
                  <a:srgbClr val="00B5F0"/>
                </a:solidFill>
                <a:latin typeface="Facit"/>
                <a:ea typeface="Facit"/>
                <a:cs typeface="Facit"/>
                <a:sym typeface="Facit"/>
              </a:defRPr>
            </a:lvl1pPr>
          </a:lstStyle>
          <a:p>
            <a:r>
              <a:t>Pain Specialist Physician</a:t>
            </a:r>
          </a:p>
        </p:txBody>
      </p:sp>
      <p:pic>
        <p:nvPicPr>
          <p:cNvPr id="197" name="Image" descr="Image"/>
          <p:cNvPicPr>
            <a:picLocks noChangeAspect="1"/>
          </p:cNvPicPr>
          <p:nvPr/>
        </p:nvPicPr>
        <p:blipFill>
          <a:blip r:embed="rId2">
            <a:extLst/>
          </a:blip>
          <a:srcRect t="23334" b="27452"/>
          <a:stretch>
            <a:fillRect/>
          </a:stretch>
        </p:blipFill>
        <p:spPr>
          <a:xfrm>
            <a:off x="19248874" y="7484439"/>
            <a:ext cx="19866395" cy="5492779"/>
          </a:xfrm>
          <a:prstGeom prst="rect">
            <a:avLst/>
          </a:prstGeom>
          <a:ln w="25400">
            <a:miter lim="400000"/>
          </a:ln>
          <a:effectLst>
            <a:outerShdw blurRad="254000" dist="127000" dir="5400000" rotWithShape="0">
              <a:srgbClr val="000000">
                <a:alpha val="70000"/>
              </a:srgbClr>
            </a:outerShdw>
          </a:effectLst>
        </p:spPr>
      </p:pic>
      <p:pic>
        <p:nvPicPr>
          <p:cNvPr id="198" name="Image" descr="Image"/>
          <p:cNvPicPr>
            <a:picLocks noChangeAspect="1"/>
          </p:cNvPicPr>
          <p:nvPr/>
        </p:nvPicPr>
        <p:blipFill>
          <a:blip r:embed="rId3">
            <a:extLst/>
          </a:blip>
          <a:srcRect t="7770" b="11027"/>
          <a:stretch>
            <a:fillRect/>
          </a:stretch>
        </p:blipFill>
        <p:spPr>
          <a:xfrm>
            <a:off x="3022888" y="7484439"/>
            <a:ext cx="13520776" cy="5492863"/>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 name="Pain_Questionnaire.pdf" descr="Pain_Questionnaire.pdf"/>
          <p:cNvPicPr>
            <a:picLocks noChangeAspect="1"/>
          </p:cNvPicPr>
          <p:nvPr/>
        </p:nvPicPr>
        <p:blipFill>
          <a:blip r:embed="rId2">
            <a:extLst/>
          </a:blip>
          <a:srcRect t="43475"/>
          <a:stretch>
            <a:fillRect/>
          </a:stretch>
        </p:blipFill>
        <p:spPr>
          <a:xfrm>
            <a:off x="6813560" y="1761374"/>
            <a:ext cx="27414071" cy="21915336"/>
          </a:xfrm>
          <a:prstGeom prst="rect">
            <a:avLst/>
          </a:prstGeom>
          <a:ln w="12700">
            <a:miter lim="400000"/>
          </a:ln>
        </p:spPr>
      </p:pic>
      <p:sp>
        <p:nvSpPr>
          <p:cNvPr id="364" name="Oval"/>
          <p:cNvSpPr/>
          <p:nvPr/>
        </p:nvSpPr>
        <p:spPr>
          <a:xfrm>
            <a:off x="27538908" y="12101974"/>
            <a:ext cx="318534" cy="294743"/>
          </a:xfrm>
          <a:prstGeom prst="ellipse">
            <a:avLst/>
          </a:prstGeom>
          <a:solidFill>
            <a:schemeClr val="accent5"/>
          </a:solidFill>
          <a:ln w="12700">
            <a:miter lim="400000"/>
          </a:ln>
          <a:effectLst>
            <a:outerShdw blurRad="38100" dist="25400" dir="5400000" rotWithShape="0">
              <a:srgbClr val="000000">
                <a:alpha val="50000"/>
              </a:srgbClr>
            </a:outerShdw>
          </a:effectLst>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
        <p:nvSpPr>
          <p:cNvPr id="365" name="Oval"/>
          <p:cNvSpPr/>
          <p:nvPr/>
        </p:nvSpPr>
        <p:spPr>
          <a:xfrm>
            <a:off x="27538908" y="9929636"/>
            <a:ext cx="318534" cy="294743"/>
          </a:xfrm>
          <a:prstGeom prst="ellipse">
            <a:avLst/>
          </a:prstGeom>
          <a:solidFill>
            <a:schemeClr val="accent5"/>
          </a:solidFill>
          <a:ln w="12700">
            <a:miter lim="400000"/>
          </a:ln>
          <a:effectLst>
            <a:outerShdw blurRad="38100" dist="25400" dir="5400000" rotWithShape="0">
              <a:srgbClr val="000000">
                <a:alpha val="50000"/>
              </a:srgbClr>
            </a:outerShdw>
          </a:effectLst>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
        <p:nvSpPr>
          <p:cNvPr id="366" name="Oval"/>
          <p:cNvSpPr/>
          <p:nvPr/>
        </p:nvSpPr>
        <p:spPr>
          <a:xfrm>
            <a:off x="27538908" y="7211613"/>
            <a:ext cx="318534" cy="294743"/>
          </a:xfrm>
          <a:prstGeom prst="ellipse">
            <a:avLst/>
          </a:prstGeom>
          <a:solidFill>
            <a:schemeClr val="accent5"/>
          </a:solidFill>
          <a:ln w="12700">
            <a:miter lim="400000"/>
          </a:ln>
          <a:effectLst>
            <a:outerShdw blurRad="38100" dist="25400" dir="5400000" rotWithShape="0">
              <a:srgbClr val="000000">
                <a:alpha val="50000"/>
              </a:srgbClr>
            </a:outerShdw>
          </a:effectLst>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
        <p:nvSpPr>
          <p:cNvPr id="367" name="Young vs old"/>
          <p:cNvSpPr/>
          <p:nvPr/>
        </p:nvSpPr>
        <p:spPr>
          <a:xfrm>
            <a:off x="30569073" y="9662664"/>
            <a:ext cx="7768394" cy="1889519"/>
          </a:xfrm>
          <a:prstGeom prst="rect">
            <a:avLst/>
          </a:prstGeom>
          <a:blipFill>
            <a:blip r:embed="rId3"/>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a:solidFill>
                  <a:srgbClr val="FFFFFF"/>
                </a:solidFill>
                <a:effectLst>
                  <a:outerShdw blurRad="38100" dist="12700" dir="5400000" rotWithShape="0">
                    <a:srgbClr val="000000">
                      <a:alpha val="50000"/>
                    </a:srgbClr>
                  </a:outerShdw>
                </a:effectLst>
                <a:latin typeface="Calibri"/>
                <a:ea typeface="Calibri"/>
                <a:cs typeface="Calibri"/>
                <a:sym typeface="Calibri"/>
              </a:defRPr>
            </a:lvl1pPr>
          </a:lstStyle>
          <a:p>
            <a:r>
              <a:t>Young vs old</a:t>
            </a:r>
          </a:p>
        </p:txBody>
      </p:sp>
      <p:pic>
        <p:nvPicPr>
          <p:cNvPr id="368" name="Image" descr="Image"/>
          <p:cNvPicPr>
            <a:picLocks noChangeAspect="1"/>
          </p:cNvPicPr>
          <p:nvPr/>
        </p:nvPicPr>
        <p:blipFill>
          <a:blip r:embed="rId4">
            <a:extLst/>
          </a:blip>
          <a:srcRect l="3108" t="9709" r="6664" b="4613"/>
          <a:stretch>
            <a:fillRect/>
          </a:stretch>
        </p:blipFill>
        <p:spPr>
          <a:xfrm>
            <a:off x="1690794" y="2684280"/>
            <a:ext cx="21541340" cy="18989048"/>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67"/>
                                        </p:tgtEl>
                                        <p:attrNameLst>
                                          <p:attrName>style.visibility</p:attrName>
                                        </p:attrNameLst>
                                      </p:cBhvr>
                                      <p:to>
                                        <p:strVal val="visible"/>
                                      </p:to>
                                    </p:set>
                                    <p:animEffect transition="in" filter="dissolve">
                                      <p:cBhvr>
                                        <p:cTn id="7" dur="1000"/>
                                        <p:tgtEl>
                                          <p:spTgt spid="36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368"/>
                                        </p:tgtEl>
                                        <p:attrNameLst>
                                          <p:attrName>style.visibility</p:attrName>
                                        </p:attrNameLst>
                                      </p:cBhvr>
                                      <p:to>
                                        <p:strVal val="visible"/>
                                      </p:to>
                                    </p:set>
                                    <p:animEffect transition="in" filter="dissolve">
                                      <p:cBhvr>
                                        <p:cTn id="12" dur="10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 grpId="1" animBg="1" advAuto="0"/>
      <p:bldP spid="368" grpId="2"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ain_Questionnaire.pdf" descr="Pain_Questionnaire.pdf"/>
          <p:cNvPicPr>
            <a:picLocks noChangeAspect="1"/>
          </p:cNvPicPr>
          <p:nvPr/>
        </p:nvPicPr>
        <p:blipFill>
          <a:blip r:embed="rId2">
            <a:extLst/>
          </a:blip>
          <a:srcRect t="43475"/>
          <a:stretch>
            <a:fillRect/>
          </a:stretch>
        </p:blipFill>
        <p:spPr>
          <a:xfrm>
            <a:off x="6813560" y="1761374"/>
            <a:ext cx="27414071" cy="21915336"/>
          </a:xfrm>
          <a:prstGeom prst="rect">
            <a:avLst/>
          </a:prstGeom>
          <a:ln w="12700">
            <a:miter lim="400000"/>
          </a:ln>
        </p:spPr>
      </p:pic>
      <p:sp>
        <p:nvSpPr>
          <p:cNvPr id="371" name="Oval"/>
          <p:cNvSpPr/>
          <p:nvPr/>
        </p:nvSpPr>
        <p:spPr>
          <a:xfrm>
            <a:off x="27305861" y="11706462"/>
            <a:ext cx="721795" cy="647701"/>
          </a:xfrm>
          <a:prstGeom prst="ellipse">
            <a:avLst/>
          </a:prstGeom>
          <a:solidFill>
            <a:schemeClr val="accent5"/>
          </a:solidFill>
          <a:ln w="12700">
            <a:miter lim="400000"/>
          </a:ln>
          <a:effectLst>
            <a:outerShdw blurRad="38100" dist="25400" dir="5400000" rotWithShape="0">
              <a:srgbClr val="000000">
                <a:alpha val="50000"/>
              </a:srgbClr>
            </a:outerShdw>
          </a:effectLst>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
        <p:nvSpPr>
          <p:cNvPr id="372" name="Pain pattern…"/>
          <p:cNvSpPr/>
          <p:nvPr/>
        </p:nvSpPr>
        <p:spPr>
          <a:xfrm>
            <a:off x="30808023" y="6578739"/>
            <a:ext cx="8090773" cy="7436493"/>
          </a:xfrm>
          <a:prstGeom prst="rect">
            <a:avLst/>
          </a:prstGeom>
          <a:blipFill>
            <a:blip r:embed="rId3"/>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p>
            <a:pPr algn="l">
              <a:defRPr>
                <a:solidFill>
                  <a:srgbClr val="FFFFFF"/>
                </a:solidFill>
                <a:effectLst>
                  <a:outerShdw blurRad="38100" dist="12700" dir="5400000" rotWithShape="0">
                    <a:srgbClr val="000000">
                      <a:alpha val="50000"/>
                    </a:srgbClr>
                  </a:outerShdw>
                </a:effectLst>
                <a:latin typeface="Calibri"/>
                <a:ea typeface="Calibri"/>
                <a:cs typeface="Calibri"/>
                <a:sym typeface="Calibri"/>
              </a:defRPr>
            </a:pPr>
            <a:r>
              <a:t>Pain pattern</a:t>
            </a:r>
          </a:p>
          <a:p>
            <a:pPr algn="l">
              <a:defRPr>
                <a:solidFill>
                  <a:srgbClr val="FFFFFF"/>
                </a:solidFill>
                <a:effectLst>
                  <a:outerShdw blurRad="38100" dist="12700" dir="5400000" rotWithShape="0">
                    <a:srgbClr val="000000">
                      <a:alpha val="50000"/>
                    </a:srgbClr>
                  </a:outerShdw>
                </a:effectLst>
                <a:latin typeface="Calibri"/>
                <a:ea typeface="Calibri"/>
                <a:cs typeface="Calibri"/>
                <a:sym typeface="Calibri"/>
              </a:defRPr>
            </a:pPr>
            <a:r>
              <a:t>&lt;55yrs</a:t>
            </a:r>
          </a:p>
          <a:p>
            <a:pPr algn="l">
              <a:defRPr>
                <a:solidFill>
                  <a:srgbClr val="FFFFFF"/>
                </a:solidFill>
                <a:effectLst>
                  <a:outerShdw blurRad="38100" dist="12700" dir="5400000" rotWithShape="0">
                    <a:srgbClr val="000000">
                      <a:alpha val="50000"/>
                    </a:srgbClr>
                  </a:outerShdw>
                </a:effectLst>
                <a:latin typeface="Calibri"/>
                <a:ea typeface="Calibri"/>
                <a:cs typeface="Calibri"/>
                <a:sym typeface="Calibri"/>
              </a:defRPr>
            </a:pPr>
            <a:r>
              <a:t>Pain on supine</a:t>
            </a:r>
          </a:p>
          <a:p>
            <a:pPr algn="l">
              <a:defRPr>
                <a:solidFill>
                  <a:srgbClr val="FFFFFF"/>
                </a:solidFill>
                <a:effectLst>
                  <a:outerShdw blurRad="38100" dist="12700" dir="5400000" rotWithShape="0">
                    <a:srgbClr val="000000">
                      <a:alpha val="50000"/>
                    </a:srgbClr>
                  </a:outerShdw>
                </a:effectLst>
                <a:latin typeface="Calibri"/>
                <a:ea typeface="Calibri"/>
                <a:cs typeface="Calibri"/>
                <a:sym typeface="Calibri"/>
              </a:defRPr>
            </a:pPr>
            <a:r>
              <a:t>MRI changes</a:t>
            </a:r>
          </a:p>
        </p:txBody>
      </p:sp>
      <p:pic>
        <p:nvPicPr>
          <p:cNvPr id="373" name="Image" descr="Image"/>
          <p:cNvPicPr>
            <a:picLocks noChangeAspect="1"/>
          </p:cNvPicPr>
          <p:nvPr/>
        </p:nvPicPr>
        <p:blipFill>
          <a:blip r:embed="rId4">
            <a:extLst/>
          </a:blip>
          <a:stretch>
            <a:fillRect/>
          </a:stretch>
        </p:blipFill>
        <p:spPr>
          <a:xfrm>
            <a:off x="2454600" y="3669946"/>
            <a:ext cx="20221916" cy="13843426"/>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72"/>
                                        </p:tgtEl>
                                        <p:attrNameLst>
                                          <p:attrName>style.visibility</p:attrName>
                                        </p:attrNameLst>
                                      </p:cBhvr>
                                      <p:to>
                                        <p:strVal val="visible"/>
                                      </p:to>
                                    </p:set>
                                    <p:animEffect transition="in" filter="dissolve">
                                      <p:cBhvr>
                                        <p:cTn id="7" dur="1000"/>
                                        <p:tgtEl>
                                          <p:spTgt spid="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1"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ain_Questionnaire.pdf" descr="Pain_Questionnaire.pdf"/>
          <p:cNvPicPr>
            <a:picLocks noChangeAspect="1"/>
          </p:cNvPicPr>
          <p:nvPr/>
        </p:nvPicPr>
        <p:blipFill>
          <a:blip r:embed="rId2">
            <a:extLst/>
          </a:blip>
          <a:srcRect t="43475"/>
          <a:stretch>
            <a:fillRect/>
          </a:stretch>
        </p:blipFill>
        <p:spPr>
          <a:xfrm>
            <a:off x="6813560" y="1761374"/>
            <a:ext cx="27414071" cy="21915336"/>
          </a:xfrm>
          <a:prstGeom prst="rect">
            <a:avLst/>
          </a:prstGeom>
          <a:ln w="12700">
            <a:miter lim="400000"/>
          </a:ln>
        </p:spPr>
      </p:pic>
      <p:sp>
        <p:nvSpPr>
          <p:cNvPr id="376" name="Oval"/>
          <p:cNvSpPr/>
          <p:nvPr/>
        </p:nvSpPr>
        <p:spPr>
          <a:xfrm>
            <a:off x="27814903" y="11062956"/>
            <a:ext cx="366651" cy="397607"/>
          </a:xfrm>
          <a:prstGeom prst="ellipse">
            <a:avLst/>
          </a:prstGeom>
          <a:solidFill>
            <a:schemeClr val="accent5"/>
          </a:solidFill>
          <a:ln w="12700">
            <a:miter lim="400000"/>
          </a:ln>
          <a:effectLst>
            <a:outerShdw blurRad="38100" dist="25400" dir="5400000" rotWithShape="0">
              <a:srgbClr val="000000">
                <a:alpha val="50000"/>
              </a:srgbClr>
            </a:outerShdw>
          </a:effectLst>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
        <p:nvSpPr>
          <p:cNvPr id="377" name="Oval"/>
          <p:cNvSpPr/>
          <p:nvPr/>
        </p:nvSpPr>
        <p:spPr>
          <a:xfrm>
            <a:off x="27814903" y="11450697"/>
            <a:ext cx="366651" cy="397607"/>
          </a:xfrm>
          <a:prstGeom prst="ellipse">
            <a:avLst/>
          </a:prstGeom>
          <a:solidFill>
            <a:schemeClr val="accent5"/>
          </a:solidFill>
          <a:ln w="12700">
            <a:miter lim="400000"/>
          </a:ln>
          <a:effectLst>
            <a:outerShdw blurRad="38100" dist="25400" dir="5400000" rotWithShape="0">
              <a:srgbClr val="000000">
                <a:alpha val="50000"/>
              </a:srgbClr>
            </a:outerShdw>
          </a:effectLst>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
        <p:nvSpPr>
          <p:cNvPr id="378" name="Oval"/>
          <p:cNvSpPr/>
          <p:nvPr/>
        </p:nvSpPr>
        <p:spPr>
          <a:xfrm>
            <a:off x="27814903" y="11835603"/>
            <a:ext cx="366651" cy="397607"/>
          </a:xfrm>
          <a:prstGeom prst="ellipse">
            <a:avLst/>
          </a:prstGeom>
          <a:solidFill>
            <a:schemeClr val="accent5"/>
          </a:solidFill>
          <a:ln w="12700">
            <a:miter lim="400000"/>
          </a:ln>
          <a:effectLst>
            <a:outerShdw blurRad="38100" dist="25400" dir="5400000" rotWithShape="0">
              <a:srgbClr val="000000">
                <a:alpha val="50000"/>
              </a:srgbClr>
            </a:outerShdw>
          </a:effectLst>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pic>
        <p:nvPicPr>
          <p:cNvPr id="379" name="Oval" descr="Oval"/>
          <p:cNvPicPr>
            <a:picLocks/>
          </p:cNvPicPr>
          <p:nvPr/>
        </p:nvPicPr>
        <p:blipFill>
          <a:blip r:embed="rId3">
            <a:extLst/>
          </a:blip>
          <a:stretch>
            <a:fillRect/>
          </a:stretch>
        </p:blipFill>
        <p:spPr>
          <a:xfrm>
            <a:off x="27164252" y="11024856"/>
            <a:ext cx="442850" cy="473807"/>
          </a:xfrm>
          <a:prstGeom prst="rect">
            <a:avLst/>
          </a:prstGeom>
          <a:effectLst>
            <a:outerShdw blurRad="38100" dist="25400" dir="5400000" rotWithShape="0">
              <a:srgbClr val="000000">
                <a:alpha val="50000"/>
              </a:srgbClr>
            </a:outerShdw>
          </a:effectLst>
        </p:spPr>
      </p:pic>
      <p:pic>
        <p:nvPicPr>
          <p:cNvPr id="380" name="Oval" descr="Oval"/>
          <p:cNvPicPr>
            <a:picLocks/>
          </p:cNvPicPr>
          <p:nvPr/>
        </p:nvPicPr>
        <p:blipFill>
          <a:blip r:embed="rId3">
            <a:extLst/>
          </a:blip>
          <a:stretch>
            <a:fillRect/>
          </a:stretch>
        </p:blipFill>
        <p:spPr>
          <a:xfrm>
            <a:off x="27164252" y="11447862"/>
            <a:ext cx="442850" cy="473807"/>
          </a:xfrm>
          <a:prstGeom prst="rect">
            <a:avLst/>
          </a:prstGeom>
          <a:effectLst>
            <a:outerShdw blurRad="38100" dist="25400" dir="5400000" rotWithShape="0">
              <a:srgbClr val="000000">
                <a:alpha val="50000"/>
              </a:srgbClr>
            </a:outerShdw>
          </a:effectLst>
        </p:spPr>
      </p:pic>
      <p:pic>
        <p:nvPicPr>
          <p:cNvPr id="381" name="Oval" descr="Oval"/>
          <p:cNvPicPr>
            <a:picLocks/>
          </p:cNvPicPr>
          <p:nvPr/>
        </p:nvPicPr>
        <p:blipFill>
          <a:blip r:embed="rId3">
            <a:extLst/>
          </a:blip>
          <a:stretch>
            <a:fillRect/>
          </a:stretch>
        </p:blipFill>
        <p:spPr>
          <a:xfrm>
            <a:off x="27164252" y="11822903"/>
            <a:ext cx="442850" cy="473807"/>
          </a:xfrm>
          <a:prstGeom prst="rect">
            <a:avLst/>
          </a:prstGeom>
          <a:effectLst>
            <a:outerShdw blurRad="38100" dist="25400" dir="5400000" rotWithShape="0">
              <a:srgbClr val="000000">
                <a:alpha val="50000"/>
              </a:srgbClr>
            </a:outerShdw>
          </a:effectLst>
        </p:spPr>
      </p:pic>
      <p:pic>
        <p:nvPicPr>
          <p:cNvPr id="382" name="UNADJUSTEDNONRAW_thumb_19fa.jpg" descr="UNADJUSTEDNONRAW_thumb_19fa.jpg"/>
          <p:cNvPicPr>
            <a:picLocks noChangeAspect="1"/>
          </p:cNvPicPr>
          <p:nvPr/>
        </p:nvPicPr>
        <p:blipFill>
          <a:blip r:embed="rId4">
            <a:extLst/>
          </a:blip>
          <a:stretch>
            <a:fillRect/>
          </a:stretch>
        </p:blipFill>
        <p:spPr>
          <a:xfrm>
            <a:off x="3610813" y="5514212"/>
            <a:ext cx="37039182" cy="14074889"/>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82"/>
                                        </p:tgtEl>
                                        <p:attrNameLst>
                                          <p:attrName>style.visibility</p:attrName>
                                        </p:attrNameLst>
                                      </p:cBhvr>
                                      <p:to>
                                        <p:strVal val="visible"/>
                                      </p:to>
                                    </p:set>
                                    <p:animEffect transition="in" filter="dissolve">
                                      <p:cBhvr>
                                        <p:cTn id="7"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1"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Image" descr="Image"/>
          <p:cNvPicPr>
            <a:picLocks noChangeAspect="1"/>
          </p:cNvPicPr>
          <p:nvPr/>
        </p:nvPicPr>
        <p:blipFill>
          <a:blip r:embed="rId2">
            <a:extLst/>
          </a:blip>
          <a:stretch>
            <a:fillRect/>
          </a:stretch>
        </p:blipFill>
        <p:spPr>
          <a:xfrm>
            <a:off x="1809268" y="2547243"/>
            <a:ext cx="19430708" cy="19667670"/>
          </a:xfrm>
          <a:prstGeom prst="rect">
            <a:avLst/>
          </a:prstGeom>
          <a:ln w="25400">
            <a:miter lim="400000"/>
          </a:ln>
          <a:effectLst>
            <a:outerShdw blurRad="254000" dist="127000" dir="5400000" rotWithShape="0">
              <a:srgbClr val="000000">
                <a:alpha val="70000"/>
              </a:srgbClr>
            </a:outerShdw>
          </a:effectLst>
        </p:spPr>
      </p:pic>
      <p:pic>
        <p:nvPicPr>
          <p:cNvPr id="385" name="Image" descr="Image"/>
          <p:cNvPicPr>
            <a:picLocks noChangeAspect="1"/>
          </p:cNvPicPr>
          <p:nvPr/>
        </p:nvPicPr>
        <p:blipFill>
          <a:blip r:embed="rId3">
            <a:extLst/>
          </a:blip>
          <a:stretch>
            <a:fillRect/>
          </a:stretch>
        </p:blipFill>
        <p:spPr>
          <a:xfrm>
            <a:off x="21606468" y="2547243"/>
            <a:ext cx="18448274" cy="19667670"/>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IMG_9175.jpg" descr="IMG_9175.jpg"/>
          <p:cNvPicPr>
            <a:picLocks noChangeAspect="1"/>
          </p:cNvPicPr>
          <p:nvPr/>
        </p:nvPicPr>
        <p:blipFill>
          <a:blip r:embed="rId2">
            <a:extLst/>
          </a:blip>
          <a:srcRect l="12076" t="16603" b="10023"/>
          <a:stretch>
            <a:fillRect/>
          </a:stretch>
        </p:blipFill>
        <p:spPr>
          <a:xfrm>
            <a:off x="21701312" y="0"/>
            <a:ext cx="22946137" cy="25531513"/>
          </a:xfrm>
          <a:prstGeom prst="rect">
            <a:avLst/>
          </a:prstGeom>
          <a:ln w="25400">
            <a:miter lim="400000"/>
          </a:ln>
          <a:effectLst>
            <a:outerShdw blurRad="254000" dist="127000" dir="5400000" rotWithShape="0">
              <a:srgbClr val="000000">
                <a:alpha val="70000"/>
              </a:srgbClr>
            </a:outerShdw>
          </a:effectLst>
        </p:spPr>
      </p:pic>
      <p:pic>
        <p:nvPicPr>
          <p:cNvPr id="388" name="IMG_8904 (1).jpg" descr="IMG_8904 (1).jpg"/>
          <p:cNvPicPr>
            <a:picLocks noChangeAspect="1"/>
          </p:cNvPicPr>
          <p:nvPr/>
        </p:nvPicPr>
        <p:blipFill>
          <a:blip r:embed="rId3">
            <a:extLst/>
          </a:blip>
          <a:srcRect l="13801" t="4709" b="20518"/>
          <a:stretch>
            <a:fillRect/>
          </a:stretch>
        </p:blipFill>
        <p:spPr>
          <a:xfrm>
            <a:off x="-64098" y="-148270"/>
            <a:ext cx="22202852" cy="25679577"/>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Image" descr="Image"/>
          <p:cNvPicPr>
            <a:picLocks noChangeAspect="1"/>
          </p:cNvPicPr>
          <p:nvPr/>
        </p:nvPicPr>
        <p:blipFill>
          <a:blip r:embed="rId2">
            <a:extLst/>
          </a:blip>
          <a:stretch>
            <a:fillRect/>
          </a:stretch>
        </p:blipFill>
        <p:spPr>
          <a:xfrm>
            <a:off x="7378386" y="303885"/>
            <a:ext cx="27312662" cy="243082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IMG_8491 (1).jpg" descr="IMG_8491 (1).jpg"/>
          <p:cNvPicPr>
            <a:picLocks noChangeAspect="1"/>
          </p:cNvPicPr>
          <p:nvPr/>
        </p:nvPicPr>
        <p:blipFill>
          <a:blip r:embed="rId2">
            <a:extLst/>
          </a:blip>
          <a:srcRect l="31993" t="14149" b="22351"/>
          <a:stretch>
            <a:fillRect/>
          </a:stretch>
        </p:blipFill>
        <p:spPr>
          <a:xfrm>
            <a:off x="21507846" y="-1"/>
            <a:ext cx="20402201" cy="25400001"/>
          </a:xfrm>
          <a:prstGeom prst="rect">
            <a:avLst/>
          </a:prstGeom>
          <a:ln w="25400">
            <a:miter lim="400000"/>
          </a:ln>
          <a:effectLst>
            <a:outerShdw blurRad="254000" dist="127000" dir="5400000" rotWithShape="0">
              <a:srgbClr val="000000">
                <a:alpha val="70000"/>
              </a:srgbClr>
            </a:outerShdw>
          </a:effectLst>
        </p:spPr>
      </p:pic>
      <p:pic>
        <p:nvPicPr>
          <p:cNvPr id="393" name="IMG_8488 (1).jpg" descr="IMG_8488 (1).jpg"/>
          <p:cNvPicPr>
            <a:picLocks noChangeAspect="1"/>
          </p:cNvPicPr>
          <p:nvPr/>
        </p:nvPicPr>
        <p:blipFill>
          <a:blip r:embed="rId3">
            <a:extLst/>
          </a:blip>
          <a:srcRect l="15943" t="12580" b="11305"/>
          <a:stretch>
            <a:fillRect/>
          </a:stretch>
        </p:blipFill>
        <p:spPr>
          <a:xfrm>
            <a:off x="0" y="0"/>
            <a:ext cx="21508033" cy="25967394"/>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Pain_Questionnaire.pdf" descr="Pain_Questionnaire.pdf"/>
          <p:cNvPicPr>
            <a:picLocks noChangeAspect="1"/>
          </p:cNvPicPr>
          <p:nvPr/>
        </p:nvPicPr>
        <p:blipFill>
          <a:blip r:embed="rId2">
            <a:extLst/>
          </a:blip>
          <a:srcRect t="43475"/>
          <a:stretch>
            <a:fillRect/>
          </a:stretch>
        </p:blipFill>
        <p:spPr>
          <a:xfrm>
            <a:off x="6813560" y="1782714"/>
            <a:ext cx="27414071" cy="21915336"/>
          </a:xfrm>
          <a:prstGeom prst="rect">
            <a:avLst/>
          </a:prstGeom>
          <a:ln w="12700">
            <a:miter lim="400000"/>
          </a:ln>
        </p:spPr>
      </p:pic>
      <p:sp>
        <p:nvSpPr>
          <p:cNvPr id="396" name="Oval"/>
          <p:cNvSpPr/>
          <p:nvPr/>
        </p:nvSpPr>
        <p:spPr>
          <a:xfrm>
            <a:off x="27932270" y="12475778"/>
            <a:ext cx="366650" cy="544104"/>
          </a:xfrm>
          <a:prstGeom prst="ellipse">
            <a:avLst/>
          </a:prstGeom>
          <a:solidFill>
            <a:schemeClr val="accent5"/>
          </a:solidFill>
          <a:ln w="12700">
            <a:miter lim="400000"/>
          </a:ln>
          <a:effectLst>
            <a:outerShdw blurRad="38100" dist="25400" dir="5400000" rotWithShape="0">
              <a:srgbClr val="000000">
                <a:alpha val="50000"/>
              </a:srgbClr>
            </a:outerShdw>
          </a:effectLst>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pic>
        <p:nvPicPr>
          <p:cNvPr id="397" name="Oval" descr="Oval"/>
          <p:cNvPicPr>
            <a:picLocks/>
          </p:cNvPicPr>
          <p:nvPr/>
        </p:nvPicPr>
        <p:blipFill>
          <a:blip r:embed="rId3">
            <a:extLst/>
          </a:blip>
          <a:stretch>
            <a:fillRect/>
          </a:stretch>
        </p:blipFill>
        <p:spPr>
          <a:xfrm>
            <a:off x="27100234" y="12463078"/>
            <a:ext cx="442850" cy="569504"/>
          </a:xfrm>
          <a:prstGeom prst="rect">
            <a:avLst/>
          </a:prstGeom>
          <a:effectLst>
            <a:outerShdw blurRad="38100" dist="25400" dir="54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 name="Pain_Questionnaire.pdf" descr="Pain_Questionnaire.pdf"/>
          <p:cNvPicPr>
            <a:picLocks noChangeAspect="1"/>
          </p:cNvPicPr>
          <p:nvPr/>
        </p:nvPicPr>
        <p:blipFill>
          <a:blip r:embed="rId2">
            <a:extLst/>
          </a:blip>
          <a:srcRect t="43475"/>
          <a:stretch>
            <a:fillRect/>
          </a:stretch>
        </p:blipFill>
        <p:spPr>
          <a:xfrm>
            <a:off x="6813560" y="1761374"/>
            <a:ext cx="27414071" cy="21915336"/>
          </a:xfrm>
          <a:prstGeom prst="rect">
            <a:avLst/>
          </a:prstGeom>
          <a:ln w="12700">
            <a:miter lim="400000"/>
          </a:ln>
        </p:spPr>
      </p:pic>
      <p:sp>
        <p:nvSpPr>
          <p:cNvPr id="400" name="Oval"/>
          <p:cNvSpPr/>
          <p:nvPr/>
        </p:nvSpPr>
        <p:spPr>
          <a:xfrm>
            <a:off x="28365245" y="11919313"/>
            <a:ext cx="505421" cy="448149"/>
          </a:xfrm>
          <a:prstGeom prst="ellipse">
            <a:avLst/>
          </a:prstGeom>
          <a:solidFill>
            <a:schemeClr val="accent5"/>
          </a:solidFill>
          <a:ln w="12700">
            <a:miter lim="400000"/>
          </a:ln>
          <a:effectLst>
            <a:outerShdw blurRad="38100" dist="25400" dir="5400000" rotWithShape="0">
              <a:srgbClr val="000000">
                <a:alpha val="50000"/>
              </a:srgbClr>
            </a:outerShdw>
          </a:effectLst>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pic>
        <p:nvPicPr>
          <p:cNvPr id="401" name="Oval" descr="Oval"/>
          <p:cNvPicPr>
            <a:picLocks/>
          </p:cNvPicPr>
          <p:nvPr/>
        </p:nvPicPr>
        <p:blipFill>
          <a:blip r:embed="rId3">
            <a:extLst/>
          </a:blip>
          <a:stretch>
            <a:fillRect/>
          </a:stretch>
        </p:blipFill>
        <p:spPr>
          <a:xfrm>
            <a:off x="26479862" y="11881213"/>
            <a:ext cx="581622" cy="524349"/>
          </a:xfrm>
          <a:prstGeom prst="rect">
            <a:avLst/>
          </a:prstGeom>
          <a:effectLst>
            <a:outerShdw blurRad="38100" dist="25400" dir="5400000" rotWithShape="0">
              <a:srgbClr val="000000">
                <a:alpha val="50000"/>
              </a:srgbClr>
            </a:outerShdw>
          </a:effectLst>
        </p:spPr>
      </p:pic>
      <p:sp>
        <p:nvSpPr>
          <p:cNvPr id="402" name="Oval"/>
          <p:cNvSpPr/>
          <p:nvPr/>
        </p:nvSpPr>
        <p:spPr>
          <a:xfrm>
            <a:off x="28705013" y="12367460"/>
            <a:ext cx="811524" cy="1898207"/>
          </a:xfrm>
          <a:prstGeom prst="ellipse">
            <a:avLst/>
          </a:prstGeom>
          <a:solidFill>
            <a:schemeClr val="accent5"/>
          </a:solidFill>
          <a:ln w="12700">
            <a:miter lim="400000"/>
          </a:ln>
          <a:effectLst>
            <a:outerShdw blurRad="38100" dist="25400" dir="5400000" rotWithShape="0">
              <a:srgbClr val="000000">
                <a:alpha val="50000"/>
              </a:srgbClr>
            </a:outerShdw>
          </a:effectLst>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pic>
        <p:nvPicPr>
          <p:cNvPr id="403" name="Oval" descr="Oval"/>
          <p:cNvPicPr>
            <a:picLocks/>
          </p:cNvPicPr>
          <p:nvPr/>
        </p:nvPicPr>
        <p:blipFill>
          <a:blip r:embed="rId4">
            <a:extLst/>
          </a:blip>
          <a:stretch>
            <a:fillRect/>
          </a:stretch>
        </p:blipFill>
        <p:spPr>
          <a:xfrm>
            <a:off x="25815173" y="12316660"/>
            <a:ext cx="887723" cy="1974407"/>
          </a:xfrm>
          <a:prstGeom prst="rect">
            <a:avLst/>
          </a:prstGeom>
          <a:effectLst>
            <a:outerShdw blurRad="38100" dist="25400" dir="54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UNADJUSTEDNONRAW_thumb_139d.jpg" descr="UNADJUSTEDNONRAW_thumb_139d.jpg"/>
          <p:cNvPicPr>
            <a:picLocks noChangeAspect="1"/>
          </p:cNvPicPr>
          <p:nvPr/>
        </p:nvPicPr>
        <p:blipFill>
          <a:blip r:embed="rId2">
            <a:extLst/>
          </a:blip>
          <a:stretch>
            <a:fillRect/>
          </a:stretch>
        </p:blipFill>
        <p:spPr>
          <a:xfrm>
            <a:off x="1691609" y="1005479"/>
            <a:ext cx="12108234" cy="22468889"/>
          </a:xfrm>
          <a:prstGeom prst="rect">
            <a:avLst/>
          </a:prstGeom>
          <a:ln w="25400">
            <a:miter lim="400000"/>
          </a:ln>
          <a:effectLst>
            <a:outerShdw blurRad="254000" dist="127000" dir="5400000" rotWithShape="0">
              <a:srgbClr val="000000">
                <a:alpha val="70000"/>
              </a:srgbClr>
            </a:outerShdw>
          </a:effectLst>
        </p:spPr>
      </p:pic>
      <p:pic>
        <p:nvPicPr>
          <p:cNvPr id="406" name="Image" descr="Image"/>
          <p:cNvPicPr>
            <a:picLocks noChangeAspect="1"/>
          </p:cNvPicPr>
          <p:nvPr/>
        </p:nvPicPr>
        <p:blipFill>
          <a:blip r:embed="rId3">
            <a:extLst/>
          </a:blip>
          <a:stretch>
            <a:fillRect/>
          </a:stretch>
        </p:blipFill>
        <p:spPr>
          <a:xfrm>
            <a:off x="7045045" y="4166210"/>
            <a:ext cx="14373643" cy="20282806"/>
          </a:xfrm>
          <a:prstGeom prst="rect">
            <a:avLst/>
          </a:prstGeom>
          <a:ln w="25400">
            <a:miter lim="400000"/>
          </a:ln>
          <a:effectLst>
            <a:outerShdw blurRad="254000" dist="127000" dir="5400000" rotWithShape="0">
              <a:srgbClr val="000000">
                <a:alpha val="70000"/>
              </a:srgbClr>
            </a:outerShdw>
          </a:effectLst>
        </p:spPr>
      </p:pic>
      <p:pic>
        <p:nvPicPr>
          <p:cNvPr id="407" name="Image" descr="Image"/>
          <p:cNvPicPr>
            <a:picLocks noChangeAspect="1"/>
          </p:cNvPicPr>
          <p:nvPr/>
        </p:nvPicPr>
        <p:blipFill>
          <a:blip r:embed="rId4">
            <a:extLst/>
          </a:blip>
          <a:stretch>
            <a:fillRect/>
          </a:stretch>
        </p:blipFill>
        <p:spPr>
          <a:xfrm>
            <a:off x="24120616" y="1005479"/>
            <a:ext cx="17362322" cy="22468889"/>
          </a:xfrm>
          <a:prstGeom prst="rect">
            <a:avLst/>
          </a:prstGeom>
          <a:ln w="25400">
            <a:miter lim="400000"/>
          </a:ln>
          <a:effectLst>
            <a:outerShdw blurRad="254000" dist="127000" dir="5400000" rotWithShape="0">
              <a:srgbClr val="000000">
                <a:alpha val="70000"/>
              </a:srgbClr>
            </a:outerShdw>
          </a:effectLst>
        </p:spPr>
      </p:pic>
      <p:pic>
        <p:nvPicPr>
          <p:cNvPr id="408" name="SCN.jpeg" descr="SCN.jpeg"/>
          <p:cNvPicPr>
            <a:picLocks noChangeAspect="1"/>
          </p:cNvPicPr>
          <p:nvPr/>
        </p:nvPicPr>
        <p:blipFill>
          <a:blip r:embed="rId5">
            <a:extLst/>
          </a:blip>
          <a:stretch>
            <a:fillRect/>
          </a:stretch>
        </p:blipFill>
        <p:spPr>
          <a:xfrm>
            <a:off x="14388689" y="4559701"/>
            <a:ext cx="19916928" cy="18914817"/>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06"/>
                                        </p:tgtEl>
                                        <p:attrNameLst>
                                          <p:attrName>style.visibility</p:attrName>
                                        </p:attrNameLst>
                                      </p:cBhvr>
                                      <p:to>
                                        <p:strVal val="visible"/>
                                      </p:to>
                                    </p:set>
                                    <p:animEffect transition="in" filter="dissolve">
                                      <p:cBhvr>
                                        <p:cTn id="7" dur="1000"/>
                                        <p:tgtEl>
                                          <p:spTgt spid="40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407"/>
                                        </p:tgtEl>
                                        <p:attrNameLst>
                                          <p:attrName>style.visibility</p:attrName>
                                        </p:attrNameLst>
                                      </p:cBhvr>
                                      <p:to>
                                        <p:strVal val="visible"/>
                                      </p:to>
                                    </p:set>
                                    <p:animEffect transition="in" filter="dissolve">
                                      <p:cBhvr>
                                        <p:cTn id="12" dur="1000"/>
                                        <p:tgtEl>
                                          <p:spTgt spid="40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408"/>
                                        </p:tgtEl>
                                        <p:attrNameLst>
                                          <p:attrName>style.visibility</p:attrName>
                                        </p:attrNameLst>
                                      </p:cBhvr>
                                      <p:to>
                                        <p:strVal val="visible"/>
                                      </p:to>
                                    </p:set>
                                    <p:animEffect transition="in" filter="dissolve">
                                      <p:cBhvr>
                                        <p:cTn id="17" dur="1000"/>
                                        <p:tgtEl>
                                          <p:spTgt spid="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 grpId="1" animBg="1" advAuto="0"/>
      <p:bldP spid="407" grpId="2" animBg="1" advAuto="0"/>
      <p:bldP spid="408" grpId="3"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History: disease/lesion affects somatosensory system…"/>
          <p:cNvSpPr txBox="1">
            <a:spLocks noGrp="1"/>
          </p:cNvSpPr>
          <p:nvPr>
            <p:ph type="body" idx="1"/>
          </p:nvPr>
        </p:nvSpPr>
        <p:spPr>
          <a:xfrm>
            <a:off x="1219201" y="3860800"/>
            <a:ext cx="40335200" cy="17571269"/>
          </a:xfrm>
          <a:prstGeom prst="rect">
            <a:avLst/>
          </a:prstGeom>
        </p:spPr>
        <p:txBody>
          <a:bodyPr/>
          <a:lstStyle/>
          <a:p>
            <a:pPr marL="0" indent="0" defTabSz="457200">
              <a:lnSpc>
                <a:spcPts val="28300"/>
              </a:lnSpc>
              <a:spcBef>
                <a:spcPts val="0"/>
              </a:spcBef>
              <a:buSzTx/>
              <a:buNone/>
              <a:defRPr>
                <a:solidFill>
                  <a:srgbClr val="193864"/>
                </a:solidFill>
                <a:latin typeface="Facit"/>
                <a:ea typeface="Facit"/>
                <a:cs typeface="Facit"/>
                <a:sym typeface="Facit"/>
              </a:defRPr>
            </a:pPr>
            <a:r>
              <a:rPr b="1" dirty="0"/>
              <a:t>History:</a:t>
            </a:r>
            <a:r>
              <a:rPr dirty="0"/>
              <a:t> disease/lesion affects somatosensory system</a:t>
            </a:r>
          </a:p>
          <a:p>
            <a:pPr marL="0" indent="0" defTabSz="457200">
              <a:lnSpc>
                <a:spcPts val="28300"/>
              </a:lnSpc>
              <a:spcBef>
                <a:spcPts val="0"/>
              </a:spcBef>
              <a:buSzTx/>
              <a:buNone/>
              <a:defRPr>
                <a:solidFill>
                  <a:srgbClr val="193864"/>
                </a:solidFill>
                <a:latin typeface="Facit"/>
                <a:ea typeface="Facit"/>
                <a:cs typeface="Facit"/>
                <a:sym typeface="Facit"/>
              </a:defRPr>
            </a:pPr>
            <a:r>
              <a:rPr b="1" dirty="0"/>
              <a:t>Symptoms: </a:t>
            </a:r>
            <a:r>
              <a:rPr dirty="0"/>
              <a:t>anatomical distribution related to somatosensory</a:t>
            </a:r>
            <a:r>
              <a:rPr lang="en-AU" dirty="0"/>
              <a:t> </a:t>
            </a:r>
            <a:r>
              <a:rPr dirty="0"/>
              <a:t>system</a:t>
            </a:r>
          </a:p>
          <a:p>
            <a:pPr marL="0" indent="0" defTabSz="457200">
              <a:lnSpc>
                <a:spcPts val="28300"/>
              </a:lnSpc>
              <a:spcBef>
                <a:spcPts val="0"/>
              </a:spcBef>
              <a:buSzTx/>
              <a:buNone/>
              <a:defRPr>
                <a:solidFill>
                  <a:srgbClr val="193864"/>
                </a:solidFill>
                <a:latin typeface="Facit"/>
                <a:ea typeface="Facit"/>
                <a:cs typeface="Facit"/>
                <a:sym typeface="Facit"/>
              </a:defRPr>
            </a:pPr>
            <a:r>
              <a:rPr b="1" dirty="0"/>
              <a:t>Signs: </a:t>
            </a:r>
            <a:r>
              <a:rPr dirty="0"/>
              <a:t>negative &amp;/or positive sensory phenomenon</a:t>
            </a:r>
          </a:p>
          <a:p>
            <a:pPr marL="0" indent="0" defTabSz="457200">
              <a:lnSpc>
                <a:spcPts val="28300"/>
              </a:lnSpc>
              <a:spcBef>
                <a:spcPts val="0"/>
              </a:spcBef>
              <a:buSzTx/>
              <a:buNone/>
              <a:defRPr>
                <a:solidFill>
                  <a:srgbClr val="193864"/>
                </a:solidFill>
                <a:latin typeface="Facit"/>
                <a:ea typeface="Facit"/>
                <a:cs typeface="Facit"/>
                <a:sym typeface="Facit"/>
              </a:defRPr>
            </a:pPr>
            <a:r>
              <a:rPr b="1" dirty="0"/>
              <a:t>Diagnostic test:</a:t>
            </a:r>
            <a:r>
              <a:rPr dirty="0"/>
              <a:t> confirms damage to somatosensory system</a:t>
            </a:r>
          </a:p>
        </p:txBody>
      </p:sp>
      <p:sp>
        <p:nvSpPr>
          <p:cNvPr id="201" name="Neuropathic pain"/>
          <p:cNvSpPr txBox="1"/>
          <p:nvPr/>
        </p:nvSpPr>
        <p:spPr>
          <a:xfrm>
            <a:off x="1587652" y="702605"/>
            <a:ext cx="38207957" cy="6400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0000">
                <a:solidFill>
                  <a:srgbClr val="00BDF2"/>
                </a:solidFill>
                <a:latin typeface="Facit"/>
                <a:ea typeface="Facit"/>
                <a:cs typeface="Facit"/>
                <a:sym typeface="Facit"/>
              </a:defRPr>
            </a:lvl1pPr>
          </a:lstStyle>
          <a:p>
            <a:r>
              <a:t>Neuropathic pain</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IMG_8354.jpg" descr="IMG_8354.jpg"/>
          <p:cNvPicPr>
            <a:picLocks noChangeAspect="1"/>
          </p:cNvPicPr>
          <p:nvPr/>
        </p:nvPicPr>
        <p:blipFill>
          <a:blip r:embed="rId2">
            <a:extLst/>
          </a:blip>
          <a:srcRect t="12351" r="14405" b="13295"/>
          <a:stretch>
            <a:fillRect/>
          </a:stretch>
        </p:blipFill>
        <p:spPr>
          <a:xfrm>
            <a:off x="0" y="0"/>
            <a:ext cx="22002788" cy="25484085"/>
          </a:xfrm>
          <a:prstGeom prst="rect">
            <a:avLst/>
          </a:prstGeom>
          <a:ln w="25400">
            <a:miter lim="400000"/>
          </a:ln>
          <a:effectLst>
            <a:outerShdw blurRad="254000" dist="127000" dir="5400000" rotWithShape="0">
              <a:srgbClr val="000000">
                <a:alpha val="70000"/>
              </a:srgbClr>
            </a:outerShdw>
          </a:effectLst>
        </p:spPr>
      </p:pic>
      <p:pic>
        <p:nvPicPr>
          <p:cNvPr id="411" name="IMG_8325.jpg" descr="IMG_8325.jpg"/>
          <p:cNvPicPr>
            <a:picLocks noChangeAspect="1"/>
          </p:cNvPicPr>
          <p:nvPr/>
        </p:nvPicPr>
        <p:blipFill>
          <a:blip r:embed="rId3">
            <a:extLst/>
          </a:blip>
          <a:srcRect l="13004" t="11906" b="8275"/>
          <a:stretch>
            <a:fillRect/>
          </a:stretch>
        </p:blipFill>
        <p:spPr>
          <a:xfrm>
            <a:off x="20882776" y="0"/>
            <a:ext cx="21027170" cy="25723339"/>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 name="Pain_Questionnaire.pdf" descr="Pain_Questionnaire.pdf"/>
          <p:cNvPicPr>
            <a:picLocks noChangeAspect="1"/>
          </p:cNvPicPr>
          <p:nvPr/>
        </p:nvPicPr>
        <p:blipFill>
          <a:blip r:embed="rId2">
            <a:extLst/>
          </a:blip>
          <a:srcRect t="43475"/>
          <a:stretch>
            <a:fillRect/>
          </a:stretch>
        </p:blipFill>
        <p:spPr>
          <a:xfrm>
            <a:off x="6813560" y="1761374"/>
            <a:ext cx="27414071" cy="21915336"/>
          </a:xfrm>
          <a:prstGeom prst="rect">
            <a:avLst/>
          </a:prstGeom>
          <a:ln w="12700">
            <a:miter lim="400000"/>
          </a:ln>
        </p:spPr>
      </p:pic>
      <p:sp>
        <p:nvSpPr>
          <p:cNvPr id="414" name="Oval"/>
          <p:cNvSpPr/>
          <p:nvPr/>
        </p:nvSpPr>
        <p:spPr>
          <a:xfrm rot="19316486">
            <a:off x="28917428" y="12211683"/>
            <a:ext cx="505422" cy="1145708"/>
          </a:xfrm>
          <a:prstGeom prst="ellipse">
            <a:avLst/>
          </a:prstGeom>
          <a:solidFill>
            <a:schemeClr val="accent5"/>
          </a:solidFill>
          <a:ln w="12700">
            <a:miter lim="400000"/>
          </a:ln>
          <a:effectLst>
            <a:outerShdw blurRad="38100" dist="25400" dir="5400000" rotWithShape="0">
              <a:srgbClr val="000000">
                <a:alpha val="50000"/>
              </a:srgbClr>
            </a:outerShdw>
          </a:effectLst>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
        <p:nvSpPr>
          <p:cNvPr id="415" name="Oval"/>
          <p:cNvSpPr/>
          <p:nvPr/>
        </p:nvSpPr>
        <p:spPr>
          <a:xfrm>
            <a:off x="27953168" y="10678146"/>
            <a:ext cx="811523" cy="1898207"/>
          </a:xfrm>
          <a:prstGeom prst="ellipse">
            <a:avLst/>
          </a:prstGeom>
          <a:solidFill>
            <a:schemeClr val="accent5"/>
          </a:solidFill>
          <a:ln w="12700">
            <a:miter lim="400000"/>
          </a:ln>
          <a:effectLst>
            <a:outerShdw blurRad="38100" dist="25400" dir="5400000" rotWithShape="0">
              <a:srgbClr val="000000">
                <a:alpha val="50000"/>
              </a:srgbClr>
            </a:outerShdw>
          </a:effectLst>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
        <p:nvSpPr>
          <p:cNvPr id="416" name="Oval"/>
          <p:cNvSpPr/>
          <p:nvPr/>
        </p:nvSpPr>
        <p:spPr>
          <a:xfrm rot="21599429">
            <a:off x="14318916" y="12307228"/>
            <a:ext cx="505421" cy="2348572"/>
          </a:xfrm>
          <a:prstGeom prst="ellipse">
            <a:avLst/>
          </a:prstGeom>
          <a:solidFill>
            <a:schemeClr val="accent5"/>
          </a:solidFill>
          <a:ln w="12700">
            <a:miter lim="400000"/>
          </a:ln>
          <a:effectLst>
            <a:outerShdw blurRad="38100" dist="25400" dir="5400000" rotWithShape="0">
              <a:srgbClr val="000000">
                <a:alpha val="50000"/>
              </a:srgbClr>
            </a:outerShdw>
          </a:effectLst>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pic>
        <p:nvPicPr>
          <p:cNvPr id="417" name="Image" descr="Image"/>
          <p:cNvPicPr>
            <a:picLocks noChangeAspect="1"/>
          </p:cNvPicPr>
          <p:nvPr/>
        </p:nvPicPr>
        <p:blipFill>
          <a:blip r:embed="rId3">
            <a:extLst/>
          </a:blip>
          <a:stretch>
            <a:fillRect/>
          </a:stretch>
        </p:blipFill>
        <p:spPr>
          <a:xfrm>
            <a:off x="6813560" y="4301135"/>
            <a:ext cx="27251792" cy="19578957"/>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17"/>
                                        </p:tgtEl>
                                        <p:attrNameLst>
                                          <p:attrName>style.visibility</p:attrName>
                                        </p:attrNameLst>
                                      </p:cBhvr>
                                      <p:to>
                                        <p:strVal val="visible"/>
                                      </p:to>
                                    </p:set>
                                    <p:animEffect transition="in" filter="dissolve">
                                      <p:cBhvr>
                                        <p:cTn id="7" dur="1000"/>
                                        <p:tgtEl>
                                          <p:spTgt spid="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1"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IMG_9142 (1).jpg" descr="IMG_9142 (1).jpg"/>
          <p:cNvPicPr>
            <a:picLocks noChangeAspect="1"/>
          </p:cNvPicPr>
          <p:nvPr/>
        </p:nvPicPr>
        <p:blipFill>
          <a:blip r:embed="rId2">
            <a:extLst/>
          </a:blip>
          <a:srcRect l="22655" t="19235" b="9853"/>
          <a:stretch>
            <a:fillRect/>
          </a:stretch>
        </p:blipFill>
        <p:spPr>
          <a:xfrm>
            <a:off x="10414920" y="-83741"/>
            <a:ext cx="20846991" cy="25483876"/>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Pain_Questionnaire.pdf" descr="Pain_Questionnaire.pdf"/>
          <p:cNvPicPr>
            <a:picLocks noChangeAspect="1"/>
          </p:cNvPicPr>
          <p:nvPr/>
        </p:nvPicPr>
        <p:blipFill>
          <a:blip r:embed="rId2">
            <a:extLst/>
          </a:blip>
          <a:srcRect t="43475"/>
          <a:stretch>
            <a:fillRect/>
          </a:stretch>
        </p:blipFill>
        <p:spPr>
          <a:xfrm>
            <a:off x="6813560" y="1761374"/>
            <a:ext cx="27414071" cy="21915336"/>
          </a:xfrm>
          <a:prstGeom prst="rect">
            <a:avLst/>
          </a:prstGeom>
          <a:ln w="12700">
            <a:miter lim="400000"/>
          </a:ln>
        </p:spPr>
      </p:pic>
      <p:sp>
        <p:nvSpPr>
          <p:cNvPr id="422" name="Oval"/>
          <p:cNvSpPr/>
          <p:nvPr/>
        </p:nvSpPr>
        <p:spPr>
          <a:xfrm>
            <a:off x="28365245" y="12965976"/>
            <a:ext cx="505421" cy="448148"/>
          </a:xfrm>
          <a:prstGeom prst="ellipse">
            <a:avLst/>
          </a:prstGeom>
          <a:solidFill>
            <a:schemeClr val="accent5"/>
          </a:solidFill>
          <a:ln w="12700">
            <a:miter lim="400000"/>
          </a:ln>
          <a:effectLst>
            <a:outerShdw blurRad="38100" dist="25400" dir="5400000" rotWithShape="0">
              <a:srgbClr val="000000">
                <a:alpha val="50000"/>
              </a:srgbClr>
            </a:outerShdw>
          </a:effectLst>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
        <p:nvSpPr>
          <p:cNvPr id="423" name="Oval"/>
          <p:cNvSpPr/>
          <p:nvPr/>
        </p:nvSpPr>
        <p:spPr>
          <a:xfrm rot="143544">
            <a:off x="28048765" y="13413906"/>
            <a:ext cx="811523" cy="9235464"/>
          </a:xfrm>
          <a:prstGeom prst="ellipse">
            <a:avLst/>
          </a:prstGeom>
          <a:solidFill>
            <a:schemeClr val="accent5">
              <a:alpha val="48895"/>
            </a:schemeClr>
          </a:solidFill>
          <a:ln w="12700">
            <a:miter lim="400000"/>
          </a:ln>
          <a:effectLst>
            <a:outerShdw blurRad="38100" dist="25400" dir="5519131" rotWithShape="0">
              <a:srgbClr val="000000">
                <a:alpha val="39533"/>
              </a:srgbClr>
            </a:outerShdw>
          </a:effectLst>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
        <p:nvSpPr>
          <p:cNvPr id="424" name="Oval"/>
          <p:cNvSpPr/>
          <p:nvPr/>
        </p:nvSpPr>
        <p:spPr>
          <a:xfrm rot="143544">
            <a:off x="27691708" y="21966804"/>
            <a:ext cx="994439" cy="813460"/>
          </a:xfrm>
          <a:prstGeom prst="ellipse">
            <a:avLst/>
          </a:prstGeom>
          <a:solidFill>
            <a:schemeClr val="accent5">
              <a:alpha val="48895"/>
            </a:schemeClr>
          </a:solidFill>
          <a:ln w="12700">
            <a:miter lim="400000"/>
          </a:ln>
          <a:effectLst>
            <a:outerShdw blurRad="38100" dist="25400" dir="5519131" rotWithShape="0">
              <a:srgbClr val="000000">
                <a:alpha val="39533"/>
              </a:srgbClr>
            </a:outerShdw>
          </a:effectLst>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
        <p:nvSpPr>
          <p:cNvPr id="425" name="Intraspinal vs extraspinal"/>
          <p:cNvSpPr/>
          <p:nvPr/>
        </p:nvSpPr>
        <p:spPr>
          <a:xfrm>
            <a:off x="27691847" y="9632906"/>
            <a:ext cx="13207507" cy="1889519"/>
          </a:xfrm>
          <a:prstGeom prst="rect">
            <a:avLst/>
          </a:prstGeom>
          <a:blipFill>
            <a:blip r:embed="rId3"/>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a:solidFill>
                  <a:srgbClr val="FFFFFF"/>
                </a:solidFill>
                <a:effectLst>
                  <a:outerShdw blurRad="38100" dist="12700" dir="5400000" rotWithShape="0">
                    <a:srgbClr val="000000">
                      <a:alpha val="50000"/>
                    </a:srgbClr>
                  </a:outerShdw>
                </a:effectLst>
                <a:latin typeface="Calibri"/>
                <a:ea typeface="Calibri"/>
                <a:cs typeface="Calibri"/>
                <a:sym typeface="Calibri"/>
              </a:defRPr>
            </a:lvl1pPr>
          </a:lstStyle>
          <a:p>
            <a:r>
              <a:t>Intraspinal vs extraspinal</a:t>
            </a:r>
          </a:p>
        </p:txBody>
      </p:sp>
      <p:pic>
        <p:nvPicPr>
          <p:cNvPr id="426" name="UNADJUSTEDNONRAW_thumb_1389.jpg" descr="UNADJUSTEDNONRAW_thumb_1389.jpg"/>
          <p:cNvPicPr>
            <a:picLocks noChangeAspect="1"/>
          </p:cNvPicPr>
          <p:nvPr/>
        </p:nvPicPr>
        <p:blipFill>
          <a:blip r:embed="rId4">
            <a:extLst/>
          </a:blip>
          <a:stretch>
            <a:fillRect/>
          </a:stretch>
        </p:blipFill>
        <p:spPr>
          <a:xfrm>
            <a:off x="1353117" y="3860800"/>
            <a:ext cx="23960745" cy="17091999"/>
          </a:xfrm>
          <a:prstGeom prst="rect">
            <a:avLst/>
          </a:prstGeom>
          <a:ln w="25400">
            <a:miter lim="400000"/>
          </a:ln>
          <a:effectLst>
            <a:outerShdw blurRad="254000" dist="127000" dir="5400000" rotWithShape="0">
              <a:srgbClr val="000000">
                <a:alpha val="70000"/>
              </a:srgbClr>
            </a:outerShdw>
          </a:effectLst>
        </p:spPr>
      </p:pic>
      <p:pic>
        <p:nvPicPr>
          <p:cNvPr id="427" name="UNADJUSTEDNONRAW_thumb_138a.jpg" descr="UNADJUSTEDNONRAW_thumb_138a.jpg"/>
          <p:cNvPicPr>
            <a:picLocks noChangeAspect="1"/>
          </p:cNvPicPr>
          <p:nvPr/>
        </p:nvPicPr>
        <p:blipFill>
          <a:blip r:embed="rId5">
            <a:extLst/>
          </a:blip>
          <a:stretch>
            <a:fillRect/>
          </a:stretch>
        </p:blipFill>
        <p:spPr>
          <a:xfrm>
            <a:off x="2772793" y="4206642"/>
            <a:ext cx="22541257" cy="18328343"/>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25"/>
                                        </p:tgtEl>
                                        <p:attrNameLst>
                                          <p:attrName>style.visibility</p:attrName>
                                        </p:attrNameLst>
                                      </p:cBhvr>
                                      <p:to>
                                        <p:strVal val="visible"/>
                                      </p:to>
                                    </p:set>
                                    <p:animEffect transition="in" filter="dissolve">
                                      <p:cBhvr>
                                        <p:cTn id="7" dur="1000"/>
                                        <p:tgtEl>
                                          <p:spTgt spid="4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426"/>
                                        </p:tgtEl>
                                        <p:attrNameLst>
                                          <p:attrName>style.visibility</p:attrName>
                                        </p:attrNameLst>
                                      </p:cBhvr>
                                      <p:to>
                                        <p:strVal val="visible"/>
                                      </p:to>
                                    </p:set>
                                    <p:animEffect transition="in" filter="dissolve">
                                      <p:cBhvr>
                                        <p:cTn id="12" dur="1000"/>
                                        <p:tgtEl>
                                          <p:spTgt spid="4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427"/>
                                        </p:tgtEl>
                                        <p:attrNameLst>
                                          <p:attrName>style.visibility</p:attrName>
                                        </p:attrNameLst>
                                      </p:cBhvr>
                                      <p:to>
                                        <p:strVal val="visible"/>
                                      </p:to>
                                    </p:set>
                                    <p:animEffect transition="in" filter="dissolve">
                                      <p:cBhvr>
                                        <p:cTn id="17" dur="1000"/>
                                        <p:tgtEl>
                                          <p:spTgt spid="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 grpId="1" animBg="1" advAuto="0"/>
      <p:bldP spid="426" grpId="2" animBg="1" advAuto="0"/>
      <p:bldP spid="427" grpId="3"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 name="Pain_Questionnaire.pdf" descr="Pain_Questionnaire.pdf"/>
          <p:cNvPicPr>
            <a:picLocks noChangeAspect="1"/>
          </p:cNvPicPr>
          <p:nvPr/>
        </p:nvPicPr>
        <p:blipFill>
          <a:blip r:embed="rId2">
            <a:extLst/>
          </a:blip>
          <a:srcRect t="43475"/>
          <a:stretch>
            <a:fillRect/>
          </a:stretch>
        </p:blipFill>
        <p:spPr>
          <a:xfrm>
            <a:off x="6813560" y="1761374"/>
            <a:ext cx="27414071" cy="21915336"/>
          </a:xfrm>
          <a:prstGeom prst="rect">
            <a:avLst/>
          </a:prstGeom>
          <a:ln w="12700">
            <a:miter lim="400000"/>
          </a:ln>
        </p:spPr>
      </p:pic>
      <p:sp>
        <p:nvSpPr>
          <p:cNvPr id="430" name="Oval"/>
          <p:cNvSpPr/>
          <p:nvPr/>
        </p:nvSpPr>
        <p:spPr>
          <a:xfrm rot="143544">
            <a:off x="28048765" y="13413906"/>
            <a:ext cx="811523" cy="9235464"/>
          </a:xfrm>
          <a:prstGeom prst="ellipse">
            <a:avLst/>
          </a:prstGeom>
          <a:solidFill>
            <a:schemeClr val="accent5">
              <a:alpha val="48895"/>
            </a:schemeClr>
          </a:solidFill>
          <a:ln w="12700">
            <a:miter lim="400000"/>
          </a:ln>
          <a:effectLst>
            <a:outerShdw blurRad="38100" dist="25400" dir="5519131" rotWithShape="0">
              <a:srgbClr val="000000">
                <a:alpha val="39533"/>
              </a:srgbClr>
            </a:outerShdw>
          </a:effectLst>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
        <p:nvSpPr>
          <p:cNvPr id="431" name="Intraspinal vs extraspinal"/>
          <p:cNvSpPr/>
          <p:nvPr/>
        </p:nvSpPr>
        <p:spPr>
          <a:xfrm>
            <a:off x="27691847" y="9632906"/>
            <a:ext cx="13207507" cy="1889519"/>
          </a:xfrm>
          <a:prstGeom prst="rect">
            <a:avLst/>
          </a:prstGeom>
          <a:blipFill>
            <a:blip r:embed="rId3"/>
          </a:blipFill>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lgn="l">
              <a:defRPr>
                <a:solidFill>
                  <a:srgbClr val="FFFFFF"/>
                </a:solidFill>
                <a:effectLst>
                  <a:outerShdw blurRad="38100" dist="12700" dir="5400000" rotWithShape="0">
                    <a:srgbClr val="000000">
                      <a:alpha val="50000"/>
                    </a:srgbClr>
                  </a:outerShdw>
                </a:effectLst>
                <a:latin typeface="Calibri"/>
                <a:ea typeface="Calibri"/>
                <a:cs typeface="Calibri"/>
                <a:sym typeface="Calibri"/>
              </a:defRPr>
            </a:lvl1pPr>
          </a:lstStyle>
          <a:p>
            <a:r>
              <a:t>Intraspinal vs extraspinal</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31"/>
                                        </p:tgtEl>
                                        <p:attrNameLst>
                                          <p:attrName>style.visibility</p:attrName>
                                        </p:attrNameLst>
                                      </p:cBhvr>
                                      <p:to>
                                        <p:strVal val="visible"/>
                                      </p:to>
                                    </p:set>
                                    <p:animEffect transition="in" filter="dissolve">
                                      <p:cBhvr>
                                        <p:cTn id="7" dur="10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 grpId="1"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Image" descr="Image"/>
          <p:cNvPicPr>
            <a:picLocks noChangeAspect="1"/>
          </p:cNvPicPr>
          <p:nvPr/>
        </p:nvPicPr>
        <p:blipFill>
          <a:blip r:embed="rId2">
            <a:extLst/>
          </a:blip>
          <a:stretch>
            <a:fillRect/>
          </a:stretch>
        </p:blipFill>
        <p:spPr>
          <a:xfrm>
            <a:off x="12080003" y="1498722"/>
            <a:ext cx="17904127" cy="199712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 name="IMG_8981.jpg" descr="IMG_8981.jpg"/>
          <p:cNvPicPr>
            <a:picLocks noChangeAspect="1"/>
          </p:cNvPicPr>
          <p:nvPr/>
        </p:nvPicPr>
        <p:blipFill>
          <a:blip r:embed="rId2">
            <a:extLst/>
          </a:blip>
          <a:srcRect l="14406" t="10411" b="12516"/>
          <a:stretch>
            <a:fillRect/>
          </a:stretch>
        </p:blipFill>
        <p:spPr>
          <a:xfrm>
            <a:off x="9966286" y="0"/>
            <a:ext cx="21063083" cy="25288223"/>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 name="Pain_Questionnaire.pdf" descr="Pain_Questionnaire.pdf"/>
          <p:cNvPicPr>
            <a:picLocks noChangeAspect="1"/>
          </p:cNvPicPr>
          <p:nvPr/>
        </p:nvPicPr>
        <p:blipFill>
          <a:blip r:embed="rId2">
            <a:extLst/>
          </a:blip>
          <a:srcRect t="43475"/>
          <a:stretch>
            <a:fillRect/>
          </a:stretch>
        </p:blipFill>
        <p:spPr>
          <a:xfrm>
            <a:off x="6813560" y="1761374"/>
            <a:ext cx="27414071" cy="21915336"/>
          </a:xfrm>
          <a:prstGeom prst="rect">
            <a:avLst/>
          </a:prstGeom>
          <a:ln w="12700">
            <a:miter lim="400000"/>
          </a:ln>
        </p:spPr>
      </p:pic>
      <p:sp>
        <p:nvSpPr>
          <p:cNvPr id="438" name="Oval"/>
          <p:cNvSpPr/>
          <p:nvPr/>
        </p:nvSpPr>
        <p:spPr>
          <a:xfrm>
            <a:off x="26339917" y="9813161"/>
            <a:ext cx="2739762" cy="2733574"/>
          </a:xfrm>
          <a:prstGeom prst="ellipse">
            <a:avLst/>
          </a:prstGeom>
          <a:solidFill>
            <a:schemeClr val="accent5"/>
          </a:solidFill>
          <a:ln w="12700">
            <a:miter lim="400000"/>
          </a:ln>
          <a:effectLst>
            <a:outerShdw blurRad="38100" dist="25400" dir="5400000" rotWithShape="0">
              <a:srgbClr val="000000">
                <a:alpha val="50000"/>
              </a:srgbClr>
            </a:outerShdw>
          </a:effectLst>
        </p:spPr>
        <p:txBody>
          <a:bodyPr lIns="50800" tIns="50800" rIns="50800" bIns="50800" anchor="ctr"/>
          <a:lstStyle/>
          <a:p>
            <a:pPr>
              <a:defRPr>
                <a:solidFill>
                  <a:srgbClr val="FFFFFF"/>
                </a:solidFill>
                <a:effectLst>
                  <a:outerShdw blurRad="38100" dist="12700" dir="5400000" rotWithShape="0">
                    <a:srgbClr val="000000">
                      <a:alpha val="50000"/>
                    </a:srgbClr>
                  </a:outerShdw>
                </a:effectLst>
              </a:defRPr>
            </a:pPr>
            <a:endParaRP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Post Operative Persistent Syndrome"/>
          <p:cNvSpPr txBox="1">
            <a:spLocks noGrp="1"/>
          </p:cNvSpPr>
          <p:nvPr>
            <p:ph type="title"/>
          </p:nvPr>
        </p:nvSpPr>
        <p:spPr>
          <a:xfrm>
            <a:off x="1039515" y="520174"/>
            <a:ext cx="40366690" cy="6400801"/>
          </a:xfrm>
          <a:prstGeom prst="rect">
            <a:avLst/>
          </a:prstGeom>
        </p:spPr>
        <p:txBody>
          <a:bodyPr/>
          <a:lstStyle>
            <a:lvl1pPr>
              <a:defRPr>
                <a:solidFill>
                  <a:srgbClr val="00B5F0"/>
                </a:solidFill>
                <a:latin typeface="Facit"/>
                <a:ea typeface="Facit"/>
                <a:cs typeface="Facit"/>
                <a:sym typeface="Facit"/>
              </a:defRPr>
            </a:lvl1pPr>
          </a:lstStyle>
          <a:p>
            <a:r>
              <a:t>Post Operative Persistent Syndrome</a:t>
            </a:r>
          </a:p>
        </p:txBody>
      </p:sp>
      <p:sp>
        <p:nvSpPr>
          <p:cNvPr id="441" name="Pain is worse after surgery = surgical complication or issue…"/>
          <p:cNvSpPr txBox="1">
            <a:spLocks noGrp="1"/>
          </p:cNvSpPr>
          <p:nvPr>
            <p:ph type="body" sz="half" idx="1"/>
          </p:nvPr>
        </p:nvSpPr>
        <p:spPr>
          <a:xfrm>
            <a:off x="2858206" y="6920975"/>
            <a:ext cx="37932979" cy="10394846"/>
          </a:xfrm>
          <a:prstGeom prst="rect">
            <a:avLst/>
          </a:prstGeom>
        </p:spPr>
        <p:txBody>
          <a:bodyPr/>
          <a:lstStyle/>
          <a:p>
            <a:pPr>
              <a:defRPr>
                <a:solidFill>
                  <a:srgbClr val="193159"/>
                </a:solidFill>
                <a:latin typeface="Facit"/>
                <a:ea typeface="Facit"/>
                <a:cs typeface="Facit"/>
                <a:sym typeface="Facit"/>
              </a:defRPr>
            </a:pPr>
            <a:r>
              <a:rPr dirty="0"/>
              <a:t>Pain is worse after surgery = surgical complication or issue</a:t>
            </a:r>
          </a:p>
          <a:p>
            <a:pPr>
              <a:defRPr>
                <a:solidFill>
                  <a:srgbClr val="193159"/>
                </a:solidFill>
                <a:latin typeface="Facit"/>
                <a:ea typeface="Facit"/>
                <a:cs typeface="Facit"/>
                <a:sym typeface="Facit"/>
              </a:defRPr>
            </a:pPr>
            <a:r>
              <a:rPr dirty="0"/>
              <a:t>Pain has not changed = wrong diagnosis</a:t>
            </a:r>
          </a:p>
          <a:p>
            <a:pPr>
              <a:defRPr>
                <a:solidFill>
                  <a:srgbClr val="193159"/>
                </a:solidFill>
                <a:latin typeface="Facit"/>
                <a:ea typeface="Facit"/>
                <a:cs typeface="Facit"/>
                <a:sym typeface="Facit"/>
              </a:defRPr>
            </a:pPr>
            <a:r>
              <a:rPr dirty="0"/>
              <a:t>Pain after 3 months = epidural fibrosis</a:t>
            </a:r>
          </a:p>
          <a:p>
            <a:pPr>
              <a:defRPr>
                <a:solidFill>
                  <a:srgbClr val="193159"/>
                </a:solidFill>
                <a:latin typeface="Facit"/>
                <a:ea typeface="Facit"/>
                <a:cs typeface="Facit"/>
                <a:sym typeface="Facit"/>
              </a:defRPr>
            </a:pPr>
            <a:r>
              <a:rPr dirty="0"/>
              <a:t>Pain after 1 year = something new</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VicPain clinical pathway.pdf" descr="VicPain clinical pathway.pdf"/>
          <p:cNvPicPr>
            <a:picLocks noChangeAspect="1"/>
          </p:cNvPicPr>
          <p:nvPr/>
        </p:nvPicPr>
        <p:blipFill>
          <a:blip r:embed="rId2">
            <a:extLst/>
          </a:blip>
          <a:stretch>
            <a:fillRect/>
          </a:stretch>
        </p:blipFill>
        <p:spPr>
          <a:xfrm>
            <a:off x="-1" y="0"/>
            <a:ext cx="41910001" cy="25400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Neuropathic pain"/>
          <p:cNvSpPr txBox="1"/>
          <p:nvPr/>
        </p:nvSpPr>
        <p:spPr>
          <a:xfrm>
            <a:off x="1587652" y="702605"/>
            <a:ext cx="38207957" cy="6400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a:defRPr sz="20000">
                <a:solidFill>
                  <a:srgbClr val="00BDF2"/>
                </a:solidFill>
                <a:latin typeface="Facit"/>
                <a:ea typeface="Facit"/>
                <a:cs typeface="Facit"/>
                <a:sym typeface="Facit"/>
              </a:defRPr>
            </a:lvl1pPr>
          </a:lstStyle>
          <a:p>
            <a:r>
              <a:t>Neuropathic pain</a:t>
            </a:r>
          </a:p>
        </p:txBody>
      </p:sp>
      <p:pic>
        <p:nvPicPr>
          <p:cNvPr id="204" name="Image" descr="Image"/>
          <p:cNvPicPr>
            <a:picLocks noChangeAspect="1"/>
          </p:cNvPicPr>
          <p:nvPr/>
        </p:nvPicPr>
        <p:blipFill>
          <a:blip r:embed="rId2">
            <a:extLst/>
          </a:blip>
          <a:stretch>
            <a:fillRect/>
          </a:stretch>
        </p:blipFill>
        <p:spPr>
          <a:xfrm>
            <a:off x="1934896" y="6461518"/>
            <a:ext cx="16364216" cy="9435225"/>
          </a:xfrm>
          <a:prstGeom prst="rect">
            <a:avLst/>
          </a:prstGeom>
          <a:ln w="12700">
            <a:miter lim="400000"/>
          </a:ln>
        </p:spPr>
      </p:pic>
      <p:pic>
        <p:nvPicPr>
          <p:cNvPr id="205" name="Image" descr="Image"/>
          <p:cNvPicPr>
            <a:picLocks noChangeAspect="1"/>
          </p:cNvPicPr>
          <p:nvPr/>
        </p:nvPicPr>
        <p:blipFill>
          <a:blip r:embed="rId3">
            <a:extLst/>
          </a:blip>
          <a:stretch>
            <a:fillRect/>
          </a:stretch>
        </p:blipFill>
        <p:spPr>
          <a:xfrm>
            <a:off x="18723573" y="6800176"/>
            <a:ext cx="20692783" cy="13611893"/>
          </a:xfrm>
          <a:prstGeom prst="rect">
            <a:avLst/>
          </a:prstGeom>
          <a:ln w="12700">
            <a:miter lim="400000"/>
          </a:ln>
        </p:spPr>
      </p:pic>
      <p:sp>
        <p:nvSpPr>
          <p:cNvPr id="206" name="Spontaneous pain - ongoing or paroxysms…"/>
          <p:cNvSpPr txBox="1"/>
          <p:nvPr/>
        </p:nvSpPr>
        <p:spPr>
          <a:xfrm>
            <a:off x="2283784" y="19554106"/>
            <a:ext cx="23228047" cy="2937510"/>
          </a:xfrm>
          <a:prstGeom prst="rect">
            <a:avLst/>
          </a:prstGeom>
          <a:blipFill>
            <a:blip r:embed="rId4"/>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a:solidFill>
                  <a:srgbClr val="FFFFFF"/>
                </a:solidFill>
                <a:effectLst>
                  <a:outerShdw blurRad="38100" dist="12700" dir="5400000" rotWithShape="0">
                    <a:srgbClr val="000000">
                      <a:alpha val="50000"/>
                    </a:srgbClr>
                  </a:outerShdw>
                </a:effectLst>
                <a:latin typeface="Facit"/>
                <a:ea typeface="Facit"/>
                <a:cs typeface="Facit"/>
                <a:sym typeface="Facit"/>
              </a:defRPr>
            </a:pPr>
            <a:r>
              <a:t>Spontaneous pain - ongoing or paroxysms</a:t>
            </a:r>
            <a:endParaRPr sz="1200">
              <a:solidFill>
                <a:srgbClr val="000000"/>
              </a:solidFill>
            </a:endParaRPr>
          </a:p>
          <a:p>
            <a:pPr>
              <a:defRPr>
                <a:solidFill>
                  <a:srgbClr val="FFFFFF"/>
                </a:solidFill>
                <a:effectLst>
                  <a:outerShdw blurRad="38100" dist="12700" dir="5400000" rotWithShape="0">
                    <a:srgbClr val="000000">
                      <a:alpha val="50000"/>
                    </a:srgbClr>
                  </a:outerShdw>
                </a:effectLst>
                <a:latin typeface="Facit"/>
                <a:ea typeface="Facit"/>
                <a:cs typeface="Facit"/>
                <a:sym typeface="Facit"/>
              </a:defRPr>
            </a:pPr>
            <a:r>
              <a:t>Evoked pain - allodynia or hyperalgesia</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 name="Untitled.jpeg" descr="Untitled.jpeg"/>
          <p:cNvPicPr>
            <a:picLocks noChangeAspect="1"/>
          </p:cNvPicPr>
          <p:nvPr/>
        </p:nvPicPr>
        <p:blipFill>
          <a:blip r:embed="rId2">
            <a:extLst/>
          </a:blip>
          <a:srcRect l="1506"/>
          <a:stretch>
            <a:fillRect/>
          </a:stretch>
        </p:blipFill>
        <p:spPr>
          <a:xfrm>
            <a:off x="3056397" y="1225488"/>
            <a:ext cx="36686143" cy="20226185"/>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Approach to shoulder pain"/>
          <p:cNvSpPr txBox="1">
            <a:spLocks noGrp="1"/>
          </p:cNvSpPr>
          <p:nvPr>
            <p:ph type="title"/>
          </p:nvPr>
        </p:nvSpPr>
        <p:spPr>
          <a:xfrm>
            <a:off x="2260472" y="-847862"/>
            <a:ext cx="37204927" cy="6400801"/>
          </a:xfrm>
          <a:prstGeom prst="rect">
            <a:avLst/>
          </a:prstGeom>
        </p:spPr>
        <p:txBody>
          <a:bodyPr/>
          <a:lstStyle>
            <a:lvl1pPr>
              <a:defRPr>
                <a:solidFill>
                  <a:srgbClr val="00B5F0"/>
                </a:solidFill>
                <a:latin typeface="Facit"/>
                <a:ea typeface="Facit"/>
                <a:cs typeface="Facit"/>
                <a:sym typeface="Facit"/>
              </a:defRPr>
            </a:lvl1pPr>
          </a:lstStyle>
          <a:p>
            <a:r>
              <a:t>Approach to shoulder pain</a:t>
            </a:r>
          </a:p>
        </p:txBody>
      </p:sp>
      <p:sp>
        <p:nvSpPr>
          <p:cNvPr id="448" name="Nociceptive…"/>
          <p:cNvSpPr txBox="1">
            <a:spLocks noGrp="1"/>
          </p:cNvSpPr>
          <p:nvPr>
            <p:ph type="body" idx="1"/>
          </p:nvPr>
        </p:nvSpPr>
        <p:spPr>
          <a:xfrm>
            <a:off x="2955558" y="3570812"/>
            <a:ext cx="37204927" cy="15475707"/>
          </a:xfrm>
          <a:prstGeom prst="rect">
            <a:avLst/>
          </a:prstGeom>
        </p:spPr>
        <p:txBody>
          <a:bodyPr/>
          <a:lstStyle/>
          <a:p>
            <a:pPr>
              <a:lnSpc>
                <a:spcPct val="10000"/>
              </a:lnSpc>
              <a:defRPr sz="6000" b="1">
                <a:solidFill>
                  <a:srgbClr val="193159"/>
                </a:solidFill>
                <a:latin typeface="Facit"/>
                <a:ea typeface="Facit"/>
                <a:cs typeface="Facit"/>
                <a:sym typeface="Facit"/>
              </a:defRPr>
            </a:pPr>
            <a:r>
              <a:rPr dirty="0"/>
              <a:t>Nociceptive</a:t>
            </a:r>
          </a:p>
          <a:p>
            <a:pPr>
              <a:lnSpc>
                <a:spcPct val="10000"/>
              </a:lnSpc>
              <a:defRPr sz="6000">
                <a:solidFill>
                  <a:srgbClr val="193159"/>
                </a:solidFill>
                <a:latin typeface="Facit"/>
                <a:ea typeface="Facit"/>
                <a:cs typeface="Facit"/>
                <a:sym typeface="Facit"/>
              </a:defRPr>
            </a:pPr>
            <a:r>
              <a:rPr dirty="0"/>
              <a:t>Neck pain?</a:t>
            </a:r>
          </a:p>
          <a:p>
            <a:pPr>
              <a:lnSpc>
                <a:spcPct val="10000"/>
              </a:lnSpc>
              <a:defRPr sz="6000">
                <a:solidFill>
                  <a:srgbClr val="193159"/>
                </a:solidFill>
                <a:latin typeface="Facit"/>
                <a:ea typeface="Facit"/>
                <a:cs typeface="Facit"/>
                <a:sym typeface="Facit"/>
              </a:defRPr>
            </a:pPr>
            <a:r>
              <a:rPr dirty="0"/>
              <a:t>Ant shoulder</a:t>
            </a:r>
          </a:p>
          <a:p>
            <a:pPr lvl="3">
              <a:lnSpc>
                <a:spcPct val="10000"/>
              </a:lnSpc>
              <a:defRPr sz="6000">
                <a:solidFill>
                  <a:srgbClr val="193159"/>
                </a:solidFill>
                <a:latin typeface="Facit"/>
                <a:ea typeface="Facit"/>
                <a:cs typeface="Facit"/>
                <a:sym typeface="Facit"/>
              </a:defRPr>
            </a:pPr>
            <a:r>
              <a:rPr dirty="0"/>
              <a:t>SA bursitis —&gt; PRP + exercise</a:t>
            </a:r>
          </a:p>
          <a:p>
            <a:pPr lvl="3">
              <a:lnSpc>
                <a:spcPct val="10000"/>
              </a:lnSpc>
              <a:defRPr sz="6000">
                <a:solidFill>
                  <a:srgbClr val="193159"/>
                </a:solidFill>
                <a:latin typeface="Facit"/>
                <a:ea typeface="Facit"/>
                <a:cs typeface="Facit"/>
                <a:sym typeface="Facit"/>
              </a:defRPr>
            </a:pPr>
            <a:r>
              <a:rPr dirty="0"/>
              <a:t>Long head of biceps tendonitis —&gt; local/steroid or PRP</a:t>
            </a:r>
          </a:p>
          <a:p>
            <a:pPr lvl="3">
              <a:lnSpc>
                <a:spcPct val="10000"/>
              </a:lnSpc>
              <a:defRPr sz="6000">
                <a:solidFill>
                  <a:srgbClr val="193159"/>
                </a:solidFill>
                <a:latin typeface="Facit"/>
                <a:ea typeface="Facit"/>
                <a:cs typeface="Facit"/>
                <a:sym typeface="Facit"/>
              </a:defRPr>
            </a:pPr>
            <a:r>
              <a:rPr dirty="0" err="1"/>
              <a:t>Corocoid</a:t>
            </a:r>
            <a:r>
              <a:rPr dirty="0"/>
              <a:t> syndrome</a:t>
            </a:r>
          </a:p>
          <a:p>
            <a:pPr>
              <a:lnSpc>
                <a:spcPct val="10000"/>
              </a:lnSpc>
              <a:defRPr sz="6000">
                <a:solidFill>
                  <a:srgbClr val="193159"/>
                </a:solidFill>
                <a:latin typeface="Facit"/>
                <a:ea typeface="Facit"/>
                <a:cs typeface="Facit"/>
                <a:sym typeface="Facit"/>
              </a:defRPr>
            </a:pPr>
            <a:r>
              <a:rPr dirty="0"/>
              <a:t>Top of shoulder </a:t>
            </a:r>
          </a:p>
          <a:p>
            <a:pPr lvl="3">
              <a:lnSpc>
                <a:spcPct val="10000"/>
              </a:lnSpc>
              <a:defRPr sz="6000">
                <a:solidFill>
                  <a:srgbClr val="193159"/>
                </a:solidFill>
                <a:latin typeface="Facit"/>
                <a:ea typeface="Facit"/>
                <a:cs typeface="Facit"/>
                <a:sym typeface="Facit"/>
              </a:defRPr>
            </a:pPr>
            <a:r>
              <a:rPr dirty="0"/>
              <a:t>AC joint —&gt; e.g. OA —&gt; intraarticular pulsed RF &amp;/or PRP</a:t>
            </a:r>
          </a:p>
          <a:p>
            <a:pPr>
              <a:lnSpc>
                <a:spcPct val="10000"/>
              </a:lnSpc>
              <a:defRPr sz="6000">
                <a:solidFill>
                  <a:srgbClr val="193159"/>
                </a:solidFill>
                <a:latin typeface="Facit"/>
                <a:ea typeface="Facit"/>
                <a:cs typeface="Facit"/>
                <a:sym typeface="Facit"/>
              </a:defRPr>
            </a:pPr>
            <a:r>
              <a:rPr dirty="0"/>
              <a:t>Broader area</a:t>
            </a:r>
          </a:p>
          <a:p>
            <a:pPr lvl="3">
              <a:lnSpc>
                <a:spcPct val="10000"/>
              </a:lnSpc>
              <a:defRPr sz="6000">
                <a:solidFill>
                  <a:srgbClr val="193159"/>
                </a:solidFill>
                <a:latin typeface="Facit"/>
                <a:ea typeface="Facit"/>
                <a:cs typeface="Facit"/>
                <a:sym typeface="Facit"/>
              </a:defRPr>
            </a:pPr>
            <a:r>
              <a:rPr dirty="0"/>
              <a:t>GH - OA —&gt; local/steroid or supra scapular nerve pulsed radiofrequency</a:t>
            </a:r>
          </a:p>
          <a:p>
            <a:pPr lvl="3">
              <a:lnSpc>
                <a:spcPct val="10000"/>
              </a:lnSpc>
              <a:defRPr sz="6000">
                <a:solidFill>
                  <a:srgbClr val="193159"/>
                </a:solidFill>
                <a:latin typeface="Facit"/>
                <a:ea typeface="Facit"/>
                <a:cs typeface="Facit"/>
                <a:sym typeface="Facit"/>
              </a:defRPr>
            </a:pPr>
            <a:r>
              <a:rPr dirty="0"/>
              <a:t>Frozen shoulder —&gt; EUA / MUA</a:t>
            </a:r>
          </a:p>
          <a:p>
            <a:pPr>
              <a:lnSpc>
                <a:spcPct val="10000"/>
              </a:lnSpc>
              <a:defRPr sz="6000">
                <a:solidFill>
                  <a:srgbClr val="193159"/>
                </a:solidFill>
                <a:latin typeface="Facit"/>
                <a:ea typeface="Facit"/>
                <a:cs typeface="Facit"/>
                <a:sym typeface="Facit"/>
              </a:defRPr>
            </a:pPr>
            <a:r>
              <a:rPr dirty="0" err="1"/>
              <a:t>Myofacial</a:t>
            </a:r>
            <a:r>
              <a:rPr dirty="0"/>
              <a:t> pain</a:t>
            </a:r>
          </a:p>
          <a:p>
            <a:pPr lvl="3">
              <a:lnSpc>
                <a:spcPct val="10000"/>
              </a:lnSpc>
              <a:defRPr sz="6000">
                <a:solidFill>
                  <a:srgbClr val="193159"/>
                </a:solidFill>
                <a:latin typeface="Facit"/>
                <a:ea typeface="Facit"/>
                <a:cs typeface="Facit"/>
                <a:sym typeface="Facit"/>
              </a:defRPr>
            </a:pPr>
            <a:r>
              <a:rPr dirty="0"/>
              <a:t>Pec minor pain</a:t>
            </a:r>
          </a:p>
          <a:p>
            <a:pPr>
              <a:lnSpc>
                <a:spcPct val="10000"/>
              </a:lnSpc>
              <a:defRPr sz="6000">
                <a:solidFill>
                  <a:srgbClr val="193159"/>
                </a:solidFill>
                <a:latin typeface="Facit"/>
                <a:ea typeface="Facit"/>
                <a:cs typeface="Facit"/>
                <a:sym typeface="Facit"/>
              </a:defRPr>
            </a:pPr>
            <a:r>
              <a:rPr dirty="0"/>
              <a:t>Rotator cuff</a:t>
            </a:r>
          </a:p>
          <a:p>
            <a:pPr lvl="3">
              <a:lnSpc>
                <a:spcPct val="10000"/>
              </a:lnSpc>
              <a:defRPr sz="6000">
                <a:solidFill>
                  <a:srgbClr val="193159"/>
                </a:solidFill>
                <a:latin typeface="Facit"/>
                <a:ea typeface="Facit"/>
                <a:cs typeface="Facit"/>
                <a:sym typeface="Facit"/>
              </a:defRPr>
            </a:pPr>
            <a:r>
              <a:rPr dirty="0"/>
              <a:t>—&gt; PRP + exercise </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Approach to shoulder pain"/>
          <p:cNvSpPr txBox="1">
            <a:spLocks noGrp="1"/>
          </p:cNvSpPr>
          <p:nvPr>
            <p:ph type="title"/>
          </p:nvPr>
        </p:nvSpPr>
        <p:spPr>
          <a:xfrm>
            <a:off x="2260472" y="-847862"/>
            <a:ext cx="37204927" cy="6400801"/>
          </a:xfrm>
          <a:prstGeom prst="rect">
            <a:avLst/>
          </a:prstGeom>
        </p:spPr>
        <p:txBody>
          <a:bodyPr/>
          <a:lstStyle>
            <a:lvl1pPr>
              <a:defRPr>
                <a:solidFill>
                  <a:srgbClr val="00B5F0"/>
                </a:solidFill>
                <a:latin typeface="Facit"/>
                <a:ea typeface="Facit"/>
                <a:cs typeface="Facit"/>
                <a:sym typeface="Facit"/>
              </a:defRPr>
            </a:lvl1pPr>
          </a:lstStyle>
          <a:p>
            <a:r>
              <a:t>Approach to shoulder pain</a:t>
            </a:r>
          </a:p>
        </p:txBody>
      </p:sp>
      <p:sp>
        <p:nvSpPr>
          <p:cNvPr id="451" name="Neuropathic…"/>
          <p:cNvSpPr txBox="1">
            <a:spLocks noGrp="1"/>
          </p:cNvSpPr>
          <p:nvPr>
            <p:ph type="body" idx="1"/>
          </p:nvPr>
        </p:nvSpPr>
        <p:spPr>
          <a:xfrm>
            <a:off x="2955559" y="4615840"/>
            <a:ext cx="37204927" cy="11736094"/>
          </a:xfrm>
          <a:prstGeom prst="rect">
            <a:avLst/>
          </a:prstGeom>
        </p:spPr>
        <p:txBody>
          <a:bodyPr/>
          <a:lstStyle/>
          <a:p>
            <a:pPr>
              <a:lnSpc>
                <a:spcPct val="10000"/>
              </a:lnSpc>
              <a:defRPr sz="6000" b="1">
                <a:solidFill>
                  <a:srgbClr val="193159"/>
                </a:solidFill>
                <a:latin typeface="Facit"/>
                <a:ea typeface="Facit"/>
                <a:cs typeface="Facit"/>
                <a:sym typeface="Facit"/>
              </a:defRPr>
            </a:pPr>
            <a:r>
              <a:rPr dirty="0"/>
              <a:t>Neuropathic</a:t>
            </a:r>
          </a:p>
          <a:p>
            <a:pPr>
              <a:lnSpc>
                <a:spcPct val="10000"/>
              </a:lnSpc>
              <a:defRPr sz="6000">
                <a:solidFill>
                  <a:srgbClr val="193159"/>
                </a:solidFill>
                <a:latin typeface="Facit"/>
                <a:ea typeface="Facit"/>
                <a:cs typeface="Facit"/>
                <a:sym typeface="Facit"/>
              </a:defRPr>
            </a:pPr>
            <a:r>
              <a:rPr dirty="0"/>
              <a:t>Top of shoulder</a:t>
            </a:r>
          </a:p>
          <a:p>
            <a:pPr lvl="3">
              <a:lnSpc>
                <a:spcPct val="10000"/>
              </a:lnSpc>
              <a:defRPr sz="6000">
                <a:solidFill>
                  <a:srgbClr val="193159"/>
                </a:solidFill>
                <a:latin typeface="Facit"/>
                <a:ea typeface="Facit"/>
                <a:cs typeface="Facit"/>
                <a:sym typeface="Facit"/>
              </a:defRPr>
            </a:pPr>
            <a:r>
              <a:rPr dirty="0"/>
              <a:t>Functional entrapment of spinal accessory nerve —&gt; pulsed RF + </a:t>
            </a:r>
            <a:r>
              <a:rPr dirty="0" err="1"/>
              <a:t>hydrodiscection</a:t>
            </a:r>
            <a:endParaRPr dirty="0"/>
          </a:p>
          <a:p>
            <a:pPr lvl="3">
              <a:lnSpc>
                <a:spcPct val="10000"/>
              </a:lnSpc>
              <a:defRPr sz="6000">
                <a:solidFill>
                  <a:srgbClr val="193159"/>
                </a:solidFill>
                <a:latin typeface="Facit"/>
                <a:ea typeface="Facit"/>
                <a:cs typeface="Facit"/>
                <a:sym typeface="Facit"/>
              </a:defRPr>
            </a:pPr>
            <a:r>
              <a:rPr dirty="0"/>
              <a:t>Functional entrapment of brachial plexus —&gt; pulsed RF + </a:t>
            </a:r>
            <a:r>
              <a:rPr dirty="0" err="1"/>
              <a:t>botox</a:t>
            </a:r>
            <a:endParaRPr dirty="0"/>
          </a:p>
          <a:p>
            <a:pPr lvl="3">
              <a:lnSpc>
                <a:spcPct val="10000"/>
              </a:lnSpc>
              <a:defRPr sz="6000">
                <a:solidFill>
                  <a:srgbClr val="193159"/>
                </a:solidFill>
                <a:latin typeface="Facit"/>
                <a:ea typeface="Facit"/>
                <a:cs typeface="Facit"/>
                <a:sym typeface="Facit"/>
              </a:defRPr>
            </a:pPr>
            <a:r>
              <a:rPr dirty="0"/>
              <a:t>Cervical radicular pain —&gt; pulsed RF </a:t>
            </a:r>
          </a:p>
          <a:p>
            <a:pPr>
              <a:lnSpc>
                <a:spcPct val="10000"/>
              </a:lnSpc>
              <a:defRPr sz="6000">
                <a:solidFill>
                  <a:srgbClr val="193159"/>
                </a:solidFill>
                <a:latin typeface="Facit"/>
                <a:ea typeface="Facit"/>
                <a:cs typeface="Facit"/>
                <a:sym typeface="Facit"/>
              </a:defRPr>
            </a:pPr>
            <a:r>
              <a:rPr dirty="0"/>
              <a:t>Posterolateral </a:t>
            </a:r>
          </a:p>
          <a:p>
            <a:pPr lvl="3">
              <a:lnSpc>
                <a:spcPct val="10000"/>
              </a:lnSpc>
              <a:defRPr sz="6000">
                <a:solidFill>
                  <a:srgbClr val="193159"/>
                </a:solidFill>
                <a:latin typeface="Facit"/>
                <a:ea typeface="Facit"/>
                <a:cs typeface="Facit"/>
                <a:sym typeface="Facit"/>
              </a:defRPr>
            </a:pPr>
            <a:r>
              <a:rPr dirty="0"/>
              <a:t>Discs and nerves e.g. cervical radicular pain</a:t>
            </a:r>
          </a:p>
          <a:p>
            <a:pPr>
              <a:lnSpc>
                <a:spcPct val="10000"/>
              </a:lnSpc>
              <a:defRPr sz="6000">
                <a:solidFill>
                  <a:srgbClr val="193159"/>
                </a:solidFill>
                <a:latin typeface="Facit"/>
                <a:ea typeface="Facit"/>
                <a:cs typeface="Facit"/>
                <a:sym typeface="Facit"/>
              </a:defRPr>
            </a:pPr>
            <a:r>
              <a:rPr dirty="0"/>
              <a:t>Posterior</a:t>
            </a:r>
          </a:p>
          <a:p>
            <a:pPr lvl="3">
              <a:lnSpc>
                <a:spcPct val="10000"/>
              </a:lnSpc>
              <a:defRPr sz="6000">
                <a:solidFill>
                  <a:srgbClr val="193159"/>
                </a:solidFill>
                <a:latin typeface="Facit"/>
                <a:ea typeface="Facit"/>
                <a:cs typeface="Facit"/>
                <a:sym typeface="Facit"/>
              </a:defRPr>
            </a:pPr>
            <a:r>
              <a:rPr dirty="0"/>
              <a:t>Impingement</a:t>
            </a:r>
          </a:p>
          <a:p>
            <a:pPr>
              <a:lnSpc>
                <a:spcPct val="10000"/>
              </a:lnSpc>
              <a:defRPr sz="6000">
                <a:solidFill>
                  <a:srgbClr val="193159"/>
                </a:solidFill>
                <a:latin typeface="Facit"/>
                <a:ea typeface="Facit"/>
                <a:cs typeface="Facit"/>
                <a:sym typeface="Facit"/>
              </a:defRPr>
            </a:pPr>
            <a:r>
              <a:rPr dirty="0"/>
              <a:t>Diffuse</a:t>
            </a:r>
          </a:p>
          <a:p>
            <a:pPr lvl="3">
              <a:lnSpc>
                <a:spcPct val="10000"/>
              </a:lnSpc>
              <a:defRPr sz="6000">
                <a:solidFill>
                  <a:srgbClr val="193159"/>
                </a:solidFill>
                <a:latin typeface="Facit"/>
                <a:ea typeface="Facit"/>
                <a:cs typeface="Facit"/>
                <a:sym typeface="Facit"/>
              </a:defRPr>
            </a:pPr>
            <a:r>
              <a:rPr dirty="0"/>
              <a:t>Central </a:t>
            </a:r>
            <a:r>
              <a:rPr dirty="0" err="1"/>
              <a:t>sensitisation</a:t>
            </a:r>
            <a:endParaRPr dirty="0"/>
          </a:p>
          <a:p>
            <a:pPr>
              <a:lnSpc>
                <a:spcPct val="10000"/>
              </a:lnSpc>
              <a:defRPr sz="6000">
                <a:solidFill>
                  <a:srgbClr val="193159"/>
                </a:solidFill>
                <a:latin typeface="Facit"/>
                <a:ea typeface="Facit"/>
                <a:cs typeface="Facit"/>
                <a:sym typeface="Facit"/>
              </a:defRPr>
            </a:pPr>
            <a:r>
              <a:rPr dirty="0"/>
              <a:t>Post surgical pain</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 name="Untitled1.jpeg" descr="Untitled1.jpeg"/>
          <p:cNvPicPr>
            <a:picLocks noChangeAspect="1"/>
          </p:cNvPicPr>
          <p:nvPr/>
        </p:nvPicPr>
        <p:blipFill>
          <a:blip r:embed="rId2">
            <a:extLst/>
          </a:blip>
          <a:srcRect l="769"/>
          <a:stretch>
            <a:fillRect/>
          </a:stretch>
        </p:blipFill>
        <p:spPr>
          <a:xfrm>
            <a:off x="3969206" y="550875"/>
            <a:ext cx="34315322" cy="20282353"/>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Moore JT, Kelz MB. Opiates, Sleep, and Pain: The Adenosinergic Link. Anesthesiology. 2009;111(6):1175-1176. doi:10.1097/ALN.0b013e3181bdfa2e."/>
          <p:cNvSpPr txBox="1"/>
          <p:nvPr/>
        </p:nvSpPr>
        <p:spPr>
          <a:xfrm>
            <a:off x="2934093" y="22330018"/>
            <a:ext cx="33857839" cy="2108201"/>
          </a:xfrm>
          <a:prstGeom prst="rect">
            <a:avLst/>
          </a:prstGeom>
          <a:solidFill>
            <a:srgbClr val="193864"/>
          </a:solidFill>
          <a:ln w="12700">
            <a:miter lim="400000"/>
          </a:ln>
          <a:effectLst>
            <a:outerShdw blurRad="254000" dist="127000" dir="2706894" rotWithShape="0">
              <a:srgbClr val="00BDF2">
                <a:alpha val="70000"/>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lnSpc>
                <a:spcPts val="9700"/>
              </a:lnSpc>
              <a:spcBef>
                <a:spcPts val="1600"/>
              </a:spcBef>
              <a:defRPr sz="6500">
                <a:solidFill>
                  <a:srgbClr val="00BDF2"/>
                </a:solidFill>
                <a:latin typeface="Calibri"/>
                <a:ea typeface="Calibri"/>
                <a:cs typeface="Calibri"/>
                <a:sym typeface="Calibri"/>
              </a:defRPr>
            </a:pPr>
            <a:r>
              <a:t>Moore JT, Kelz MB. Opiates, Sleep, and Pain: The Adenosinergic Link. </a:t>
            </a:r>
            <a:r>
              <a:rPr i="1"/>
              <a:t>Anesthesiology</a:t>
            </a:r>
            <a:r>
              <a:t>. 2009;111(6):1175-1176. doi:10.1097/ALN.0b013e3181bdfa2e.</a:t>
            </a:r>
          </a:p>
        </p:txBody>
      </p:sp>
      <p:pic>
        <p:nvPicPr>
          <p:cNvPr id="456" name="Untitled.jpeg" descr="Untitled.jpeg"/>
          <p:cNvPicPr>
            <a:picLocks noChangeAspect="1"/>
          </p:cNvPicPr>
          <p:nvPr/>
        </p:nvPicPr>
        <p:blipFill>
          <a:blip r:embed="rId2">
            <a:extLst/>
          </a:blip>
          <a:srcRect t="1268"/>
          <a:stretch>
            <a:fillRect/>
          </a:stretch>
        </p:blipFill>
        <p:spPr>
          <a:xfrm>
            <a:off x="11605183" y="516974"/>
            <a:ext cx="18330063" cy="21812995"/>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 name="Untitled2.jpeg" descr="Untitled2.jpeg"/>
          <p:cNvPicPr>
            <a:picLocks noChangeAspect="1"/>
          </p:cNvPicPr>
          <p:nvPr/>
        </p:nvPicPr>
        <p:blipFill>
          <a:blip r:embed="rId2">
            <a:extLst/>
          </a:blip>
          <a:srcRect b="1650"/>
          <a:stretch>
            <a:fillRect/>
          </a:stretch>
        </p:blipFill>
        <p:spPr>
          <a:xfrm>
            <a:off x="1763039" y="1187776"/>
            <a:ext cx="38187791" cy="19832271"/>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When to refer to a pain specialist?"/>
          <p:cNvSpPr txBox="1">
            <a:spLocks noGrp="1"/>
          </p:cNvSpPr>
          <p:nvPr>
            <p:ph type="title"/>
          </p:nvPr>
        </p:nvSpPr>
        <p:spPr>
          <a:xfrm>
            <a:off x="1039515" y="520174"/>
            <a:ext cx="40366690" cy="6400801"/>
          </a:xfrm>
          <a:prstGeom prst="rect">
            <a:avLst/>
          </a:prstGeom>
        </p:spPr>
        <p:txBody>
          <a:bodyPr/>
          <a:lstStyle>
            <a:lvl1pPr>
              <a:defRPr>
                <a:solidFill>
                  <a:srgbClr val="00B5F0"/>
                </a:solidFill>
                <a:latin typeface="Facit"/>
                <a:ea typeface="Facit"/>
                <a:cs typeface="Facit"/>
                <a:sym typeface="Facit"/>
              </a:defRPr>
            </a:lvl1pPr>
          </a:lstStyle>
          <a:p>
            <a:r>
              <a:t>When to refer to a pain specialist?</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2" name="Thanks for your time &amp; attention"/>
          <p:cNvSpPr txBox="1"/>
          <p:nvPr/>
        </p:nvSpPr>
        <p:spPr>
          <a:xfrm>
            <a:off x="7439511" y="8534400"/>
            <a:ext cx="27015481" cy="2578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6000">
                <a:solidFill>
                  <a:srgbClr val="FFFFFF"/>
                </a:solidFill>
                <a:latin typeface="Calibri"/>
                <a:ea typeface="Calibri"/>
                <a:cs typeface="Calibri"/>
                <a:sym typeface="Calibri"/>
              </a:defRPr>
            </a:lvl1pPr>
          </a:lstStyle>
          <a:p>
            <a:r>
              <a:t>Thanks for your time &amp; attention</a:t>
            </a:r>
          </a:p>
        </p:txBody>
      </p:sp>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DN4_Assessment_Tool.pdf" descr="DN4_Assessment_Tool.pdf"/>
          <p:cNvPicPr>
            <a:picLocks noChangeAspect="1"/>
          </p:cNvPicPr>
          <p:nvPr/>
        </p:nvPicPr>
        <p:blipFill>
          <a:blip r:embed="rId2">
            <a:extLst/>
          </a:blip>
          <a:stretch>
            <a:fillRect/>
          </a:stretch>
        </p:blipFill>
        <p:spPr>
          <a:xfrm>
            <a:off x="1135018" y="518883"/>
            <a:ext cx="19291279" cy="24965185"/>
          </a:xfrm>
          <a:prstGeom prst="rect">
            <a:avLst/>
          </a:prstGeom>
          <a:ln w="12700">
            <a:miter lim="400000"/>
          </a:ln>
        </p:spPr>
      </p:pic>
      <p:pic>
        <p:nvPicPr>
          <p:cNvPr id="209" name="0_8652e_5fb698c6_XL.png" descr="0_8652e_5fb698c6_XL.png"/>
          <p:cNvPicPr>
            <a:picLocks noChangeAspect="1"/>
          </p:cNvPicPr>
          <p:nvPr/>
        </p:nvPicPr>
        <p:blipFill>
          <a:blip r:embed="rId3">
            <a:extLst/>
          </a:blip>
          <a:stretch>
            <a:fillRect/>
          </a:stretch>
        </p:blipFill>
        <p:spPr>
          <a:xfrm>
            <a:off x="22770551" y="2197059"/>
            <a:ext cx="15100849" cy="2192500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08"/>
                                        </p:tgtEl>
                                        <p:attrNameLst>
                                          <p:attrName>style.visibility</p:attrName>
                                        </p:attrNameLst>
                                      </p:cBhvr>
                                      <p:to>
                                        <p:strVal val="visible"/>
                                      </p:to>
                                    </p:set>
                                    <p:animEffect transition="in" filter="dissolve">
                                      <p:cBhvr>
                                        <p:cTn id="7" dur="1000"/>
                                        <p:tgtEl>
                                          <p:spTgt spid="208"/>
                                        </p:tgtEl>
                                      </p:cBhvr>
                                    </p:animEffect>
                                  </p:childTnLst>
                                </p:cTn>
                              </p:par>
                            </p:childTnLst>
                          </p:cTn>
                        </p:par>
                        <p:par>
                          <p:cTn id="8" fill="hold">
                            <p:stCondLst>
                              <p:cond delay="1000"/>
                            </p:stCondLst>
                            <p:childTnLst>
                              <p:par>
                                <p:cTn id="9" presetID="9" presetClass="entr" fill="hold" grpId="2" nodeType="afterEffect">
                                  <p:stCondLst>
                                    <p:cond delay="500"/>
                                  </p:stCondLst>
                                  <p:iterate>
                                    <p:tmAbs val="0"/>
                                  </p:iterate>
                                  <p:childTnLst>
                                    <p:set>
                                      <p:cBhvr>
                                        <p:cTn id="10" fill="hold"/>
                                        <p:tgtEl>
                                          <p:spTgt spid="209"/>
                                        </p:tgtEl>
                                        <p:attrNameLst>
                                          <p:attrName>style.visibility</p:attrName>
                                        </p:attrNameLst>
                                      </p:cBhvr>
                                      <p:to>
                                        <p:strVal val="visible"/>
                                      </p:to>
                                    </p:set>
                                    <p:animEffect transition="in" filter="dissolve">
                                      <p:cBhvr>
                                        <p:cTn id="11" dur="1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1" animBg="1" advAuto="0"/>
      <p:bldP spid="209"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Image" descr="Image"/>
          <p:cNvPicPr>
            <a:picLocks noChangeAspect="1"/>
          </p:cNvPicPr>
          <p:nvPr/>
        </p:nvPicPr>
        <p:blipFill>
          <a:blip r:embed="rId2">
            <a:extLst/>
          </a:blip>
          <a:stretch>
            <a:fillRect/>
          </a:stretch>
        </p:blipFill>
        <p:spPr>
          <a:xfrm>
            <a:off x="8573947" y="420792"/>
            <a:ext cx="24903552" cy="23053576"/>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p14:dur="300">
        <p:fade thruBlk="1"/>
      </p:transition>
    </mc:Choice>
    <mc:Fallback xmlns="">
      <p:transition spd="fast">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15240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5240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15240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5240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TotalTime>
  <Words>2184</Words>
  <Application>Microsoft Macintosh PowerPoint</Application>
  <PresentationFormat>Custom</PresentationFormat>
  <Paragraphs>306</Paragraphs>
  <Slides>77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Calibri</vt:lpstr>
      <vt:lpstr>Facit</vt:lpstr>
      <vt:lpstr>Gill Sans</vt:lpstr>
      <vt:lpstr>Lucida Grande</vt:lpstr>
      <vt:lpstr>Times</vt:lpstr>
      <vt:lpstr>White</vt:lpstr>
      <vt:lpstr>PowerPoint Presentation</vt:lpstr>
      <vt:lpstr>Disclaimer</vt:lpstr>
      <vt:lpstr>PowerPoint Presentation</vt:lpstr>
      <vt:lpstr>Plan of discussion</vt:lpstr>
      <vt:lpstr>Pain Specialist Physician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vt:lpstr>
      <vt:lpstr>Refractory pain</vt:lpstr>
      <vt:lpstr>PowerPoint Presentation</vt:lpstr>
      <vt:lpstr>Mechanisms of action</vt:lpstr>
      <vt:lpstr>Mechanisms of action</vt:lpstr>
      <vt:lpstr>Indications</vt:lpstr>
      <vt:lpstr>Contraindications</vt:lpstr>
      <vt:lpstr>PowerPoint Presentation</vt:lpstr>
      <vt:lpstr>PowerPoint Presentation</vt:lpstr>
      <vt:lpstr>PowerPoint Presentation</vt:lpstr>
      <vt:lpstr>PowerPoint Presentation</vt:lpstr>
      <vt:lpstr>PowerPoint Presentation</vt:lpstr>
      <vt:lpstr>Efficacy</vt:lpstr>
      <vt:lpstr>Efficacy</vt:lpstr>
      <vt:lpstr>Efficacy</vt:lpstr>
      <vt:lpstr>PowerPoint Presentation</vt:lpstr>
      <vt:lpstr>PowerPoint Presentation</vt:lpstr>
      <vt:lpstr>PowerPoint Presentation</vt:lpstr>
      <vt:lpstr>PowerPoint Presentation</vt:lpstr>
      <vt:lpstr>PowerPoint Presentation</vt:lpstr>
      <vt:lpstr>PowerPoint Presentation</vt:lpstr>
      <vt:lpstr>Considerations - assessment</vt:lpstr>
      <vt:lpstr>PowerPoint Presentation</vt:lpstr>
      <vt:lpstr>Considerations</vt:lpstr>
      <vt:lpstr>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 Operative Persistent Syndrome</vt:lpstr>
      <vt:lpstr>PowerPoint Presentation</vt:lpstr>
      <vt:lpstr>PowerPoint Presentation</vt:lpstr>
      <vt:lpstr>Approach to shoulder pain</vt:lpstr>
      <vt:lpstr>Approach to shoulder pain</vt:lpstr>
      <vt:lpstr>PowerPoint Presentation</vt:lpstr>
      <vt:lpstr>PowerPoint Presentation</vt:lpstr>
      <vt:lpstr>PowerPoint Presentation</vt:lpstr>
      <vt:lpstr>When to refer to a pain specialist?</vt:lpstr>
      <vt:lpstr>PowerPoint Presentation</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Nick Christelis</cp:lastModifiedBy>
  <cp:revision>4</cp:revision>
  <dcterms:modified xsi:type="dcterms:W3CDTF">2018-06-17T03:43:23Z</dcterms:modified>
</cp:coreProperties>
</file>