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68" r:id="rId4"/>
    <p:sldId id="264" r:id="rId5"/>
    <p:sldId id="265" r:id="rId6"/>
    <p:sldId id="267" r:id="rId7"/>
    <p:sldId id="259" r:id="rId8"/>
    <p:sldId id="257" r:id="rId9"/>
    <p:sldId id="25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>
        <p:scale>
          <a:sx n="40" d="100"/>
          <a:sy n="40" d="100"/>
        </p:scale>
        <p:origin x="3352" y="1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84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64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0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5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44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4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8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4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1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9207F-FA2E-AB47-9658-D7730287FD39}" type="datetimeFigureOut">
              <a:rPr lang="en-US" smtClean="0"/>
              <a:t>6/5/19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E54BD-95F9-6E46-93CB-C32C7D2FE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33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health.vic.gov.au/hospitals-and-health-services/boards-and-governance/current-appointment-processes" TargetMode="External"/><Relationship Id="rId4" Type="http://schemas.openxmlformats.org/officeDocument/2006/relationships/hyperlink" Target="https://getonboard.vic.gov.au/" TargetMode="External"/><Relationship Id="rId5" Type="http://schemas.openxmlformats.org/officeDocument/2006/relationships/hyperlink" Target="https://www.vic.gov.au/guidelines-appointment-remunerat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icd.companydirectors.com.au/education/courses-for-the-directo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au/Details/C2018C00031" TargetMode="External"/><Relationship Id="rId4" Type="http://schemas.openxmlformats.org/officeDocument/2006/relationships/hyperlink" Target="https://www.scholarships.org.au/supporters/all-supporters/women-on-boards#.XPT9N-szau4" TargetMode="External"/><Relationship Id="rId5" Type="http://schemas.openxmlformats.org/officeDocument/2006/relationships/hyperlink" Target="https://www.leadershipvictoria.org/programs/scholarship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oarddirection.com.au/wp-content/uploads/2018/11/18-BD-005-Board-Direction-Resource-Pack-A4-Booklet-web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health.vic.gov.au/hospitals-and-health-services/boards-and-governance/current-appointment-processes" TargetMode="External"/><Relationship Id="rId4" Type="http://schemas.openxmlformats.org/officeDocument/2006/relationships/hyperlink" Target="https://getonboard.vic.gov.au/" TargetMode="External"/><Relationship Id="rId5" Type="http://schemas.openxmlformats.org/officeDocument/2006/relationships/hyperlink" Target="https://www.vic.gov.au/guidelines-appointment-remunerat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icd.companydirectors.com.au/education/courses-for-the-director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au/Details/C2018C00031" TargetMode="External"/><Relationship Id="rId4" Type="http://schemas.openxmlformats.org/officeDocument/2006/relationships/hyperlink" Target="https://www.scholarships.org.au/supporters/all-supporters/women-on-boards#.XPT9N-szau4" TargetMode="External"/><Relationship Id="rId5" Type="http://schemas.openxmlformats.org/officeDocument/2006/relationships/hyperlink" Target="https://www.leadershipvictoria.org/programs/scholarship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oarddirection.com.au/wp-content/uploads/2018/11/18-BD-005-Board-Direction-Resource-Pack-A4-Booklet-web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0" b="1620"/>
          <a:stretch>
            <a:fillRect/>
          </a:stretch>
        </p:blipFill>
        <p:spPr>
          <a:xfrm>
            <a:off x="1404257" y="0"/>
            <a:ext cx="9309150" cy="6858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78187" y="5141009"/>
            <a:ext cx="7350826" cy="890650"/>
          </a:xfrm>
        </p:spPr>
        <p:txBody>
          <a:bodyPr>
            <a:normAutofit/>
          </a:bodyPr>
          <a:lstStyle/>
          <a:p>
            <a:pPr algn="ctr"/>
            <a:r>
              <a:rPr lang="en-US" sz="4400" b="1" i="1" dirty="0" smtClean="0">
                <a:solidFill>
                  <a:srgbClr val="C00000"/>
                </a:solidFill>
              </a:rPr>
              <a:t>Preparing for a board role</a:t>
            </a:r>
            <a:endParaRPr lang="en-US" sz="4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9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The Nitty Gritty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My Role on AMA Victoria</a:t>
            </a:r>
          </a:p>
          <a:p>
            <a:r>
              <a:rPr lang="en-US" b="1" dirty="0" smtClean="0"/>
              <a:t>Considerations:</a:t>
            </a:r>
          </a:p>
          <a:p>
            <a:pPr marL="0" indent="0">
              <a:buNone/>
            </a:pPr>
            <a:r>
              <a:rPr lang="en-US" dirty="0" smtClean="0"/>
              <a:t>Interest/ Aims</a:t>
            </a:r>
            <a:br>
              <a:rPr lang="en-US" dirty="0" smtClean="0"/>
            </a:br>
            <a:r>
              <a:rPr lang="en-US" dirty="0" smtClean="0"/>
              <a:t>Suitability</a:t>
            </a:r>
          </a:p>
          <a:p>
            <a:pPr marL="0" indent="0">
              <a:buNone/>
            </a:pPr>
            <a:r>
              <a:rPr lang="en-US" dirty="0" smtClean="0"/>
              <a:t>Time </a:t>
            </a:r>
            <a:br>
              <a:rPr lang="en-US" dirty="0" smtClean="0"/>
            </a:br>
            <a:r>
              <a:rPr lang="en-US" dirty="0" smtClean="0"/>
              <a:t>Remuneration</a:t>
            </a:r>
          </a:p>
          <a:p>
            <a:pPr marL="0" indent="0">
              <a:buNone/>
            </a:pPr>
            <a:r>
              <a:rPr lang="en-US" dirty="0" smtClean="0"/>
              <a:t>Responsibility</a:t>
            </a:r>
            <a:br>
              <a:rPr lang="en-US" dirty="0" smtClean="0"/>
            </a:br>
            <a:r>
              <a:rPr lang="en-US" dirty="0" smtClean="0"/>
              <a:t>Liability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“Culture Eats Strategy for breakfast”</a:t>
            </a:r>
            <a:br>
              <a:rPr lang="en-US" dirty="0" smtClean="0"/>
            </a:br>
            <a:r>
              <a:rPr lang="en-US" dirty="0" smtClean="0"/>
              <a:t>“Noses In, Fingers Out”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Training</a:t>
            </a:r>
          </a:p>
          <a:p>
            <a:pPr marL="0" indent="0">
              <a:buNone/>
            </a:pPr>
            <a:r>
              <a:rPr lang="en-US" dirty="0" smtClean="0"/>
              <a:t>Formal - AICD</a:t>
            </a:r>
          </a:p>
          <a:p>
            <a:pPr marL="0" indent="0">
              <a:buNone/>
            </a:pPr>
            <a:r>
              <a:rPr lang="en-US" dirty="0" smtClean="0"/>
              <a:t>Scholarships</a:t>
            </a:r>
          </a:p>
          <a:p>
            <a:pPr>
              <a:buFont typeface="Arial" charset="0"/>
              <a:buChar char="•"/>
            </a:pPr>
            <a:r>
              <a:rPr lang="en-US" b="1" dirty="0" smtClean="0"/>
              <a:t>How to find positions</a:t>
            </a:r>
          </a:p>
          <a:p>
            <a:pPr marL="0" indent="0">
              <a:buNone/>
            </a:pPr>
            <a:r>
              <a:rPr lang="en-US" dirty="0" smtClean="0"/>
              <a:t>Health</a:t>
            </a:r>
          </a:p>
          <a:p>
            <a:pPr marL="0" indent="0">
              <a:buNone/>
            </a:pPr>
            <a:r>
              <a:rPr lang="en-US" dirty="0" smtClean="0"/>
              <a:t>Government</a:t>
            </a:r>
          </a:p>
          <a:p>
            <a:pPr marL="0" indent="0">
              <a:buNone/>
            </a:pPr>
            <a:r>
              <a:rPr lang="en-US" dirty="0" smtClean="0"/>
              <a:t>Advocacy</a:t>
            </a:r>
          </a:p>
          <a:p>
            <a:pPr marL="0" indent="0">
              <a:buNone/>
            </a:pPr>
            <a:r>
              <a:rPr lang="en-US" dirty="0" smtClean="0"/>
              <a:t>Charities</a:t>
            </a:r>
          </a:p>
          <a:p>
            <a:pPr marL="0" indent="0">
              <a:buNone/>
            </a:pPr>
            <a:r>
              <a:rPr lang="en-US" dirty="0" smtClean="0"/>
              <a:t>Industry – including Indemnity</a:t>
            </a:r>
          </a:p>
          <a:p>
            <a:pPr>
              <a:buFont typeface="Arial" charset="0"/>
              <a:buChar char="•"/>
            </a:pPr>
            <a:r>
              <a:rPr lang="en-US" b="1" dirty="0" smtClean="0"/>
              <a:t>Networking</a:t>
            </a:r>
            <a:r>
              <a:rPr lang="en-US" dirty="0" smtClean="0"/>
              <a:t> – it IS personal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9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857" y="-5727"/>
            <a:ext cx="6857999" cy="6857999"/>
          </a:xfrm>
        </p:spPr>
      </p:pic>
    </p:spTree>
    <p:extLst>
      <p:ext uri="{BB962C8B-B14F-4D97-AF65-F5344CB8AC3E}">
        <p14:creationId xmlns:p14="http://schemas.microsoft.com/office/powerpoint/2010/main" val="21130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More Nitty Gritty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Interviewing</a:t>
            </a:r>
          </a:p>
          <a:p>
            <a:pPr marL="0" indent="0">
              <a:buNone/>
            </a:pPr>
            <a:r>
              <a:rPr lang="en-US" dirty="0" smtClean="0"/>
              <a:t>Advantages:</a:t>
            </a:r>
          </a:p>
          <a:p>
            <a:pPr marL="0" indent="0">
              <a:buNone/>
            </a:pPr>
            <a:r>
              <a:rPr lang="en-US" dirty="0" smtClean="0"/>
              <a:t>Decision making</a:t>
            </a:r>
            <a:br>
              <a:rPr lang="en-US" dirty="0" smtClean="0"/>
            </a:br>
            <a:r>
              <a:rPr lang="en-US" dirty="0" smtClean="0"/>
              <a:t>Explaining Rationale </a:t>
            </a:r>
            <a:br>
              <a:rPr lang="en-US" dirty="0" smtClean="0"/>
            </a:br>
            <a:r>
              <a:rPr lang="en-US" dirty="0" smtClean="0"/>
              <a:t>Consensus Decision Making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“Trust </a:t>
            </a:r>
            <a:r>
              <a:rPr lang="en-US" dirty="0" smtClean="0"/>
              <a:t>no one”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Disadvantages:</a:t>
            </a:r>
            <a:br>
              <a:rPr lang="en-US" dirty="0" smtClean="0"/>
            </a:br>
            <a:r>
              <a:rPr lang="en-US" dirty="0" smtClean="0"/>
              <a:t>Risk averse</a:t>
            </a:r>
          </a:p>
          <a:p>
            <a:pPr marL="0" indent="0">
              <a:buNone/>
            </a:pPr>
            <a:r>
              <a:rPr lang="en-US" dirty="0" smtClean="0"/>
              <a:t>“Too Harsh”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Mentors</a:t>
            </a:r>
          </a:p>
          <a:p>
            <a:r>
              <a:rPr lang="en-US" dirty="0" smtClean="0"/>
              <a:t>Fill the holes in Skills matrix</a:t>
            </a:r>
          </a:p>
          <a:p>
            <a:endParaRPr lang="en-US" dirty="0"/>
          </a:p>
          <a:p>
            <a:r>
              <a:rPr lang="en-US" dirty="0" smtClean="0"/>
              <a:t>Succession Planning</a:t>
            </a:r>
          </a:p>
          <a:p>
            <a:r>
              <a:rPr lang="en-US" dirty="0" smtClean="0"/>
              <a:t>Duration</a:t>
            </a:r>
          </a:p>
          <a:p>
            <a:endParaRPr lang="en-US" dirty="0"/>
          </a:p>
          <a:p>
            <a:r>
              <a:rPr lang="en-US" b="1" dirty="0" smtClean="0"/>
              <a:t>Diversity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11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Useful links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http://aicd.companydirectors.com.au/education/courses-for-the-director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https://www2.health.vic.gov.au/hospitals-and-health-services/boards-and-governance/current-appointment-processes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https://getonboard.vic.gov.au/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5"/>
              </a:rPr>
              <a:t>https://www.vic.gov.au/guidelines-appointment-remuneration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1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More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https://boarddirection.com.au/wp-content/uploads/2018/11/18-BD-005-Board-Direction-Resource-Pack-A4-Booklet-web.pdf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https://www.legislation.gov.au/Details/C2018C00031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https://www.scholarships.org.au/supporters/all-supporters/women-on-boards - .XPT9N-szau4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5"/>
              </a:rPr>
              <a:t>https://www.leadershipvictoria.org/programs/scholarships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0"/>
            <a:ext cx="8915400" cy="6858000"/>
          </a:xfrm>
        </p:spPr>
      </p:pic>
    </p:spTree>
    <p:extLst>
      <p:ext uri="{BB962C8B-B14F-4D97-AF65-F5344CB8AC3E}">
        <p14:creationId xmlns:p14="http://schemas.microsoft.com/office/powerpoint/2010/main" val="18891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Useful links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http://aicd.companydirectors.com.au/education/courses-for-the-director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https://www2.health.vic.gov.au/hospitals-and-health-services/boards-and-governance/current-appointment-processes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4"/>
              </a:rPr>
              <a:t>https://getonboard.vic.gov.au/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5"/>
              </a:rPr>
              <a:t>https://www.vic.gov.au/guidelines-appointment-remuneration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7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More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https://boarddirection.com.au/wp-content/uploads/2018/11/18-BD-005-Board-Direction-Resource-Pack-A4-Booklet-web.pdf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https://www.legislation.gov.au/Details/C2018C00031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https://www.scholarships.org.au/supporters/all-supporters/women-on-boards#.XPT9N-szau4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5"/>
              </a:rPr>
              <a:t>https://www.leadershipvictoria.org/programs/scholarships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7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120</Words>
  <Application>Microsoft Macintosh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PowerPoint Presentation</vt:lpstr>
      <vt:lpstr>The Nitty Gritty</vt:lpstr>
      <vt:lpstr>PowerPoint Presentation</vt:lpstr>
      <vt:lpstr>More Nitty Gritty</vt:lpstr>
      <vt:lpstr>Useful links</vt:lpstr>
      <vt:lpstr>More</vt:lpstr>
      <vt:lpstr>PowerPoint Presentation</vt:lpstr>
      <vt:lpstr>Useful links</vt:lpstr>
      <vt:lpstr>More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a board role</dc:title>
  <dc:creator>sarah whitelaw</dc:creator>
  <cp:lastModifiedBy>sarah whitelaw</cp:lastModifiedBy>
  <cp:revision>16</cp:revision>
  <dcterms:created xsi:type="dcterms:W3CDTF">2019-06-03T04:33:51Z</dcterms:created>
  <dcterms:modified xsi:type="dcterms:W3CDTF">2019-06-05T06:39:31Z</dcterms:modified>
</cp:coreProperties>
</file>