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7" r:id="rId2"/>
    <p:sldId id="289" r:id="rId3"/>
    <p:sldId id="291" r:id="rId4"/>
    <p:sldId id="290" r:id="rId5"/>
    <p:sldId id="292" r:id="rId6"/>
    <p:sldId id="273" r:id="rId7"/>
    <p:sldId id="293" r:id="rId8"/>
    <p:sldId id="300" r:id="rId9"/>
    <p:sldId id="320" r:id="rId10"/>
    <p:sldId id="298" r:id="rId11"/>
    <p:sldId id="299" r:id="rId12"/>
    <p:sldId id="280"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DA2207-FCDB-F35A-4FE2-F71F8F3FC506}" name="Stephanie Wrightman" initials="SW" userId="S::Stephanie.Wrightman@racp.edu.au::7aa1ab66-afed-4ad2-b9d2-a8d7f32bf7ec" providerId="AD"/>
  <p188:author id="{4F48CB11-CD37-317A-9677-FB3D512CD786}" name="Christian White" initials="CW" userId="S::Christian.White@racp.edu.au::243b5470-b283-49e7-89a5-5b42a0e2f0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53"/>
    <p:restoredTop sz="96654"/>
  </p:normalViewPr>
  <p:slideViewPr>
    <p:cSldViewPr snapToGrid="0" snapToObjects="1">
      <p:cViewPr varScale="1">
        <p:scale>
          <a:sx n="71" d="100"/>
          <a:sy n="71" d="100"/>
        </p:scale>
        <p:origin x="69" y="5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pic>
        <p:nvPicPr>
          <p:cNvPr id="8" name="Picture 7" descr="A close up of a logo&#10;&#10;Description automatically generated">
            <a:extLst>
              <a:ext uri="{FF2B5EF4-FFF2-40B4-BE49-F238E27FC236}">
                <a16:creationId xmlns:a16="http://schemas.microsoft.com/office/drawing/2014/main" id="{86A91825-A5F7-5745-98C0-A4D0748BAD40}"/>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9" name="Picture 8" descr="A picture containing drawing, light&#10;&#10;Description automatically generated">
            <a:extLst>
              <a:ext uri="{FF2B5EF4-FFF2-40B4-BE49-F238E27FC236}">
                <a16:creationId xmlns:a16="http://schemas.microsoft.com/office/drawing/2014/main" id="{5AD9F774-0C1A-7B4F-A228-E984BB2BD5AA}"/>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A2E719B-5C99-FB4F-A4EA-D15D3E2F297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1" name="Picture 10" descr="A close up of a sign&#10;&#10;Description automatically generated">
            <a:extLst>
              <a:ext uri="{FF2B5EF4-FFF2-40B4-BE49-F238E27FC236}">
                <a16:creationId xmlns:a16="http://schemas.microsoft.com/office/drawing/2014/main" id="{C79C85A9-D1C5-464B-9BD4-26CD2AF1CCC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3972E5BA-D745-4964-98D3-B49A0065B34C}"/>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pic>
        <p:nvPicPr>
          <p:cNvPr id="26" name="Picture 25" descr="A close up of a logo&#10;&#10;Description automatically generated">
            <a:extLst>
              <a:ext uri="{FF2B5EF4-FFF2-40B4-BE49-F238E27FC236}">
                <a16:creationId xmlns:a16="http://schemas.microsoft.com/office/drawing/2014/main" id="{9364C222-7F9C-0F47-AC14-784FE4874F9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FD7599DB-E438-F64D-951F-658E7B058858}"/>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C048D736-3E6C-5B43-A416-DE65B49A114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81AC7BE-37C8-8D4B-A265-321425683D1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3">
            <a:extLst>
              <a:ext uri="{FF2B5EF4-FFF2-40B4-BE49-F238E27FC236}">
                <a16:creationId xmlns:a16="http://schemas.microsoft.com/office/drawing/2014/main" id="{BA5B8BC3-51A5-4A4C-AB76-FBF44798031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icture Placeholder 3">
            <a:extLst>
              <a:ext uri="{FF2B5EF4-FFF2-40B4-BE49-F238E27FC236}">
                <a16:creationId xmlns:a16="http://schemas.microsoft.com/office/drawing/2014/main" id="{64F4DBCD-14E9-4C95-8534-900384E8D073}"/>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pic>
        <p:nvPicPr>
          <p:cNvPr id="26" name="Picture 25" descr="A close up of a logo&#10;&#10;Description automatically generated">
            <a:extLst>
              <a:ext uri="{FF2B5EF4-FFF2-40B4-BE49-F238E27FC236}">
                <a16:creationId xmlns:a16="http://schemas.microsoft.com/office/drawing/2014/main" id="{2AFF4556-E350-5B45-88A7-69E8A5983CF2}"/>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27" name="Picture 26" descr="A picture containing drawing, light&#10;&#10;Description automatically generated">
            <a:extLst>
              <a:ext uri="{FF2B5EF4-FFF2-40B4-BE49-F238E27FC236}">
                <a16:creationId xmlns:a16="http://schemas.microsoft.com/office/drawing/2014/main" id="{9F66E2E7-F313-BC47-814B-5DEB2FFA3F2D}"/>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7256797A-742F-8642-B235-E5314A472DC0}"/>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29" name="Picture 28" descr="A close up of a sign&#10;&#10;Description automatically generated">
            <a:extLst>
              <a:ext uri="{FF2B5EF4-FFF2-40B4-BE49-F238E27FC236}">
                <a16:creationId xmlns:a16="http://schemas.microsoft.com/office/drawing/2014/main" id="{E903C1BA-8BA1-2940-8537-F19912FF9F3F}"/>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3">
            <a:extLst>
              <a:ext uri="{FF2B5EF4-FFF2-40B4-BE49-F238E27FC236}">
                <a16:creationId xmlns:a16="http://schemas.microsoft.com/office/drawing/2014/main" id="{ED998DBB-A924-44A9-A581-09A6C606FAD6}"/>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DB8E9BF6-C51E-2E42-9453-8BD0AD09DC38}"/>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2" name="Picture 11" descr="A picture containing drawing, light&#10;&#10;Description automatically generated">
            <a:extLst>
              <a:ext uri="{FF2B5EF4-FFF2-40B4-BE49-F238E27FC236}">
                <a16:creationId xmlns:a16="http://schemas.microsoft.com/office/drawing/2014/main" id="{2BA00075-B15A-7A4C-8F0E-C153D64A3859}"/>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B6E19E68-8301-E04F-98AF-E3622455DB8B}"/>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3FDD139E-FC5D-BC42-948C-9F115611D7B5}"/>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29DCBCD2-97EC-4C23-B546-167420B3C25D}"/>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4" name="Picture 13" descr="A close up of a logo&#10;&#10;Description automatically generated">
            <a:extLst>
              <a:ext uri="{FF2B5EF4-FFF2-40B4-BE49-F238E27FC236}">
                <a16:creationId xmlns:a16="http://schemas.microsoft.com/office/drawing/2014/main" id="{E01C79F9-9E9C-9940-B8A4-0452715310D6}"/>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9BC2520A-5C34-0C4B-8272-AED10E2F55CF}"/>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pic>
        <p:nvPicPr>
          <p:cNvPr id="8" name="Picture 7" descr="A close up of a logo&#10;&#10;Description automatically generated">
            <a:extLst>
              <a:ext uri="{FF2B5EF4-FFF2-40B4-BE49-F238E27FC236}">
                <a16:creationId xmlns:a16="http://schemas.microsoft.com/office/drawing/2014/main" id="{E6E744DD-3CC0-414C-A07A-58E6373F44D9}"/>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AB245462-5437-2C44-A266-C71F6E646863}"/>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FF9B976-3FFC-7B46-B3F4-5D957973179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4" name="Picture 13" descr="A close up of a sign&#10;&#10;Description automatically generated">
            <a:extLst>
              <a:ext uri="{FF2B5EF4-FFF2-40B4-BE49-F238E27FC236}">
                <a16:creationId xmlns:a16="http://schemas.microsoft.com/office/drawing/2014/main" id="{981FA904-ABB0-BB47-AFFA-58EA254320DB}"/>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
            <a:extLst>
              <a:ext uri="{FF2B5EF4-FFF2-40B4-BE49-F238E27FC236}">
                <a16:creationId xmlns:a16="http://schemas.microsoft.com/office/drawing/2014/main" id="{7D44919C-49C9-4CBE-972B-52E7989E313C}"/>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pic>
        <p:nvPicPr>
          <p:cNvPr id="9" name="Picture 8" descr="A close up of a logo&#10;&#10;Description automatically generated">
            <a:extLst>
              <a:ext uri="{FF2B5EF4-FFF2-40B4-BE49-F238E27FC236}">
                <a16:creationId xmlns:a16="http://schemas.microsoft.com/office/drawing/2014/main" id="{BEC27713-5EA0-AB42-A1B3-8152045C5B5D}"/>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0" name="Picture 9" descr="A picture containing drawing, light&#10;&#10;Description automatically generated">
            <a:extLst>
              <a:ext uri="{FF2B5EF4-FFF2-40B4-BE49-F238E27FC236}">
                <a16:creationId xmlns:a16="http://schemas.microsoft.com/office/drawing/2014/main" id="{CBD0F0BE-16D6-8E4D-A274-EBABB825A0E1}"/>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E0B8CF4-0E87-EA4D-9EBC-8DEB1F1E611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2" name="Picture 11" descr="A close up of a sign&#10;&#10;Description automatically generated">
            <a:extLst>
              <a:ext uri="{FF2B5EF4-FFF2-40B4-BE49-F238E27FC236}">
                <a16:creationId xmlns:a16="http://schemas.microsoft.com/office/drawing/2014/main" id="{27232EBE-BE68-C845-B294-A4FB617635EC}"/>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87CABB5-D451-4651-9365-28F81B8F4624}"/>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pic>
        <p:nvPicPr>
          <p:cNvPr id="10" name="Picture 9" descr="A close up of a logo&#10;&#10;Description automatically generated">
            <a:extLst>
              <a:ext uri="{FF2B5EF4-FFF2-40B4-BE49-F238E27FC236}">
                <a16:creationId xmlns:a16="http://schemas.microsoft.com/office/drawing/2014/main" id="{03550C2B-EA76-8B40-988A-F0FA2200644E}"/>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1" name="Picture 10" descr="A picture containing drawing, light&#10;&#10;Description automatically generated">
            <a:extLst>
              <a:ext uri="{FF2B5EF4-FFF2-40B4-BE49-F238E27FC236}">
                <a16:creationId xmlns:a16="http://schemas.microsoft.com/office/drawing/2014/main" id="{C58FAE81-F99A-394D-ABE4-9999EAFC06E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BBDC9AB-837D-6F44-98D1-507E70AA9E89}"/>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2D37887-9D16-D34F-BCE2-62423A85AFA9}"/>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3">
            <a:extLst>
              <a:ext uri="{FF2B5EF4-FFF2-40B4-BE49-F238E27FC236}">
                <a16:creationId xmlns:a16="http://schemas.microsoft.com/office/drawing/2014/main" id="{81978A6B-BDDB-485B-BFB9-9FC289A37096}"/>
              </a:ext>
            </a:extLst>
          </p:cNvPr>
          <p:cNvSpPr>
            <a:spLocks noGrp="1"/>
          </p:cNvSpPr>
          <p:nvPr>
            <p:ph type="pic" sz="quarter" idx="4294967295"/>
          </p:nvPr>
        </p:nvSpPr>
        <p:spPr>
          <a:xfrm>
            <a:off x="9467193" y="5930114"/>
            <a:ext cx="2027895" cy="559585"/>
          </a:xfrm>
        </p:spPr>
        <p:txBody>
          <a:bodyPr/>
          <a:lstStyle/>
          <a:p>
            <a:endParaRPr lang="en-US"/>
          </a:p>
        </p:txBody>
      </p:sp>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cvdcheck.org.au/overview" TargetMode="External"/><Relationship Id="rId2" Type="http://schemas.openxmlformats.org/officeDocument/2006/relationships/hyperlink" Target="https://www.health.gov.au/resources/apps-and-tools/the-australian-type-2-diabetes-risk-assessment-tool-ausdrisk"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www.cvdcheck.org.a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cvdcheck.org.a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leephealthfoundation.org.au/sleep-disorders/obstructive-sleep-apnoea" TargetMode="External"/><Relationship Id="rId2" Type="http://schemas.openxmlformats.org/officeDocument/2006/relationships/hyperlink" Target="http://www.cvdcheck.org.a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safetyandquality.gov.au/our-work/partnering-consumer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6912" y="2387029"/>
            <a:ext cx="9346746" cy="332399"/>
          </a:xfrm>
        </p:spPr>
        <p:txBody>
          <a:bodyPr/>
          <a:lstStyle/>
          <a:p>
            <a:r>
              <a:rPr lang="en-US" sz="2400" b="1" dirty="0">
                <a:solidFill>
                  <a:schemeClr val="accent2"/>
                </a:solidFill>
              </a:rPr>
              <a:t>The Endocrine Society of Australia</a:t>
            </a:r>
            <a:endParaRPr lang="en-AU" sz="2400" b="1" dirty="0">
              <a:solidFill>
                <a:schemeClr val="accent2"/>
              </a:solidFill>
            </a:endParaRPr>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6912" y="1048632"/>
            <a:ext cx="10078176" cy="1107996"/>
          </a:xfrm>
        </p:spPr>
        <p:txBody>
          <a:bodyPr/>
          <a:lstStyle/>
          <a:p>
            <a:r>
              <a:rPr lang="en-AU" sz="4000" dirty="0"/>
              <a:t>An insulin level is not required when suspecting insulin resistance</a:t>
            </a:r>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a:xfrm>
            <a:off x="695324" y="1423686"/>
            <a:ext cx="10801349" cy="4077078"/>
          </a:xfrm>
        </p:spPr>
        <p:txBody>
          <a:bodyPr/>
          <a:lstStyle/>
          <a:p>
            <a:pPr marL="457200" indent="-457200" algn="just">
              <a:buFont typeface="+mj-lt"/>
              <a:buAutoNum type="arabicPeriod"/>
            </a:pPr>
            <a:r>
              <a:rPr lang="en-AU" sz="1300" dirty="0" err="1">
                <a:cs typeface="Arial" panose="020B0604020202020204" pitchFamily="34" charset="0"/>
              </a:rPr>
              <a:t>Pippitt</a:t>
            </a:r>
            <a:r>
              <a:rPr lang="en-AU" sz="1300" dirty="0">
                <a:cs typeface="Arial" panose="020B0604020202020204" pitchFamily="34" charset="0"/>
              </a:rPr>
              <a:t> K, Li M, Gurgle HE. Diabetes mellitus: screening and diagnosis. Am Fam Physician 2016;93(2):103-9.</a:t>
            </a:r>
          </a:p>
          <a:p>
            <a:pPr marL="457200" indent="-457200" algn="just">
              <a:buFont typeface="+mj-lt"/>
              <a:buAutoNum type="arabicPeriod"/>
            </a:pPr>
            <a:r>
              <a:rPr lang="en-AU" sz="1300" dirty="0">
                <a:cs typeface="Arial" panose="020B0604020202020204" pitchFamily="34" charset="0"/>
              </a:rPr>
              <a:t>Blonde L, </a:t>
            </a:r>
            <a:r>
              <a:rPr lang="en-AU" sz="1300" dirty="0" err="1">
                <a:cs typeface="Arial" panose="020B0604020202020204" pitchFamily="34" charset="0"/>
              </a:rPr>
              <a:t>Umpierrez</a:t>
            </a:r>
            <a:r>
              <a:rPr lang="en-AU" sz="1300" dirty="0">
                <a:cs typeface="Arial" panose="020B0604020202020204" pitchFamily="34" charset="0"/>
              </a:rPr>
              <a:t> GE, Reddy SS. et al. American Association of Clinical Endocrinology Clinical Practice Guideline: Developing a diabetes mellitus comprehensive care plan – 2022 update. </a:t>
            </a:r>
            <a:r>
              <a:rPr lang="en-AU" sz="1300" dirty="0" err="1">
                <a:cs typeface="Arial" panose="020B0604020202020204" pitchFamily="34" charset="0"/>
              </a:rPr>
              <a:t>Endocr</a:t>
            </a:r>
            <a:r>
              <a:rPr lang="en-AU" sz="1300" dirty="0">
                <a:cs typeface="Arial" panose="020B0604020202020204" pitchFamily="34" charset="0"/>
              </a:rPr>
              <a:t> </a:t>
            </a:r>
            <a:r>
              <a:rPr lang="en-AU" sz="1300" dirty="0" err="1">
                <a:cs typeface="Arial" panose="020B0604020202020204" pitchFamily="34" charset="0"/>
              </a:rPr>
              <a:t>Pract</a:t>
            </a:r>
            <a:r>
              <a:rPr lang="en-AU" sz="1300" dirty="0">
                <a:cs typeface="Arial" panose="020B0604020202020204" pitchFamily="34" charset="0"/>
              </a:rPr>
              <a:t>. 2022;28:923–1049.</a:t>
            </a:r>
          </a:p>
          <a:p>
            <a:pPr marL="457200" indent="-457200" algn="just">
              <a:buFont typeface="+mj-lt"/>
              <a:buAutoNum type="arabicPeriod"/>
            </a:pPr>
            <a:r>
              <a:rPr lang="en-AU" sz="1300" dirty="0">
                <a:cs typeface="Arial" panose="020B0604020202020204" pitchFamily="34" charset="0"/>
              </a:rPr>
              <a:t>American Diabetes Association Professional Practice Committee; 2. Diagnosis and Classification of Diabetes: Standards of Care in Diabetes–2025. Diabetes Care 2025; 48(Suppl 1):S27-S49</a:t>
            </a:r>
          </a:p>
          <a:p>
            <a:pPr marL="457200" indent="-457200" algn="just">
              <a:buFont typeface="+mj-lt"/>
              <a:buAutoNum type="arabicPeriod"/>
            </a:pPr>
            <a:r>
              <a:rPr lang="en-AU" sz="1300" dirty="0">
                <a:cs typeface="Arial" panose="020B0604020202020204" pitchFamily="34" charset="0"/>
              </a:rPr>
              <a:t>Davidson KW, Barry MJ, Mangione CM, et al. Screening for prediabetes and type 2 diabetes: US Preventive Services Task Force recommendation statement. JAMA 2021;326(8):736-43.</a:t>
            </a:r>
          </a:p>
          <a:p>
            <a:pPr marL="457200" indent="-457200" algn="just">
              <a:buFont typeface="+mj-lt"/>
              <a:buAutoNum type="arabicPeriod"/>
            </a:pPr>
            <a:r>
              <a:rPr lang="en-AU" sz="1300" dirty="0">
                <a:cs typeface="Arial" panose="020B0604020202020204" pitchFamily="34" charset="0"/>
              </a:rPr>
              <a:t>Diabetes Canada Clinical Practice Guidelines Expert Committee. Diabetes Canada 2018 Clinical Practice Guidelines for the Prevention and Management of Diabetes in Canada. Can J Diabetes 2018;42(Suppl 1):S1-S325.</a:t>
            </a:r>
          </a:p>
          <a:p>
            <a:pPr marL="457200" indent="-457200" algn="just">
              <a:buFont typeface="+mj-lt"/>
              <a:buAutoNum type="arabicPeriod"/>
            </a:pPr>
            <a:r>
              <a:rPr lang="en-AU" sz="1300" b="0" i="0" dirty="0" err="1">
                <a:effectLst/>
                <a:highlight>
                  <a:srgbClr val="FFFFFF"/>
                </a:highlight>
                <a:latin typeface="Arial" panose="020B0604020202020204" pitchFamily="34" charset="0"/>
                <a:cs typeface="Arial" panose="020B0604020202020204" pitchFamily="34" charset="0"/>
              </a:rPr>
              <a:t>Borai</a:t>
            </a:r>
            <a:r>
              <a:rPr lang="en-AU" sz="1300" b="0" i="0" dirty="0">
                <a:effectLst/>
                <a:highlight>
                  <a:srgbClr val="FFFFFF"/>
                </a:highlight>
                <a:latin typeface="Arial" panose="020B0604020202020204" pitchFamily="34" charset="0"/>
                <a:cs typeface="Arial" panose="020B0604020202020204" pitchFamily="34" charset="0"/>
              </a:rPr>
              <a:t> A, Livingstone C, </a:t>
            </a:r>
            <a:r>
              <a:rPr lang="en-AU" sz="1300" b="0" i="0" dirty="0" err="1">
                <a:effectLst/>
                <a:highlight>
                  <a:srgbClr val="FFFFFF"/>
                </a:highlight>
                <a:latin typeface="Arial" panose="020B0604020202020204" pitchFamily="34" charset="0"/>
                <a:cs typeface="Arial" panose="020B0604020202020204" pitchFamily="34" charset="0"/>
              </a:rPr>
              <a:t>Kaddam</a:t>
            </a:r>
            <a:r>
              <a:rPr lang="en-AU" sz="1300" b="0" i="0" dirty="0">
                <a:effectLst/>
                <a:highlight>
                  <a:srgbClr val="FFFFFF"/>
                </a:highlight>
                <a:latin typeface="Arial" panose="020B0604020202020204" pitchFamily="34" charset="0"/>
                <a:cs typeface="Arial" panose="020B0604020202020204" pitchFamily="34" charset="0"/>
              </a:rPr>
              <a:t> I, et al. Selection of the appropriate method for the assessment of insulin resistance. BMC Med Res </a:t>
            </a:r>
            <a:r>
              <a:rPr lang="en-AU" sz="1300" b="0" i="0" dirty="0" err="1">
                <a:effectLst/>
                <a:highlight>
                  <a:srgbClr val="FFFFFF"/>
                </a:highlight>
                <a:latin typeface="Arial" panose="020B0604020202020204" pitchFamily="34" charset="0"/>
                <a:cs typeface="Arial" panose="020B0604020202020204" pitchFamily="34" charset="0"/>
              </a:rPr>
              <a:t>Methodol</a:t>
            </a:r>
            <a:r>
              <a:rPr lang="en-AU" sz="1300" b="0" i="0" dirty="0">
                <a:effectLst/>
                <a:highlight>
                  <a:srgbClr val="FFFFFF"/>
                </a:highlight>
                <a:latin typeface="Arial" panose="020B0604020202020204" pitchFamily="34" charset="0"/>
                <a:cs typeface="Arial" panose="020B0604020202020204" pitchFamily="34" charset="0"/>
              </a:rPr>
              <a:t> 2011;11:1-10.</a:t>
            </a:r>
          </a:p>
          <a:p>
            <a:pPr marL="457200" indent="-457200" algn="just">
              <a:buFont typeface="+mj-lt"/>
              <a:buAutoNum type="arabicPeriod"/>
            </a:pPr>
            <a:r>
              <a:rPr lang="en-AU" sz="1300" b="0" i="0" dirty="0">
                <a:effectLst/>
                <a:cs typeface="Arial" panose="020B0604020202020204" pitchFamily="34" charset="0"/>
              </a:rPr>
              <a:t>Samaras K.</a:t>
            </a:r>
            <a:r>
              <a:rPr lang="en-AU" sz="1300" dirty="0">
                <a:cs typeface="Arial" panose="020B0604020202020204" pitchFamily="34" charset="0"/>
              </a:rPr>
              <a:t> </a:t>
            </a:r>
            <a:r>
              <a:rPr lang="en-AU" sz="1300" b="0" i="0" dirty="0">
                <a:effectLst/>
                <a:cs typeface="Arial" panose="020B0604020202020204" pitchFamily="34" charset="0"/>
              </a:rPr>
              <a:t>Insulin</a:t>
            </a:r>
            <a:r>
              <a:rPr lang="en-AU" sz="1300" dirty="0">
                <a:cs typeface="Arial" panose="020B0604020202020204" pitchFamily="34" charset="0"/>
              </a:rPr>
              <a:t> </a:t>
            </a:r>
            <a:r>
              <a:rPr lang="en-AU" sz="1300" b="0" i="0" dirty="0">
                <a:effectLst/>
                <a:cs typeface="Arial" panose="020B0604020202020204" pitchFamily="34" charset="0"/>
              </a:rPr>
              <a:t>levels in insulin resistance: phantom of the metabolic opera? Med J Aust 2006;185(3):159-61.</a:t>
            </a:r>
          </a:p>
          <a:p>
            <a:pPr marL="457200" indent="-457200" algn="just">
              <a:buFont typeface="+mj-lt"/>
              <a:buAutoNum type="arabicPeriod"/>
            </a:pPr>
            <a:r>
              <a:rPr lang="en-AU" sz="1300" b="0" i="0" dirty="0">
                <a:effectLst/>
                <a:cs typeface="Arial" panose="020B0604020202020204" pitchFamily="34" charset="0"/>
              </a:rPr>
              <a:t>Australian </a:t>
            </a:r>
            <a:r>
              <a:rPr lang="en-AU" sz="1300" dirty="0">
                <a:cs typeface="Arial" panose="020B0604020202020204" pitchFamily="34" charset="0"/>
              </a:rPr>
              <a:t>Government Department of Health and Aged Care. The Australian Type 2 Diabetes Risk Assessment Tool (AUSDRISK). Accessed 9 Jan 2025. Available from: </a:t>
            </a:r>
            <a:r>
              <a:rPr lang="en-AU" sz="1300" dirty="0">
                <a:cs typeface="Arial" panose="020B0604020202020204" pitchFamily="34" charset="0"/>
                <a:hlinkClick r:id="rId2"/>
              </a:rPr>
              <a:t>https://www.health.gov.au/resources/apps-and-tools/the-australian-type-2-diabetes-risk-assessment-tool-ausdrisk</a:t>
            </a:r>
            <a:r>
              <a:rPr lang="en-AU" sz="1300" dirty="0">
                <a:cs typeface="Arial" panose="020B0604020202020204" pitchFamily="34" charset="0"/>
              </a:rPr>
              <a:t> </a:t>
            </a:r>
            <a:endParaRPr lang="en-AU" sz="1300" b="0" i="0" dirty="0">
              <a:effectLst/>
              <a:cs typeface="Arial" panose="020B0604020202020204" pitchFamily="34" charset="0"/>
            </a:endParaRPr>
          </a:p>
          <a:p>
            <a:pPr marL="457200" indent="-457200" algn="just">
              <a:buFont typeface="+mj-lt"/>
              <a:buAutoNum type="arabicPeriod"/>
            </a:pPr>
            <a:r>
              <a:rPr lang="en-AU" sz="1300" dirty="0" err="1">
                <a:cs typeface="Arial" panose="020B0604020202020204" pitchFamily="34" charset="0"/>
              </a:rPr>
              <a:t>AusCVDRisk</a:t>
            </a:r>
            <a:r>
              <a:rPr lang="en-AU" sz="1300" dirty="0">
                <a:cs typeface="Arial" panose="020B0604020202020204" pitchFamily="34" charset="0"/>
              </a:rPr>
              <a:t>. Australian guideline and calculator for assessing and managing cardiovascular disease risk. Accessed 9 Jan 2025. Available from: </a:t>
            </a:r>
            <a:r>
              <a:rPr lang="en-AU" sz="1300" dirty="0">
                <a:cs typeface="Arial" panose="020B0604020202020204" pitchFamily="34" charset="0"/>
                <a:hlinkClick r:id="rId3"/>
              </a:rPr>
              <a:t>https://www.cvdcheck.org.au/overview</a:t>
            </a:r>
            <a:r>
              <a:rPr lang="en-AU" sz="1300" dirty="0">
                <a:cs typeface="Arial" panose="020B0604020202020204" pitchFamily="34" charset="0"/>
              </a:rPr>
              <a:t> </a:t>
            </a:r>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391205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pPr algn="just"/>
            <a:r>
              <a:rPr lang="en-US" dirty="0"/>
              <a:t>This case study was developed by Dr Joanna Gong and A/Prof Glynis Ross as members of the Endocrine Society of Australia (ESA), based on an Evolve recommendation on low-value practices. </a:t>
            </a:r>
          </a:p>
          <a:p>
            <a:pPr algn="just"/>
            <a:r>
              <a:rPr lang="en-US" dirty="0"/>
              <a:t>This case study was reviewed by the ESA, RACPs Evolve Policy and Advocacy Interest Group, the Consumer Advisory Group and the Australian Diabetes Society. </a:t>
            </a:r>
          </a:p>
          <a:p>
            <a:pPr algn="just"/>
            <a:r>
              <a:rPr lang="en-US" dirty="0"/>
              <a:t>A special thank you to members that provided their feedback.</a:t>
            </a:r>
          </a:p>
          <a:p>
            <a:pPr algn="just"/>
            <a:r>
              <a:rPr lang="en-US" dirty="0"/>
              <a:t>This case study was approved for publication by the Endocrine Society of Australia Committee in December 2025.</a:t>
            </a:r>
          </a:p>
          <a:p>
            <a:endParaRPr lang="en-US"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a:xfrm>
            <a:off x="580278" y="1990779"/>
            <a:ext cx="6519022" cy="2774839"/>
          </a:xfrm>
        </p:spPr>
        <p:txBody>
          <a:bodyPr/>
          <a:lstStyle/>
          <a:p>
            <a:pPr>
              <a:spcBef>
                <a:spcPts val="600"/>
              </a:spcBef>
            </a:pPr>
            <a:r>
              <a:rPr lang="en-US" sz="1800" b="1" dirty="0"/>
              <a:t>Patient medical history (PMHx)</a:t>
            </a:r>
          </a:p>
          <a:p>
            <a:pPr marL="342900" indent="-342900">
              <a:spcBef>
                <a:spcPts val="600"/>
              </a:spcBef>
              <a:buClr>
                <a:schemeClr val="accent2"/>
              </a:buClr>
              <a:buFont typeface="Arial" panose="020B0604020202020204" pitchFamily="34" charset="0"/>
              <a:buChar char="•"/>
            </a:pPr>
            <a:r>
              <a:rPr lang="en-AU" sz="1800" dirty="0"/>
              <a:t>46 year-old real estate agent</a:t>
            </a:r>
          </a:p>
          <a:p>
            <a:pPr marL="342900" indent="-342900">
              <a:spcBef>
                <a:spcPts val="600"/>
              </a:spcBef>
              <a:buClr>
                <a:schemeClr val="accent2"/>
              </a:buClr>
              <a:buFont typeface="Arial" panose="020B0604020202020204" pitchFamily="34" charset="0"/>
              <a:buChar char="•"/>
            </a:pPr>
            <a:r>
              <a:rPr lang="en-AU" sz="1800" dirty="0"/>
              <a:t>Overweight (86kg)</a:t>
            </a:r>
          </a:p>
          <a:p>
            <a:pPr marL="342900" indent="-342900">
              <a:spcBef>
                <a:spcPts val="600"/>
              </a:spcBef>
              <a:buClr>
                <a:schemeClr val="accent2"/>
              </a:buClr>
              <a:buFont typeface="Arial" panose="020B0604020202020204" pitchFamily="34" charset="0"/>
              <a:buChar char="•"/>
            </a:pPr>
            <a:r>
              <a:rPr lang="en-US" sz="1800" dirty="0"/>
              <a:t>Hypertension (perindopril 5mg daily)</a:t>
            </a:r>
          </a:p>
          <a:p>
            <a:pPr marL="342900" indent="-342900">
              <a:spcBef>
                <a:spcPts val="600"/>
              </a:spcBef>
              <a:buClr>
                <a:schemeClr val="accent2"/>
              </a:buClr>
              <a:buFont typeface="Arial" panose="020B0604020202020204" pitchFamily="34" charset="0"/>
              <a:buChar char="•"/>
            </a:pPr>
            <a:r>
              <a:rPr lang="en-AU" sz="1800" dirty="0"/>
              <a:t>Obstructive sleep apnoea (untreated)</a:t>
            </a:r>
          </a:p>
          <a:p>
            <a:pPr marL="342900" indent="-342900">
              <a:spcBef>
                <a:spcPts val="600"/>
              </a:spcBef>
              <a:buClr>
                <a:schemeClr val="accent2"/>
              </a:buClr>
              <a:buFont typeface="Arial" panose="020B0604020202020204" pitchFamily="34" charset="0"/>
              <a:buChar char="•"/>
            </a:pPr>
            <a:r>
              <a:rPr lang="en-AU" sz="1800" dirty="0"/>
              <a:t>Family history is significant for a father who was diagnosed with type 2 diabetes in his 50s and a mother with rheumatoid arthritis.</a:t>
            </a:r>
          </a:p>
          <a:p>
            <a:pPr marL="342900" indent="-342900">
              <a:spcBef>
                <a:spcPts val="600"/>
              </a:spcBef>
              <a:buClr>
                <a:schemeClr val="accent2"/>
              </a:buClr>
              <a:buFont typeface="Arial" panose="020B0604020202020204" pitchFamily="34" charset="0"/>
              <a:buChar char="•"/>
            </a:pPr>
            <a:endParaRPr lang="en-US" sz="1800" dirty="0"/>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Simon</a:t>
            </a:r>
            <a:endParaRPr lang="en-AU" dirty="0"/>
          </a:p>
        </p:txBody>
      </p:sp>
      <p:sp>
        <p:nvSpPr>
          <p:cNvPr id="3" name="TextBox 2">
            <a:extLst>
              <a:ext uri="{FF2B5EF4-FFF2-40B4-BE49-F238E27FC236}">
                <a16:creationId xmlns:a16="http://schemas.microsoft.com/office/drawing/2014/main" id="{3C7A4990-1B46-7839-B131-691CFD6C4D39}"/>
              </a:ext>
            </a:extLst>
          </p:cNvPr>
          <p:cNvSpPr txBox="1"/>
          <p:nvPr/>
        </p:nvSpPr>
        <p:spPr>
          <a:xfrm>
            <a:off x="1191412" y="1368877"/>
            <a:ext cx="9562334" cy="400110"/>
          </a:xfrm>
          <a:prstGeom prst="rect">
            <a:avLst/>
          </a:prstGeom>
          <a:noFill/>
        </p:spPr>
        <p:txBody>
          <a:bodyPr wrap="square" rtlCol="0">
            <a:spAutoFit/>
          </a:bodyPr>
          <a:lstStyle/>
          <a:p>
            <a:pPr algn="ctr">
              <a:spcBef>
                <a:spcPts val="600"/>
              </a:spcBef>
            </a:pPr>
            <a:r>
              <a:rPr lang="en-AU" sz="2000" b="1" dirty="0">
                <a:solidFill>
                  <a:schemeClr val="tx1">
                    <a:lumMod val="65000"/>
                    <a:lumOff val="35000"/>
                  </a:schemeClr>
                </a:solidFill>
              </a:rPr>
              <a:t>Simon’s presenting complaint is difficulty losing weight.</a:t>
            </a:r>
          </a:p>
        </p:txBody>
      </p:sp>
      <p:sp>
        <p:nvSpPr>
          <p:cNvPr id="6" name="Text Placeholder 1">
            <a:extLst>
              <a:ext uri="{FF2B5EF4-FFF2-40B4-BE49-F238E27FC236}">
                <a16:creationId xmlns:a16="http://schemas.microsoft.com/office/drawing/2014/main" id="{DDC8BA33-A69C-30F7-A714-DAEC5C85ADB0}"/>
              </a:ext>
            </a:extLst>
          </p:cNvPr>
          <p:cNvSpPr txBox="1">
            <a:spLocks/>
          </p:cNvSpPr>
          <p:nvPr/>
        </p:nvSpPr>
        <p:spPr>
          <a:xfrm>
            <a:off x="580279" y="4727518"/>
            <a:ext cx="6049122" cy="117583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AU" sz="2000" b="0" kern="1200" noProof="0">
                <a:solidFill>
                  <a:schemeClr val="tx1">
                    <a:lumMod val="65000"/>
                    <a:lumOff val="35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10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10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10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b="1" dirty="0"/>
              <a:t>Symptoms</a:t>
            </a:r>
            <a:endParaRPr lang="en-US" sz="1800" dirty="0"/>
          </a:p>
          <a:p>
            <a:pPr marL="342900" indent="-342900">
              <a:spcBef>
                <a:spcPts val="600"/>
              </a:spcBef>
              <a:buClr>
                <a:schemeClr val="accent2"/>
              </a:buClr>
              <a:buFont typeface="Arial" panose="020B0604020202020204" pitchFamily="34" charset="0"/>
              <a:buChar char="•"/>
            </a:pPr>
            <a:r>
              <a:rPr lang="en-US" sz="1800" dirty="0"/>
              <a:t>Difficulty losing weight despite regular exercise and a healthier diet.</a:t>
            </a:r>
          </a:p>
          <a:p>
            <a:pPr marL="342900" indent="-342900">
              <a:spcBef>
                <a:spcPts val="600"/>
              </a:spcBef>
              <a:buClr>
                <a:schemeClr val="accent2"/>
              </a:buClr>
              <a:buFont typeface="Arial" panose="020B0604020202020204" pitchFamily="34" charset="0"/>
              <a:buChar char="•"/>
            </a:pPr>
            <a:endParaRPr lang="en-US" sz="1800" dirty="0"/>
          </a:p>
          <a:p>
            <a:pPr marL="342900" indent="-342900">
              <a:spcBef>
                <a:spcPts val="600"/>
              </a:spcBef>
              <a:buClr>
                <a:schemeClr val="accent2"/>
              </a:buClr>
              <a:buFont typeface="Arial" panose="020B0604020202020204" pitchFamily="34" charset="0"/>
              <a:buChar char="•"/>
            </a:pPr>
            <a:endParaRPr lang="en-US" sz="1800" dirty="0"/>
          </a:p>
          <a:p>
            <a:pPr marL="342900" indent="-342900">
              <a:spcBef>
                <a:spcPts val="600"/>
              </a:spcBef>
              <a:buClr>
                <a:schemeClr val="accent2"/>
              </a:buClr>
              <a:buFont typeface="Arial" panose="020B0604020202020204" pitchFamily="34" charset="0"/>
              <a:buChar char="•"/>
            </a:pPr>
            <a:endParaRPr lang="en-US" sz="1800" dirty="0"/>
          </a:p>
        </p:txBody>
      </p:sp>
      <p:pic>
        <p:nvPicPr>
          <p:cNvPr id="1032" name="Picture 8" descr="962,300+ 40 Year Old Men Stock Photos, Pictures &amp; Royalty-Free Images -  iStock | 40 year old men talking, 40 year old men hugging">
            <a:extLst>
              <a:ext uri="{FF2B5EF4-FFF2-40B4-BE49-F238E27FC236}">
                <a16:creationId xmlns:a16="http://schemas.microsoft.com/office/drawing/2014/main" id="{74F56656-23B6-0920-60FF-A59A429EE1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4" r="7961"/>
          <a:stretch>
            <a:fillRect/>
          </a:stretch>
        </p:blipFill>
        <p:spPr bwMode="auto">
          <a:xfrm>
            <a:off x="7518909" y="1990779"/>
            <a:ext cx="3453892" cy="261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E5922-C721-4929-8E1E-957E1740782C}"/>
              </a:ext>
            </a:extLst>
          </p:cNvPr>
          <p:cNvSpPr>
            <a:spLocks noGrp="1"/>
          </p:cNvSpPr>
          <p:nvPr>
            <p:ph sz="half" idx="1"/>
          </p:nvPr>
        </p:nvSpPr>
        <p:spPr>
          <a:xfrm>
            <a:off x="695324" y="1607185"/>
            <a:ext cx="5508626" cy="3460115"/>
          </a:xfrm>
        </p:spPr>
        <p:txBody>
          <a:bodyPr/>
          <a:lstStyle/>
          <a:p>
            <a:pPr>
              <a:spcBef>
                <a:spcPts val="600"/>
              </a:spcBef>
            </a:pPr>
            <a:r>
              <a:rPr lang="en-AU" b="1" dirty="0"/>
              <a:t>Examination</a:t>
            </a:r>
          </a:p>
          <a:p>
            <a:pPr marL="342900" indent="-342900">
              <a:spcBef>
                <a:spcPts val="600"/>
              </a:spcBef>
              <a:buClr>
                <a:schemeClr val="accent2"/>
              </a:buClr>
              <a:buFont typeface="Arial" panose="020B0604020202020204" pitchFamily="34" charset="0"/>
              <a:buChar char="•"/>
            </a:pPr>
            <a:r>
              <a:rPr lang="en-AU" dirty="0"/>
              <a:t>Alert and oriented</a:t>
            </a:r>
          </a:p>
          <a:p>
            <a:pPr marL="342900" indent="-342900">
              <a:spcBef>
                <a:spcPts val="600"/>
              </a:spcBef>
              <a:buClr>
                <a:schemeClr val="accent2"/>
              </a:buClr>
              <a:buFont typeface="Arial" panose="020B0604020202020204" pitchFamily="34" charset="0"/>
              <a:buChar char="•"/>
            </a:pPr>
            <a:r>
              <a:rPr lang="en-AU" dirty="0"/>
              <a:t>BMI 28.1 kg/m</a:t>
            </a:r>
            <a:r>
              <a:rPr lang="en-AU" baseline="30000" dirty="0"/>
              <a:t>2</a:t>
            </a:r>
            <a:r>
              <a:rPr lang="en-AU" dirty="0"/>
              <a:t> (weight 86 kg, height 175 cm)</a:t>
            </a:r>
          </a:p>
          <a:p>
            <a:pPr marL="342900" indent="-342900">
              <a:spcBef>
                <a:spcPts val="600"/>
              </a:spcBef>
              <a:buClr>
                <a:schemeClr val="accent2"/>
              </a:buClr>
              <a:buFont typeface="Arial" panose="020B0604020202020204" pitchFamily="34" charset="0"/>
              <a:buChar char="•"/>
            </a:pPr>
            <a:r>
              <a:rPr lang="en-AU" dirty="0"/>
              <a:t>BP 134/82</a:t>
            </a:r>
          </a:p>
        </p:txBody>
      </p:sp>
      <p:sp>
        <p:nvSpPr>
          <p:cNvPr id="5" name="Content Placeholder 4">
            <a:extLst>
              <a:ext uri="{FF2B5EF4-FFF2-40B4-BE49-F238E27FC236}">
                <a16:creationId xmlns:a16="http://schemas.microsoft.com/office/drawing/2014/main" id="{441548A9-54B3-4AB3-BBD4-04B30606C21D}"/>
              </a:ext>
            </a:extLst>
          </p:cNvPr>
          <p:cNvSpPr>
            <a:spLocks noGrp="1"/>
          </p:cNvSpPr>
          <p:nvPr>
            <p:ph sz="half" idx="2"/>
          </p:nvPr>
        </p:nvSpPr>
        <p:spPr>
          <a:xfrm>
            <a:off x="6457950" y="1607185"/>
            <a:ext cx="5292724" cy="4284663"/>
          </a:xfrm>
        </p:spPr>
        <p:txBody>
          <a:bodyPr/>
          <a:lstStyle/>
          <a:p>
            <a:pPr>
              <a:spcBef>
                <a:spcPts val="600"/>
              </a:spcBef>
            </a:pPr>
            <a:r>
              <a:rPr lang="en-AU" b="1" dirty="0"/>
              <a:t>Tests / Investigations </a:t>
            </a:r>
          </a:p>
          <a:p>
            <a:pPr marL="342900" indent="-342900">
              <a:buFont typeface="Arial" panose="020B0604020202020204" pitchFamily="34" charset="0"/>
              <a:buChar char="•"/>
            </a:pPr>
            <a:r>
              <a:rPr lang="en-AU" dirty="0"/>
              <a:t>Fasting glucose 6.3 mmol/L</a:t>
            </a:r>
          </a:p>
          <a:p>
            <a:pPr marL="342900" indent="-342900">
              <a:buFont typeface="Arial" panose="020B0604020202020204" pitchFamily="34" charset="0"/>
              <a:buChar char="•"/>
            </a:pPr>
            <a:r>
              <a:rPr lang="en-AU" dirty="0"/>
              <a:t>Triglycerides 2.1 mmol/L</a:t>
            </a:r>
          </a:p>
        </p:txBody>
      </p:sp>
      <p:sp>
        <p:nvSpPr>
          <p:cNvPr id="4" name="Title 3">
            <a:extLst>
              <a:ext uri="{FF2B5EF4-FFF2-40B4-BE49-F238E27FC236}">
                <a16:creationId xmlns:a16="http://schemas.microsoft.com/office/drawing/2014/main" id="{74A807D8-7033-45DC-AE72-2BFD713A6578}"/>
              </a:ext>
            </a:extLst>
          </p:cNvPr>
          <p:cNvSpPr>
            <a:spLocks noGrp="1"/>
          </p:cNvSpPr>
          <p:nvPr>
            <p:ph type="title"/>
          </p:nvPr>
        </p:nvSpPr>
        <p:spPr/>
        <p:txBody>
          <a:bodyPr/>
          <a:lstStyle/>
          <a:p>
            <a:r>
              <a:rPr lang="en-US" dirty="0"/>
              <a:t>Simon</a:t>
            </a:r>
            <a:endParaRPr lang="en-AU" dirty="0"/>
          </a:p>
        </p:txBody>
      </p:sp>
    </p:spTree>
    <p:extLst>
      <p:ext uri="{BB962C8B-B14F-4D97-AF65-F5344CB8AC3E}">
        <p14:creationId xmlns:p14="http://schemas.microsoft.com/office/powerpoint/2010/main" val="99996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a:xfrm>
            <a:off x="790751" y="1000266"/>
            <a:ext cx="11006102" cy="3972857"/>
          </a:xfrm>
        </p:spPr>
        <p:txBody>
          <a:bodyPr/>
          <a:lstStyle/>
          <a:p>
            <a:pPr>
              <a:spcAft>
                <a:spcPts val="1800"/>
              </a:spcAft>
            </a:pPr>
            <a:r>
              <a:rPr lang="en-US" sz="2400" b="1" dirty="0">
                <a:solidFill>
                  <a:schemeClr val="accent6"/>
                </a:solidFill>
              </a:rPr>
              <a:t>Which of the following is </a:t>
            </a:r>
            <a:r>
              <a:rPr lang="en-US" sz="2400" b="1" u="sng" dirty="0">
                <a:solidFill>
                  <a:schemeClr val="accent6"/>
                </a:solidFill>
              </a:rPr>
              <a:t>not</a:t>
            </a:r>
            <a:r>
              <a:rPr lang="en-US" sz="2400" b="1" dirty="0">
                <a:solidFill>
                  <a:schemeClr val="accent6"/>
                </a:solidFill>
              </a:rPr>
              <a:t> an appropriate next step for Simon?</a:t>
            </a:r>
          </a:p>
          <a:p>
            <a:pPr marL="342900" indent="-342900">
              <a:buFont typeface="Wingdings" panose="05000000000000000000" pitchFamily="2" charset="2"/>
              <a:buChar char="q"/>
            </a:pPr>
            <a:r>
              <a:rPr lang="en-AU" dirty="0"/>
              <a:t>A) Waist circumference measurement</a:t>
            </a:r>
          </a:p>
          <a:p>
            <a:endParaRPr lang="en-AU" dirty="0"/>
          </a:p>
          <a:p>
            <a:pPr marL="342900" indent="-342900">
              <a:buFont typeface="Wingdings" panose="05000000000000000000" pitchFamily="2" charset="2"/>
              <a:buChar char="q"/>
            </a:pPr>
            <a:r>
              <a:rPr lang="en-AU" dirty="0"/>
              <a:t>B) Insulin level</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C) Full lipid profile, including LDL cholesterol</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D) Cardiovascular disease risk assessment via </a:t>
            </a:r>
            <a:r>
              <a:rPr lang="en-AU" dirty="0">
                <a:hlinkClick r:id="rId2"/>
              </a:rPr>
              <a:t>www.cvdcheck.org.au</a:t>
            </a:r>
            <a:r>
              <a:rPr lang="en-AU" dirty="0"/>
              <a:t> </a:t>
            </a:r>
          </a:p>
          <a:p>
            <a:pPr marL="342900" indent="-342900">
              <a:buFont typeface="Wingdings" panose="05000000000000000000" pitchFamily="2" charset="2"/>
              <a:buChar char="q"/>
            </a:pPr>
            <a:endParaRPr lang="en-AU" dirty="0"/>
          </a:p>
        </p:txBody>
      </p:sp>
    </p:spTree>
    <p:extLst>
      <p:ext uri="{BB962C8B-B14F-4D97-AF65-F5344CB8AC3E}">
        <p14:creationId xmlns:p14="http://schemas.microsoft.com/office/powerpoint/2010/main" val="199307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a:xfrm>
            <a:off x="505707" y="984038"/>
            <a:ext cx="11180586" cy="3972857"/>
          </a:xfrm>
        </p:spPr>
        <p:txBody>
          <a:bodyPr/>
          <a:lstStyle/>
          <a:p>
            <a:pPr>
              <a:spcAft>
                <a:spcPts val="1800"/>
              </a:spcAft>
            </a:pPr>
            <a:r>
              <a:rPr lang="en-US" sz="2400" b="1" dirty="0">
                <a:solidFill>
                  <a:schemeClr val="accent6"/>
                </a:solidFill>
              </a:rPr>
              <a:t>Which of the following is </a:t>
            </a:r>
            <a:r>
              <a:rPr lang="en-US" sz="2400" b="1" u="sng" dirty="0">
                <a:solidFill>
                  <a:schemeClr val="accent6"/>
                </a:solidFill>
              </a:rPr>
              <a:t>not</a:t>
            </a:r>
            <a:r>
              <a:rPr lang="en-US" sz="2400" b="1" dirty="0">
                <a:solidFill>
                  <a:schemeClr val="accent6"/>
                </a:solidFill>
              </a:rPr>
              <a:t> an appropriate next step for Simon?</a:t>
            </a:r>
          </a:p>
          <a:p>
            <a:pPr marL="342900" indent="-342900" algn="just">
              <a:spcAft>
                <a:spcPts val="1800"/>
              </a:spcAft>
              <a:buFont typeface="System Font Regular"/>
              <a:buChar char="x"/>
            </a:pPr>
            <a:r>
              <a:rPr lang="en-AU" dirty="0"/>
              <a:t>A) Waist circumference measurement: this is appropriate given Simon has metabolic syndrome.</a:t>
            </a:r>
          </a:p>
          <a:p>
            <a:pPr marL="342900" indent="-342900" algn="just">
              <a:spcAft>
                <a:spcPts val="1800"/>
              </a:spcAft>
              <a:buFont typeface="Wingdings" panose="05000000000000000000" pitchFamily="2" charset="2"/>
              <a:buChar char="ü"/>
            </a:pPr>
            <a:r>
              <a:rPr lang="en-AU" dirty="0"/>
              <a:t>B) Insulin level: Insulin levels are not an appropriate marker of insulin resistance, and measuring insulin resistance is not required when screening for diabetes.</a:t>
            </a:r>
          </a:p>
          <a:p>
            <a:pPr marL="342900" indent="-342900" algn="just">
              <a:spcAft>
                <a:spcPts val="1800"/>
              </a:spcAft>
              <a:buFont typeface="System Font Regular"/>
              <a:buChar char="x"/>
            </a:pPr>
            <a:r>
              <a:rPr lang="en-AU" dirty="0"/>
              <a:t>C) Full lipid profile, including LDL cholesterol: this is required to evaluate and mitigate Simon’s cardiovascular risk.</a:t>
            </a:r>
          </a:p>
          <a:p>
            <a:pPr marL="342900" indent="-342900" algn="just">
              <a:spcAft>
                <a:spcPts val="1800"/>
              </a:spcAft>
              <a:buFont typeface="System Font Regular"/>
              <a:buChar char="x"/>
            </a:pPr>
            <a:r>
              <a:rPr lang="en-AU" dirty="0"/>
              <a:t>D) Cardiovascular disease risk assessment: this is recommended given that Simon is 46 years-old and does not have known atherosclerotic cardiovascular disease, but has cardiovascular risk factors.</a:t>
            </a:r>
          </a:p>
          <a:p>
            <a:pPr algn="just"/>
            <a:endParaRPr lang="en-AU" dirty="0"/>
          </a:p>
        </p:txBody>
      </p:sp>
    </p:spTree>
    <p:extLst>
      <p:ext uri="{BB962C8B-B14F-4D97-AF65-F5344CB8AC3E}">
        <p14:creationId xmlns:p14="http://schemas.microsoft.com/office/powerpoint/2010/main" val="309296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5" y="3096601"/>
            <a:ext cx="10414635" cy="1530675"/>
          </a:xfrm>
        </p:spPr>
        <p:txBody>
          <a:bodyPr/>
          <a:lstStyle/>
          <a:p>
            <a:r>
              <a:rPr lang="en-US" b="1" dirty="0"/>
              <a:t>Do not measure insulin concentration in the fasting state or during an oral glucose tolerance test to assess for insulin resistance</a:t>
            </a:r>
          </a:p>
          <a:p>
            <a:endParaRPr lang="en-US" b="1" dirty="0"/>
          </a:p>
          <a:p>
            <a:r>
              <a:rPr lang="en-US" sz="2000" b="1" dirty="0">
                <a:solidFill>
                  <a:schemeClr val="accent2"/>
                </a:solidFill>
              </a:rPr>
              <a:t>The Endocrine Society of Australia</a:t>
            </a:r>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5" y="2143828"/>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BA9E5C73-1633-45D0-9842-77B2C5F3686A}"/>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08077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331157"/>
            <a:ext cx="10801350" cy="4212421"/>
          </a:xfrm>
        </p:spPr>
        <p:txBody>
          <a:bodyPr/>
          <a:lstStyle/>
          <a:p>
            <a:pPr marL="342900" indent="-342900" algn="just">
              <a:buClr>
                <a:schemeClr val="accent2"/>
              </a:buClr>
              <a:buFont typeface="Arial" panose="020B0604020202020204" pitchFamily="34" charset="0"/>
              <a:buChar char="•"/>
            </a:pPr>
            <a:r>
              <a:rPr lang="en-AU" sz="1900" dirty="0"/>
              <a:t>Guidelines for diabetes screening in the general population vary, often recommending periodic screening after the age of 35−40 years old and/or based on risk. In any person with risk factors for diabetes, screening for diabetes should be considered, e.g. overweight/obesity or a family history.</a:t>
            </a:r>
          </a:p>
          <a:p>
            <a:pPr marL="342900" indent="-342900" algn="just">
              <a:buClr>
                <a:schemeClr val="accent2"/>
              </a:buClr>
              <a:buFont typeface="Arial" panose="020B0604020202020204" pitchFamily="34" charset="0"/>
              <a:buChar char="•"/>
            </a:pPr>
            <a:r>
              <a:rPr lang="en-AU" sz="1900" dirty="0"/>
              <a:t>An HbA1c, fasting plasma glucose or oral glucose tolerance test can be used to diagnose diabetes. There should be two abnormal tests performed on different days, or one abnormal test plus symptoms of hyperglycaemia.</a:t>
            </a:r>
          </a:p>
          <a:p>
            <a:pPr marL="342900" indent="-342900" algn="just">
              <a:buClr>
                <a:schemeClr val="accent2"/>
              </a:buClr>
              <a:buFont typeface="Arial" panose="020B0604020202020204" pitchFamily="34" charset="0"/>
              <a:buChar char="•"/>
            </a:pPr>
            <a:r>
              <a:rPr lang="en-AU" sz="1900" dirty="0"/>
              <a:t>Biochemical assessment of insulin resistance is not required for the screening or management of diabetes. Further, insulin levels are not a reliable or validated way to assess insulin resistance in clinical practice.</a:t>
            </a:r>
          </a:p>
          <a:p>
            <a:pPr marL="342900" indent="-342900" algn="just">
              <a:buClr>
                <a:schemeClr val="accent2"/>
              </a:buClr>
              <a:buFont typeface="Arial" panose="020B0604020202020204" pitchFamily="34" charset="0"/>
              <a:buChar char="•"/>
            </a:pPr>
            <a:r>
              <a:rPr lang="en-AU" sz="1900" dirty="0"/>
              <a:t>In people with cardiometabolic risk factors, cardiovascular risk assessment should be considered, e.g. using the Australian cardiovascular risk calculator (</a:t>
            </a:r>
            <a:r>
              <a:rPr lang="en-AU" sz="1900" dirty="0">
                <a:hlinkClick r:id="rId2"/>
              </a:rPr>
              <a:t>www.cvdcheck.org.au</a:t>
            </a:r>
            <a:r>
              <a:rPr lang="en-AU" sz="1900" dirty="0"/>
              <a:t>). Associated comorbidities should also be managed appropriately, e.g. hypertension, hyperlipidaemia.</a:t>
            </a:r>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a:xfrm>
            <a:off x="695325" y="476625"/>
            <a:ext cx="6627813" cy="844810"/>
          </a:xfrm>
        </p:spPr>
        <p:txBody>
          <a:bodyPr/>
          <a:lstStyle/>
          <a:p>
            <a:r>
              <a:rPr lang="en-US" dirty="0"/>
              <a:t>What is best practice?</a:t>
            </a:r>
            <a:endParaRPr lang="en-AU" dirty="0"/>
          </a:p>
        </p:txBody>
      </p:sp>
    </p:spTree>
    <p:extLst>
      <p:ext uri="{BB962C8B-B14F-4D97-AF65-F5344CB8AC3E}">
        <p14:creationId xmlns:p14="http://schemas.microsoft.com/office/powerpoint/2010/main" val="188518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4DBBA3-807E-6D74-7961-5D6D70EC3129}"/>
              </a:ext>
            </a:extLst>
          </p:cNvPr>
          <p:cNvSpPr>
            <a:spLocks noGrp="1"/>
          </p:cNvSpPr>
          <p:nvPr>
            <p:ph type="body" sz="quarter" idx="11"/>
          </p:nvPr>
        </p:nvSpPr>
        <p:spPr>
          <a:xfrm>
            <a:off x="695325" y="1385165"/>
            <a:ext cx="10799763" cy="3972857"/>
          </a:xfrm>
        </p:spPr>
        <p:txBody>
          <a:bodyPr/>
          <a:lstStyle/>
          <a:p>
            <a:pPr marL="342900" indent="-342900">
              <a:buFont typeface="Arial" panose="020B0604020202020204" pitchFamily="34" charset="0"/>
              <a:buChar char="•"/>
            </a:pPr>
            <a:r>
              <a:rPr lang="en-AU" sz="1800" dirty="0"/>
              <a:t>Simon requires a follow-up appointment and the below:</a:t>
            </a:r>
            <a:endParaRPr lang="en-AU" sz="1400" dirty="0"/>
          </a:p>
          <a:p>
            <a:pPr marL="933450" indent="-336550">
              <a:buFont typeface="Arial" panose="020B0604020202020204" pitchFamily="34" charset="0"/>
              <a:buChar char="•"/>
            </a:pPr>
            <a:r>
              <a:rPr lang="en-AU" sz="1800" dirty="0"/>
              <a:t>Discussion regarding management options for weight loss (Simon’s primary concern)</a:t>
            </a:r>
          </a:p>
          <a:p>
            <a:pPr marL="933450" indent="-336550">
              <a:buFont typeface="Arial" panose="020B0604020202020204" pitchFamily="34" charset="0"/>
              <a:buChar char="•"/>
            </a:pPr>
            <a:r>
              <a:rPr lang="en-AU" sz="1800" dirty="0"/>
              <a:t>Biochemistry to screen for diabetes, i.e. HbA1c or fasting glucose, may consider an oral glucose tolerance test if indicated</a:t>
            </a:r>
          </a:p>
          <a:p>
            <a:pPr marL="933450" indent="-336550">
              <a:buFont typeface="Arial" panose="020B0604020202020204" pitchFamily="34" charset="0"/>
              <a:buChar char="•"/>
            </a:pPr>
            <a:r>
              <a:rPr lang="en-AU" sz="1800" dirty="0"/>
              <a:t>Complete lipid profile, including LDL cholesterol</a:t>
            </a:r>
          </a:p>
          <a:p>
            <a:pPr marL="933450" indent="-336550">
              <a:buFont typeface="Arial" panose="020B0604020202020204" pitchFamily="34" charset="0"/>
              <a:buChar char="•"/>
            </a:pPr>
            <a:r>
              <a:rPr lang="en-AU" sz="1800" dirty="0"/>
              <a:t>Cardiovascular risk assessment (</a:t>
            </a:r>
            <a:r>
              <a:rPr lang="en-AU" sz="1800" dirty="0">
                <a:hlinkClick r:id="rId2"/>
              </a:rPr>
              <a:t>www.cvdcheck.org.au</a:t>
            </a:r>
            <a:r>
              <a:rPr lang="en-AU" sz="1800" dirty="0"/>
              <a:t>)</a:t>
            </a:r>
          </a:p>
          <a:p>
            <a:pPr marL="933450" indent="-336550">
              <a:buFont typeface="Arial" panose="020B0604020202020204" pitchFamily="34" charset="0"/>
              <a:buChar char="•"/>
            </a:pPr>
            <a:r>
              <a:rPr lang="en-AU" sz="1800" dirty="0"/>
              <a:t>Management of comorbidities, including hypertension and untreated obstructive sleep apnoea</a:t>
            </a:r>
          </a:p>
          <a:p>
            <a:pPr marL="360363" indent="-336550">
              <a:buFont typeface="Arial" panose="020B0604020202020204" pitchFamily="34" charset="0"/>
              <a:buChar char="•"/>
            </a:pPr>
            <a:r>
              <a:rPr lang="en-AU" sz="1800" dirty="0"/>
              <a:t>Helpful patient resources:</a:t>
            </a:r>
          </a:p>
          <a:p>
            <a:pPr marL="933450" indent="-336550">
              <a:buFont typeface="Arial" panose="020B0604020202020204" pitchFamily="34" charset="0"/>
              <a:buChar char="•"/>
            </a:pPr>
            <a:r>
              <a:rPr lang="en-AU" sz="1800" dirty="0">
                <a:hlinkClick r:id="rId2"/>
              </a:rPr>
              <a:t>www.betterhealth.vic.gov.au/health/healthyliving/weight-management-services</a:t>
            </a:r>
          </a:p>
          <a:p>
            <a:pPr marL="933450" indent="-336550">
              <a:buFont typeface="Arial" panose="020B0604020202020204" pitchFamily="34" charset="0"/>
              <a:buChar char="•"/>
            </a:pPr>
            <a:r>
              <a:rPr lang="en-AU" sz="1800" dirty="0">
                <a:hlinkClick r:id="rId2"/>
              </a:rPr>
              <a:t>www.cvdcheck.org.au</a:t>
            </a:r>
            <a:endParaRPr lang="en-AU" sz="1800" dirty="0"/>
          </a:p>
          <a:p>
            <a:pPr marL="933450" indent="-336550">
              <a:buFont typeface="Arial" panose="020B0604020202020204" pitchFamily="34" charset="0"/>
              <a:buChar char="•"/>
            </a:pPr>
            <a:r>
              <a:rPr lang="en-AU" sz="1800" dirty="0">
                <a:hlinkClick r:id="rId3"/>
              </a:rPr>
              <a:t>www.sleephealthfoundation.org.au/sleep-disorders/obstructive-sleep-apnoea</a:t>
            </a:r>
            <a:r>
              <a:rPr lang="en-AU" sz="1800" dirty="0"/>
              <a:t> </a:t>
            </a:r>
          </a:p>
          <a:p>
            <a:pPr marL="933450" indent="-336550">
              <a:buFont typeface="Arial" panose="020B0604020202020204" pitchFamily="34" charset="0"/>
              <a:buChar char="•"/>
            </a:pPr>
            <a:endParaRPr lang="en-AU" sz="1800" dirty="0"/>
          </a:p>
          <a:p>
            <a:pPr marL="933450" indent="-336550">
              <a:buFont typeface="Arial" panose="020B0604020202020204" pitchFamily="34" charset="0"/>
              <a:buChar char="•"/>
            </a:pPr>
            <a:endParaRPr lang="en-AU" sz="1800" dirty="0"/>
          </a:p>
          <a:p>
            <a:pPr marL="933450" indent="-336550">
              <a:buFont typeface="Arial" panose="020B0604020202020204" pitchFamily="34" charset="0"/>
              <a:buChar char="•"/>
            </a:pPr>
            <a:endParaRPr lang="en-AU" sz="1800" dirty="0"/>
          </a:p>
        </p:txBody>
      </p:sp>
      <p:sp>
        <p:nvSpPr>
          <p:cNvPr id="3" name="Title 2">
            <a:extLst>
              <a:ext uri="{FF2B5EF4-FFF2-40B4-BE49-F238E27FC236}">
                <a16:creationId xmlns:a16="http://schemas.microsoft.com/office/drawing/2014/main" id="{02E26125-B999-0749-1637-9C8990136F83}"/>
              </a:ext>
            </a:extLst>
          </p:cNvPr>
          <p:cNvSpPr>
            <a:spLocks noGrp="1"/>
          </p:cNvSpPr>
          <p:nvPr>
            <p:ph type="title"/>
          </p:nvPr>
        </p:nvSpPr>
        <p:spPr/>
        <p:txBody>
          <a:bodyPr/>
          <a:lstStyle/>
          <a:p>
            <a:r>
              <a:rPr lang="en-US" dirty="0"/>
              <a:t>Patient Care</a:t>
            </a:r>
            <a:endParaRPr lang="en-AU" dirty="0"/>
          </a:p>
        </p:txBody>
      </p:sp>
    </p:spTree>
    <p:extLst>
      <p:ext uri="{BB962C8B-B14F-4D97-AF65-F5344CB8AC3E}">
        <p14:creationId xmlns:p14="http://schemas.microsoft.com/office/powerpoint/2010/main" val="356048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9BC7FB-0E31-BD24-1003-FD8FB0D98FB1}"/>
              </a:ext>
            </a:extLst>
          </p:cNvPr>
          <p:cNvSpPr>
            <a:spLocks noGrp="1"/>
          </p:cNvSpPr>
          <p:nvPr>
            <p:ph type="body" sz="quarter" idx="11"/>
          </p:nvPr>
        </p:nvSpPr>
        <p:spPr>
          <a:xfrm>
            <a:off x="878478" y="1412875"/>
            <a:ext cx="10908411" cy="3972857"/>
          </a:xfrm>
        </p:spPr>
        <p:txBody>
          <a:bodyPr/>
          <a:lstStyle/>
          <a:p>
            <a:endParaRPr lang="en-US" b="0" i="0" dirty="0">
              <a:solidFill>
                <a:srgbClr val="313131"/>
              </a:solidFill>
              <a:effectLst/>
              <a:latin typeface="OpenSans"/>
            </a:endParaRPr>
          </a:p>
          <a:p>
            <a:pPr marL="0" indent="0">
              <a:buNone/>
            </a:pPr>
            <a:endParaRPr lang="en-AU" dirty="0"/>
          </a:p>
          <a:p>
            <a:r>
              <a:rPr lang="en-US" sz="1800" b="1" dirty="0">
                <a:effectLst/>
                <a:latin typeface="Arial" panose="020B0604020202020204" pitchFamily="34" charset="0"/>
                <a:ea typeface="Calibri" panose="020F0502020204030204" pitchFamily="34" charset="0"/>
                <a:cs typeface="Arial" panose="020B0604020202020204" pitchFamily="34" charset="0"/>
              </a:rPr>
              <a:t>Shared decision making </a:t>
            </a:r>
            <a:r>
              <a:rPr lang="en-US" sz="1800" dirty="0">
                <a:effectLst/>
                <a:latin typeface="Arial" panose="020B0604020202020204" pitchFamily="34" charset="0"/>
                <a:ea typeface="Calibri" panose="020F0502020204030204" pitchFamily="34" charset="0"/>
                <a:cs typeface="Arial" panose="020B0604020202020204" pitchFamily="34" charset="0"/>
              </a:rPr>
              <a:t>(SDM) involves discussion and collaboration between a patient/consumer and their healthcare provider to bring together the consumers values, goals and preferences with the best available evidence about benefits, risks and uncertainties of treatment in order to reach the most appropriate healthcare decisions for that person</a:t>
            </a:r>
            <a:endParaRPr lang="en-AU" sz="1800" dirty="0">
              <a:latin typeface="Arial" panose="020B0604020202020204" pitchFamily="34" charset="0"/>
              <a:cs typeface="Arial" panose="020B0604020202020204" pitchFamily="34" charset="0"/>
            </a:endParaRPr>
          </a:p>
          <a:p>
            <a:r>
              <a:rPr lang="en-US" sz="1800" b="1" i="0" dirty="0">
                <a:effectLst/>
                <a:latin typeface="Arial" panose="020B0604020202020204" pitchFamily="34" charset="0"/>
                <a:cs typeface="Arial" panose="020B0604020202020204" pitchFamily="34" charset="0"/>
              </a:rPr>
              <a:t>Person-</a:t>
            </a:r>
            <a:r>
              <a:rPr lang="en-US" sz="1800" b="1" i="0" dirty="0" err="1">
                <a:effectLst/>
                <a:latin typeface="Arial" panose="020B0604020202020204" pitchFamily="34" charset="0"/>
                <a:cs typeface="Arial" panose="020B0604020202020204" pitchFamily="34" charset="0"/>
              </a:rPr>
              <a:t>centred</a:t>
            </a:r>
            <a:r>
              <a:rPr lang="en-US" sz="1800" b="1" i="0" dirty="0">
                <a:effectLst/>
                <a:latin typeface="Arial" panose="020B0604020202020204" pitchFamily="34" charset="0"/>
                <a:cs typeface="Arial" panose="020B0604020202020204" pitchFamily="34" charset="0"/>
              </a:rPr>
              <a:t> care </a:t>
            </a:r>
            <a:r>
              <a:rPr lang="en-US" sz="1800" b="0" i="0" dirty="0">
                <a:effectLst/>
                <a:latin typeface="Arial" panose="020B0604020202020204" pitchFamily="34" charset="0"/>
                <a:cs typeface="Arial" panose="020B0604020202020204" pitchFamily="34" charset="0"/>
              </a:rPr>
              <a:t>is widely </a:t>
            </a:r>
            <a:r>
              <a:rPr lang="en-US" sz="1800" b="0" i="0" dirty="0" err="1">
                <a:effectLst/>
                <a:latin typeface="Arial" panose="020B0604020202020204" pitchFamily="34" charset="0"/>
                <a:cs typeface="Arial" panose="020B0604020202020204" pitchFamily="34" charset="0"/>
              </a:rPr>
              <a:t>recognised</a:t>
            </a:r>
            <a:r>
              <a:rPr lang="en-US" sz="1800" b="0" i="0" dirty="0">
                <a:effectLst/>
                <a:latin typeface="Arial" panose="020B0604020202020204" pitchFamily="34" charset="0"/>
                <a:cs typeface="Arial" panose="020B0604020202020204" pitchFamily="34" charset="0"/>
              </a:rPr>
              <a:t> as a foundation to safe, high-quality health care. It is care that respects and responds to the preferences, needs and values of patients and consumers.</a:t>
            </a:r>
          </a:p>
          <a:p>
            <a:r>
              <a:rPr lang="en-US" sz="1800" dirty="0">
                <a:latin typeface="Arial" panose="020B0604020202020204" pitchFamily="34" charset="0"/>
                <a:cs typeface="Arial" panose="020B0604020202020204" pitchFamily="34" charset="0"/>
              </a:rPr>
              <a:t>For further information and resources refer to the Australian Commission on Safety and Quality in Healthcare’s Partnering with Consumers website: </a:t>
            </a:r>
            <a:r>
              <a:rPr lang="en-US" sz="1800" dirty="0">
                <a:solidFill>
                  <a:srgbClr val="313131"/>
                </a:solidFill>
                <a:latin typeface="Arial" panose="020B0604020202020204" pitchFamily="34" charset="0"/>
                <a:cs typeface="Arial" panose="020B0604020202020204" pitchFamily="34" charset="0"/>
                <a:hlinkClick r:id="rId2"/>
              </a:rPr>
              <a:t>https://www.safetyandquality.gov.au/our-work/partnering-consumers</a:t>
            </a:r>
            <a:r>
              <a:rPr lang="en-US" sz="1800" dirty="0">
                <a:solidFill>
                  <a:srgbClr val="313131"/>
                </a:solidFill>
                <a:latin typeface="Arial" panose="020B0604020202020204" pitchFamily="34" charset="0"/>
                <a:cs typeface="Arial" panose="020B0604020202020204" pitchFamily="34" charset="0"/>
              </a:rPr>
              <a:t> </a:t>
            </a:r>
          </a:p>
          <a:p>
            <a:endParaRPr lang="en-US" sz="1800" dirty="0">
              <a:solidFill>
                <a:srgbClr val="313131"/>
              </a:solidFill>
              <a:latin typeface="Arial" panose="020B0604020202020204" pitchFamily="34" charset="0"/>
              <a:cs typeface="Arial" panose="020B0604020202020204" pitchFamily="34" charset="0"/>
            </a:endParaRPr>
          </a:p>
          <a:p>
            <a:endParaRPr lang="en-US" dirty="0">
              <a:solidFill>
                <a:srgbClr val="313131"/>
              </a:solidFill>
              <a:latin typeface="OpenSans"/>
            </a:endParaRPr>
          </a:p>
          <a:p>
            <a:endParaRPr lang="en-US" dirty="0">
              <a:solidFill>
                <a:srgbClr val="313131"/>
              </a:solidFill>
              <a:latin typeface="OpenSans"/>
            </a:endParaRPr>
          </a:p>
          <a:p>
            <a:endParaRPr lang="en-AU" dirty="0"/>
          </a:p>
        </p:txBody>
      </p:sp>
      <p:sp>
        <p:nvSpPr>
          <p:cNvPr id="3" name="Title 2">
            <a:extLst>
              <a:ext uri="{FF2B5EF4-FFF2-40B4-BE49-F238E27FC236}">
                <a16:creationId xmlns:a16="http://schemas.microsoft.com/office/drawing/2014/main" id="{89EE75FF-192B-DADC-CE78-B5C51BEB0CC2}"/>
              </a:ext>
            </a:extLst>
          </p:cNvPr>
          <p:cNvSpPr>
            <a:spLocks noGrp="1"/>
          </p:cNvSpPr>
          <p:nvPr>
            <p:ph type="title"/>
          </p:nvPr>
        </p:nvSpPr>
        <p:spPr/>
        <p:txBody>
          <a:bodyPr/>
          <a:lstStyle/>
          <a:p>
            <a:r>
              <a:rPr lang="en-US" dirty="0"/>
              <a:t>Patient Care</a:t>
            </a:r>
            <a:endParaRPr lang="en-AU" dirty="0"/>
          </a:p>
        </p:txBody>
      </p:sp>
      <p:sp>
        <p:nvSpPr>
          <p:cNvPr id="6" name="TextBox 5">
            <a:extLst>
              <a:ext uri="{FF2B5EF4-FFF2-40B4-BE49-F238E27FC236}">
                <a16:creationId xmlns:a16="http://schemas.microsoft.com/office/drawing/2014/main" id="{0F98FFF2-28B0-064F-57A1-BB8561BECC7F}"/>
              </a:ext>
            </a:extLst>
          </p:cNvPr>
          <p:cNvSpPr txBox="1"/>
          <p:nvPr/>
        </p:nvSpPr>
        <p:spPr>
          <a:xfrm>
            <a:off x="1541230" y="1472268"/>
            <a:ext cx="9911441" cy="646331"/>
          </a:xfrm>
          <a:prstGeom prst="rect">
            <a:avLst/>
          </a:prstGeom>
          <a:noFill/>
        </p:spPr>
        <p:txBody>
          <a:bodyPr wrap="square">
            <a:spAutoFit/>
          </a:bodyPr>
          <a:lstStyle/>
          <a:p>
            <a:r>
              <a:rPr lang="en-AU" sz="1800" i="1" dirty="0">
                <a:solidFill>
                  <a:schemeClr val="tx1">
                    <a:lumMod val="65000"/>
                    <a:lumOff val="35000"/>
                  </a:schemeClr>
                </a:solidFill>
                <a:effectLst/>
              </a:rPr>
              <a:t>“Priority </a:t>
            </a:r>
            <a:r>
              <a:rPr lang="en-AU" i="1" dirty="0">
                <a:solidFill>
                  <a:schemeClr val="tx1">
                    <a:lumMod val="65000"/>
                    <a:lumOff val="35000"/>
                  </a:schemeClr>
                </a:solidFill>
              </a:rPr>
              <a:t>populations often receive less information and ask fewer questions</a:t>
            </a:r>
            <a:r>
              <a:rPr lang="en-AU" sz="1800" i="1" dirty="0">
                <a:solidFill>
                  <a:schemeClr val="tx1">
                    <a:lumMod val="65000"/>
                    <a:lumOff val="35000"/>
                  </a:schemeClr>
                </a:solidFill>
                <a:effectLst/>
              </a:rPr>
              <a:t>.</a:t>
            </a:r>
            <a:r>
              <a:rPr lang="en-US" sz="1800" i="1" dirty="0">
                <a:solidFill>
                  <a:schemeClr val="tx1">
                    <a:lumMod val="65000"/>
                    <a:lumOff val="35000"/>
                  </a:schemeClr>
                </a:solidFill>
                <a:effectLst/>
              </a:rPr>
              <a:t> You may need to do more to engage them in shared decision making"</a:t>
            </a:r>
            <a:endParaRPr lang="en-GB" dirty="0">
              <a:solidFill>
                <a:schemeClr val="tx1">
                  <a:lumMod val="65000"/>
                  <a:lumOff val="35000"/>
                </a:schemeClr>
              </a:solidFill>
            </a:endParaRPr>
          </a:p>
        </p:txBody>
      </p:sp>
    </p:spTree>
    <p:extLst>
      <p:ext uri="{BB962C8B-B14F-4D97-AF65-F5344CB8AC3E}">
        <p14:creationId xmlns:p14="http://schemas.microsoft.com/office/powerpoint/2010/main" val="1707758906"/>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4307</TotalTime>
  <Words>1264</Words>
  <Application>Microsoft Office PowerPoint</Application>
  <PresentationFormat>Widescreen</PresentationFormat>
  <Paragraphs>98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OpenSans</vt:lpstr>
      <vt:lpstr>System Font Regular</vt:lpstr>
      <vt:lpstr>Wingdings</vt:lpstr>
      <vt:lpstr>Office Theme</vt:lpstr>
      <vt:lpstr>An insulin level is not required when suspecting insulin resistance</vt:lpstr>
      <vt:lpstr>Simon</vt:lpstr>
      <vt:lpstr>Simon</vt:lpstr>
      <vt:lpstr>PowerPoint Presentation</vt:lpstr>
      <vt:lpstr>PowerPoint Presentation</vt:lpstr>
      <vt:lpstr>Evolve Recommendation</vt:lpstr>
      <vt:lpstr>What is best practice?</vt:lpstr>
      <vt:lpstr>Patient Care</vt:lpstr>
      <vt:lpstr>Patient Care</vt:lpstr>
      <vt:lpstr>References</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Stephanie Wrightman</cp:lastModifiedBy>
  <cp:revision>336</cp:revision>
  <dcterms:created xsi:type="dcterms:W3CDTF">2020-08-06T07:16:45Z</dcterms:created>
  <dcterms:modified xsi:type="dcterms:W3CDTF">2025-12-18T22:16:49Z</dcterms:modified>
</cp:coreProperties>
</file>