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7" r:id="rId2"/>
    <p:sldId id="289" r:id="rId3"/>
    <p:sldId id="300" r:id="rId4"/>
    <p:sldId id="290" r:id="rId5"/>
    <p:sldId id="301" r:id="rId6"/>
    <p:sldId id="273" r:id="rId7"/>
    <p:sldId id="293" r:id="rId8"/>
    <p:sldId id="302" r:id="rId9"/>
    <p:sldId id="298" r:id="rId10"/>
    <p:sldId id="299" r:id="rId11"/>
    <p:sldId id="280"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5"/>
    <p:restoredTop sz="96654"/>
  </p:normalViewPr>
  <p:slideViewPr>
    <p:cSldViewPr snapToGrid="0" snapToObjects="1">
      <p:cViewPr varScale="1">
        <p:scale>
          <a:sx n="105" d="100"/>
          <a:sy n="105" d="100"/>
        </p:scale>
        <p:origin x="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F95ED-8A98-4E4F-A922-32684273EC46}" type="datetimeFigureOut">
              <a:rPr lang="en-AU" smtClean="0"/>
              <a:t>10/09/2020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A10D8-4FF7-8745-90F5-245FC3C02D05}" type="slidenum">
              <a:rPr lang="en-AU" smtClean="0"/>
              <a:t>‹#›</a:t>
            </a:fld>
            <a:endParaRPr lang="en-AU"/>
          </a:p>
        </p:txBody>
      </p:sp>
    </p:spTree>
    <p:extLst>
      <p:ext uri="{BB962C8B-B14F-4D97-AF65-F5344CB8AC3E}">
        <p14:creationId xmlns:p14="http://schemas.microsoft.com/office/powerpoint/2010/main" val="12457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59" name="Picture 58" descr="A close up of a logo&#10;&#10;Description automatically generated">
            <a:extLst>
              <a:ext uri="{FF2B5EF4-FFF2-40B4-BE49-F238E27FC236}">
                <a16:creationId xmlns:a16="http://schemas.microsoft.com/office/drawing/2014/main" id="{CC173DBE-A845-3E4A-9FB7-A2DF7C35D3DF}"/>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60" name="Picture 59" descr="A picture containing drawing, light&#10;&#10;Description automatically generated">
            <a:extLst>
              <a:ext uri="{FF2B5EF4-FFF2-40B4-BE49-F238E27FC236}">
                <a16:creationId xmlns:a16="http://schemas.microsoft.com/office/drawing/2014/main" id="{919AA5FE-C490-0F43-9A62-0C726F402C4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E7410D78-8D29-4C57-B877-13DF4ACF9893}"/>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4E3230DF-2CB4-4358-851C-F058C90C176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41788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pic>
        <p:nvPicPr>
          <p:cNvPr id="8" name="Picture 7" descr="A close up of a logo&#10;&#10;Description automatically generated">
            <a:extLst>
              <a:ext uri="{FF2B5EF4-FFF2-40B4-BE49-F238E27FC236}">
                <a16:creationId xmlns:a16="http://schemas.microsoft.com/office/drawing/2014/main" id="{86A91825-A5F7-5745-98C0-A4D0748BAD40}"/>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9" name="Picture 8" descr="A picture containing drawing, light&#10;&#10;Description automatically generated">
            <a:extLst>
              <a:ext uri="{FF2B5EF4-FFF2-40B4-BE49-F238E27FC236}">
                <a16:creationId xmlns:a16="http://schemas.microsoft.com/office/drawing/2014/main" id="{5AD9F774-0C1A-7B4F-A228-E984BB2BD5AA}"/>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A2E719B-5C99-FB4F-A4EA-D15D3E2F297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1" name="Picture 10" descr="A close up of a sign&#10;&#10;Description automatically generated">
            <a:extLst>
              <a:ext uri="{FF2B5EF4-FFF2-40B4-BE49-F238E27FC236}">
                <a16:creationId xmlns:a16="http://schemas.microsoft.com/office/drawing/2014/main" id="{C79C85A9-D1C5-464B-9BD4-26CD2AF1CCC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3972E5BA-D745-4964-98D3-B49A0065B34C}"/>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0F966328-6094-438B-9BB4-B04B597EF24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13514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pic>
        <p:nvPicPr>
          <p:cNvPr id="26" name="Picture 25" descr="A close up of a logo&#10;&#10;Description automatically generated">
            <a:extLst>
              <a:ext uri="{FF2B5EF4-FFF2-40B4-BE49-F238E27FC236}">
                <a16:creationId xmlns:a16="http://schemas.microsoft.com/office/drawing/2014/main" id="{9364C222-7F9C-0F47-AC14-784FE4874F9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FD7599DB-E438-F64D-951F-658E7B058858}"/>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C048D736-3E6C-5B43-A416-DE65B49A114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81AC7BE-37C8-8D4B-A265-321425683D1C}"/>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3">
            <a:extLst>
              <a:ext uri="{FF2B5EF4-FFF2-40B4-BE49-F238E27FC236}">
                <a16:creationId xmlns:a16="http://schemas.microsoft.com/office/drawing/2014/main" id="{BA5B8BC3-51A5-4A4C-AB76-FBF447980317}"/>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412D9014-C506-434A-B444-7BF504536F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402068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6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44099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EAFDC1-ACCA-46BA-9B62-2E4F183E524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33373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icture Placeholder 3">
            <a:extLst>
              <a:ext uri="{FF2B5EF4-FFF2-40B4-BE49-F238E27FC236}">
                <a16:creationId xmlns:a16="http://schemas.microsoft.com/office/drawing/2014/main" id="{693FBC3D-781C-446D-B44F-9E17E1704A07}"/>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530A699B-DCD4-4C62-B69F-D8E01A5BAB0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17425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pic>
        <p:nvPicPr>
          <p:cNvPr id="26" name="Picture 25" descr="A close up of a logo&#10;&#10;Description automatically generated">
            <a:extLst>
              <a:ext uri="{FF2B5EF4-FFF2-40B4-BE49-F238E27FC236}">
                <a16:creationId xmlns:a16="http://schemas.microsoft.com/office/drawing/2014/main" id="{2AFF4556-E350-5B45-88A7-69E8A5983CF2}"/>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9F66E2E7-F313-BC47-814B-5DEB2FFA3F2D}"/>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7256797A-742F-8642-B235-E5314A472DC0}"/>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903C1BA-8BA1-2940-8537-F19912FF9F3F}"/>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
            <a:extLst>
              <a:ext uri="{FF2B5EF4-FFF2-40B4-BE49-F238E27FC236}">
                <a16:creationId xmlns:a16="http://schemas.microsoft.com/office/drawing/2014/main" id="{ED998DBB-A924-44A9-A581-09A6C606FAD6}"/>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FFE43978-256F-4B81-B0DA-51AE71A44D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196729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DB8E9BF6-C51E-2E42-9453-8BD0AD09DC38}"/>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2" name="Picture 11" descr="A picture containing drawing, light&#10;&#10;Description automatically generated">
            <a:extLst>
              <a:ext uri="{FF2B5EF4-FFF2-40B4-BE49-F238E27FC236}">
                <a16:creationId xmlns:a16="http://schemas.microsoft.com/office/drawing/2014/main" id="{2BA00075-B15A-7A4C-8F0E-C153D64A3859}"/>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6E19E68-8301-E04F-98AF-E3622455DB8B}"/>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3FDD139E-FC5D-BC42-948C-9F115611D7B5}"/>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29DCBCD2-97EC-4C23-B546-167420B3C25D}"/>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A9931BF1-929B-4CFB-A6AE-1C50BDC1BA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10778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pic>
        <p:nvPicPr>
          <p:cNvPr id="14" name="Picture 13" descr="A close up of a logo&#10;&#10;Description automatically generated">
            <a:extLst>
              <a:ext uri="{FF2B5EF4-FFF2-40B4-BE49-F238E27FC236}">
                <a16:creationId xmlns:a16="http://schemas.microsoft.com/office/drawing/2014/main" id="{E01C79F9-9E9C-9940-B8A4-0452715310D6}"/>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5" name="Picture 14" descr="A picture containing drawing, light&#10;&#10;Description automatically generated">
            <a:extLst>
              <a:ext uri="{FF2B5EF4-FFF2-40B4-BE49-F238E27FC236}">
                <a16:creationId xmlns:a16="http://schemas.microsoft.com/office/drawing/2014/main" id="{9BC2520A-5C34-0C4B-8272-AED10E2F55CF}"/>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715ACEE-2C67-D342-8A38-D28C59400F7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7" name="Picture 16" descr="A close up of a sign&#10;&#10;Description automatically generated">
            <a:extLst>
              <a:ext uri="{FF2B5EF4-FFF2-40B4-BE49-F238E27FC236}">
                <a16:creationId xmlns:a16="http://schemas.microsoft.com/office/drawing/2014/main" id="{490777D8-4FE1-9E4F-859F-654465152A18}"/>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C9547154-77BE-4FA5-8B8E-34AAE3058961}"/>
              </a:ext>
            </a:extLst>
          </p:cNvPr>
          <p:cNvSpPr>
            <a:spLocks noGrp="1"/>
          </p:cNvSpPr>
          <p:nvPr>
            <p:ph type="pic" sz="quarter" idx="4294967295"/>
          </p:nvPr>
        </p:nvSpPr>
        <p:spPr>
          <a:xfrm>
            <a:off x="9467193" y="5930114"/>
            <a:ext cx="2027895" cy="559585"/>
          </a:xfrm>
        </p:spPr>
      </p:sp>
      <p:pic>
        <p:nvPicPr>
          <p:cNvPr id="3" name="Picture 2">
            <a:extLst>
              <a:ext uri="{FF2B5EF4-FFF2-40B4-BE49-F238E27FC236}">
                <a16:creationId xmlns:a16="http://schemas.microsoft.com/office/drawing/2014/main" id="{941D63CD-B9A2-402A-8FBF-B247758805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13953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pic>
        <p:nvPicPr>
          <p:cNvPr id="8" name="Picture 7" descr="A close up of a logo&#10;&#10;Description automatically generated">
            <a:extLst>
              <a:ext uri="{FF2B5EF4-FFF2-40B4-BE49-F238E27FC236}">
                <a16:creationId xmlns:a16="http://schemas.microsoft.com/office/drawing/2014/main" id="{E6E744DD-3CC0-414C-A07A-58E6373F44D9}"/>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AB245462-5437-2C44-A266-C71F6E646863}"/>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FF9B976-3FFC-7B46-B3F4-5D957973179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981FA904-ABB0-BB47-AFFA-58EA254320DB}"/>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7D44919C-49C9-4CBE-972B-52E7989E313C}"/>
              </a:ext>
            </a:extLst>
          </p:cNvPr>
          <p:cNvSpPr>
            <a:spLocks noGrp="1"/>
          </p:cNvSpPr>
          <p:nvPr>
            <p:ph type="pic" sz="quarter" idx="4294967295"/>
          </p:nvPr>
        </p:nvSpPr>
        <p:spPr>
          <a:xfrm>
            <a:off x="9467193" y="5930114"/>
            <a:ext cx="2027895" cy="559585"/>
          </a:xfrm>
        </p:spPr>
      </p:sp>
      <p:pic>
        <p:nvPicPr>
          <p:cNvPr id="4" name="Picture 3">
            <a:extLst>
              <a:ext uri="{FF2B5EF4-FFF2-40B4-BE49-F238E27FC236}">
                <a16:creationId xmlns:a16="http://schemas.microsoft.com/office/drawing/2014/main" id="{7DA7496E-CB78-4EC9-BDAD-CFFAAA18922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35185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pic>
        <p:nvPicPr>
          <p:cNvPr id="9" name="Picture 8" descr="A close up of a logo&#10;&#10;Description automatically generated">
            <a:extLst>
              <a:ext uri="{FF2B5EF4-FFF2-40B4-BE49-F238E27FC236}">
                <a16:creationId xmlns:a16="http://schemas.microsoft.com/office/drawing/2014/main" id="{BEC27713-5EA0-AB42-A1B3-8152045C5B5D}"/>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0" name="Picture 9" descr="A picture containing drawing, light&#10;&#10;Description automatically generated">
            <a:extLst>
              <a:ext uri="{FF2B5EF4-FFF2-40B4-BE49-F238E27FC236}">
                <a16:creationId xmlns:a16="http://schemas.microsoft.com/office/drawing/2014/main" id="{CBD0F0BE-16D6-8E4D-A274-EBABB825A0E1}"/>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E0B8CF4-0E87-EA4D-9EBC-8DEB1F1E611C}"/>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2" name="Picture 11" descr="A close up of a sign&#10;&#10;Description automatically generated">
            <a:extLst>
              <a:ext uri="{FF2B5EF4-FFF2-40B4-BE49-F238E27FC236}">
                <a16:creationId xmlns:a16="http://schemas.microsoft.com/office/drawing/2014/main" id="{27232EBE-BE68-C845-B294-A4FB617635EC}"/>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3">
            <a:extLst>
              <a:ext uri="{FF2B5EF4-FFF2-40B4-BE49-F238E27FC236}">
                <a16:creationId xmlns:a16="http://schemas.microsoft.com/office/drawing/2014/main" id="{487CABB5-D451-4651-9365-28F81B8F4624}"/>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162E79EF-EA57-490B-84FC-6AA5F8037BE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35710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pic>
        <p:nvPicPr>
          <p:cNvPr id="10" name="Picture 9" descr="A close up of a logo&#10;&#10;Description automatically generated">
            <a:extLst>
              <a:ext uri="{FF2B5EF4-FFF2-40B4-BE49-F238E27FC236}">
                <a16:creationId xmlns:a16="http://schemas.microsoft.com/office/drawing/2014/main" id="{03550C2B-EA76-8B40-988A-F0FA2200644E}"/>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C58FAE81-F99A-394D-ABE4-9999EAFC06E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2BBDC9AB-837D-6F44-98D1-507E70AA9E89}"/>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3" name="Picture 12" descr="A close up of a sign&#10;&#10;Description automatically generated">
            <a:extLst>
              <a:ext uri="{FF2B5EF4-FFF2-40B4-BE49-F238E27FC236}">
                <a16:creationId xmlns:a16="http://schemas.microsoft.com/office/drawing/2014/main" id="{B2D37887-9D16-D34F-BCE2-62423A85AFA9}"/>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3">
            <a:extLst>
              <a:ext uri="{FF2B5EF4-FFF2-40B4-BE49-F238E27FC236}">
                <a16:creationId xmlns:a16="http://schemas.microsoft.com/office/drawing/2014/main" id="{81978A6B-BDDB-485B-BFB9-9FC289A37096}"/>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EEBC2718-E170-44A8-B14A-FF0717830B5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37757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796409306"/>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4" r:id="rId3"/>
    <p:sldLayoutId id="2147483657" r:id="rId4"/>
    <p:sldLayoutId id="2147483658" r:id="rId5"/>
    <p:sldLayoutId id="2147483659" r:id="rId6"/>
    <p:sldLayoutId id="2147483660" r:id="rId7"/>
    <p:sldLayoutId id="2147483650" r:id="rId8"/>
    <p:sldLayoutId id="2147483652" r:id="rId9"/>
    <p:sldLayoutId id="2147483654" r:id="rId10"/>
    <p:sldLayoutId id="2147483655"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AU" sz="2000" b="0" kern="1200" noProof="0" dirty="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438" userDrawn="1">
          <p15:clr>
            <a:srgbClr val="F26B43"/>
          </p15:clr>
        </p15:guide>
        <p15:guide id="3" pos="7242" userDrawn="1">
          <p15:clr>
            <a:srgbClr val="F26B43"/>
          </p15:clr>
        </p15:guide>
        <p15:guide id="4" orient="horz" pos="890" userDrawn="1">
          <p15:clr>
            <a:srgbClr val="F26B43"/>
          </p15:clr>
        </p15:guide>
        <p15:guide id="5" pos="3908" userDrawn="1">
          <p15:clr>
            <a:srgbClr val="F26B43"/>
          </p15:clr>
        </p15:guide>
        <p15:guide id="6" pos="3772" userDrawn="1">
          <p15:clr>
            <a:srgbClr val="F26B43"/>
          </p15:clr>
        </p15:guide>
        <p15:guide id="7" orient="horz" pos="35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tgldcdp.tg.org.au/etgAcces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rhdaustralia.org.au/arf-rhd-guideline" TargetMode="External"/><Relationship Id="rId2" Type="http://schemas.openxmlformats.org/officeDocument/2006/relationships/hyperlink" Target="https://tgldcdp.tg.org.au/etgAcces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ubmed/24249823" TargetMode="External"/><Relationship Id="rId2" Type="http://schemas.openxmlformats.org/officeDocument/2006/relationships/hyperlink" Target="https://www.ncbi.nlm.nih.gov/pubmed/23733381" TargetMode="External"/><Relationship Id="rId1" Type="http://schemas.openxmlformats.org/officeDocument/2006/relationships/slideLayout" Target="../slideLayouts/slideLayout8.xml"/><Relationship Id="rId5" Type="http://schemas.openxmlformats.org/officeDocument/2006/relationships/hyperlink" Target="http://www.choosingwisely.org.au/recommendations/asid" TargetMode="External"/><Relationship Id="rId4" Type="http://schemas.openxmlformats.org/officeDocument/2006/relationships/hyperlink" Target="https://tgldcdp.tg.org.au/etgAc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F9AC8-1542-844A-87B4-D1A6425B9C13}"/>
              </a:ext>
            </a:extLst>
          </p:cNvPr>
          <p:cNvSpPr>
            <a:spLocks noGrp="1"/>
          </p:cNvSpPr>
          <p:nvPr>
            <p:ph type="body" idx="1"/>
          </p:nvPr>
        </p:nvSpPr>
        <p:spPr>
          <a:xfrm>
            <a:off x="695325" y="2228400"/>
            <a:ext cx="9346746" cy="332399"/>
          </a:xfrm>
        </p:spPr>
        <p:txBody>
          <a:bodyPr/>
          <a:lstStyle/>
          <a:p>
            <a:r>
              <a:rPr lang="en-US" dirty="0"/>
              <a:t>Australasian Society for Infectious Diseases</a:t>
            </a:r>
            <a:endParaRPr lang="en-AU" dirty="0"/>
          </a:p>
        </p:txBody>
      </p:sp>
      <p:sp>
        <p:nvSpPr>
          <p:cNvPr id="3" name="Title 2">
            <a:extLst>
              <a:ext uri="{FF2B5EF4-FFF2-40B4-BE49-F238E27FC236}">
                <a16:creationId xmlns:a16="http://schemas.microsoft.com/office/drawing/2014/main" id="{E0417BFA-7198-E74F-B26A-60F624B56D75}"/>
              </a:ext>
            </a:extLst>
          </p:cNvPr>
          <p:cNvSpPr>
            <a:spLocks noGrp="1"/>
          </p:cNvSpPr>
          <p:nvPr>
            <p:ph type="title"/>
          </p:nvPr>
        </p:nvSpPr>
        <p:spPr>
          <a:xfrm>
            <a:off x="695325" y="557605"/>
            <a:ext cx="9346746" cy="1440394"/>
          </a:xfrm>
        </p:spPr>
        <p:txBody>
          <a:bodyPr/>
          <a:lstStyle/>
          <a:p>
            <a:r>
              <a:rPr lang="en-US" dirty="0"/>
              <a:t>Antibiotics won’t cure that cold</a:t>
            </a:r>
            <a:endParaRPr lang="en-AU" dirty="0"/>
          </a:p>
        </p:txBody>
      </p:sp>
      <p:pic>
        <p:nvPicPr>
          <p:cNvPr id="12" name="Picture Placeholder 11">
            <a:extLst>
              <a:ext uri="{FF2B5EF4-FFF2-40B4-BE49-F238E27FC236}">
                <a16:creationId xmlns:a16="http://schemas.microsoft.com/office/drawing/2014/main" id="{D5730EE0-91C7-A44C-B715-258681C6DF71}"/>
              </a:ext>
            </a:extLst>
          </p:cNvPr>
          <p:cNvPicPr>
            <a:picLocks noGrp="1" noChangeAspect="1"/>
          </p:cNvPicPr>
          <p:nvPr>
            <p:ph type="pic" sz="quarter" idx="11"/>
          </p:nvPr>
        </p:nvPicPr>
        <p:blipFill>
          <a:blip r:embed="rId2"/>
          <a:srcRect t="110" b="110"/>
          <a:stretch>
            <a:fillRect/>
          </a:stretch>
        </p:blipFill>
        <p:spPr/>
      </p:pic>
      <p:pic>
        <p:nvPicPr>
          <p:cNvPr id="14" name="Picture Placeholder 13">
            <a:extLst>
              <a:ext uri="{FF2B5EF4-FFF2-40B4-BE49-F238E27FC236}">
                <a16:creationId xmlns:a16="http://schemas.microsoft.com/office/drawing/2014/main" id="{142E67B9-779B-F445-BD3B-848137BE9B01}"/>
              </a:ext>
            </a:extLst>
          </p:cNvPr>
          <p:cNvPicPr>
            <a:picLocks noGrp="1" noChangeAspect="1"/>
          </p:cNvPicPr>
          <p:nvPr>
            <p:ph type="pic" sz="quarter" idx="12"/>
          </p:nvPr>
        </p:nvPicPr>
        <p:blipFill>
          <a:blip r:embed="rId3"/>
          <a:srcRect/>
          <a:stretch>
            <a:fillRect/>
          </a:stretch>
        </p:blipFill>
        <p:spPr/>
      </p:pic>
      <p:pic>
        <p:nvPicPr>
          <p:cNvPr id="16" name="Picture Placeholder 15">
            <a:extLst>
              <a:ext uri="{FF2B5EF4-FFF2-40B4-BE49-F238E27FC236}">
                <a16:creationId xmlns:a16="http://schemas.microsoft.com/office/drawing/2014/main" id="{73D97567-222D-B643-BA73-24EFD2F97FC8}"/>
              </a:ext>
            </a:extLst>
          </p:cNvPr>
          <p:cNvPicPr>
            <a:picLocks noGrp="1" noChangeAspect="1"/>
          </p:cNvPicPr>
          <p:nvPr>
            <p:ph type="pic" sz="quarter" idx="13"/>
          </p:nvPr>
        </p:nvPicPr>
        <p:blipFill>
          <a:blip r:embed="rId4"/>
          <a:srcRect/>
          <a:stretch>
            <a:fillRect/>
          </a:stretch>
        </p:blipFill>
        <p:spPr/>
      </p:pic>
      <p:pic>
        <p:nvPicPr>
          <p:cNvPr id="18" name="Picture Placeholder 17">
            <a:extLst>
              <a:ext uri="{FF2B5EF4-FFF2-40B4-BE49-F238E27FC236}">
                <a16:creationId xmlns:a16="http://schemas.microsoft.com/office/drawing/2014/main" id="{8FB50D9E-9C38-CF47-B428-38BFB669C909}"/>
              </a:ext>
            </a:extLst>
          </p:cNvPr>
          <p:cNvPicPr>
            <a:picLocks noGrp="1" noChangeAspect="1"/>
          </p:cNvPicPr>
          <p:nvPr>
            <p:ph type="pic" sz="quarter" idx="14"/>
          </p:nvPr>
        </p:nvPicPr>
        <p:blipFill>
          <a:blip r:embed="rId5"/>
          <a:srcRect/>
          <a:stretch>
            <a:fillRect/>
          </a:stretch>
        </p:blipFill>
        <p:spPr/>
      </p:pic>
      <p:pic>
        <p:nvPicPr>
          <p:cNvPr id="20" name="Picture Placeholder 19">
            <a:extLst>
              <a:ext uri="{FF2B5EF4-FFF2-40B4-BE49-F238E27FC236}">
                <a16:creationId xmlns:a16="http://schemas.microsoft.com/office/drawing/2014/main" id="{F474769A-F8D4-404A-A4C7-717D1BFFAB69}"/>
              </a:ext>
            </a:extLst>
          </p:cNvPr>
          <p:cNvPicPr>
            <a:picLocks noGrp="1" noChangeAspect="1"/>
          </p:cNvPicPr>
          <p:nvPr>
            <p:ph type="pic" sz="quarter" idx="15"/>
          </p:nvPr>
        </p:nvPicPr>
        <p:blipFill>
          <a:blip r:embed="rId6"/>
          <a:srcRect/>
          <a:stretch>
            <a:fillRect/>
          </a:stretch>
        </p:blipFill>
        <p:spPr/>
      </p:pic>
    </p:spTree>
    <p:extLst>
      <p:ext uri="{BB962C8B-B14F-4D97-AF65-F5344CB8AC3E}">
        <p14:creationId xmlns:p14="http://schemas.microsoft.com/office/powerpoint/2010/main" val="101330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BBE318-12F2-4332-A10D-1968751BBBFD}"/>
              </a:ext>
            </a:extLst>
          </p:cNvPr>
          <p:cNvSpPr>
            <a:spLocks noGrp="1"/>
          </p:cNvSpPr>
          <p:nvPr>
            <p:ph idx="1"/>
          </p:nvPr>
        </p:nvSpPr>
        <p:spPr/>
        <p:txBody>
          <a:bodyPr/>
          <a:lstStyle/>
          <a:p>
            <a:r>
              <a:rPr lang="en-US" dirty="0"/>
              <a:t>This case study was developed by Dr Brendan McMullan, in Collaboration with Choosing </a:t>
            </a:r>
            <a:r>
              <a:rPr lang="en-US"/>
              <a:t>Wisely Australia, </a:t>
            </a:r>
            <a:r>
              <a:rPr lang="en-US" dirty="0"/>
              <a:t>based on one of the Evolve recommendation on low-value practices. </a:t>
            </a:r>
          </a:p>
          <a:p>
            <a:endParaRPr lang="en-US" dirty="0">
              <a:highlight>
                <a:srgbClr val="FFFF00"/>
              </a:highlight>
            </a:endParaRPr>
          </a:p>
          <a:p>
            <a:r>
              <a:rPr lang="en-US" dirty="0"/>
              <a:t>This case study has been reviewed by RACP, NPS MedicineWise and the Australasian Society for Infectious Diseases.</a:t>
            </a:r>
            <a:r>
              <a:rPr lang="en-US" dirty="0">
                <a:highlight>
                  <a:srgbClr val="FFFF00"/>
                </a:highlight>
              </a:rPr>
              <a:t> </a:t>
            </a:r>
          </a:p>
          <a:p>
            <a:endParaRPr lang="en-US" dirty="0"/>
          </a:p>
          <a:p>
            <a:r>
              <a:rPr lang="en-US" dirty="0"/>
              <a:t>This case study was approved for publication by the Australasian Society for Infectious Diseases in December 2019.</a:t>
            </a:r>
          </a:p>
          <a:p>
            <a:endParaRPr lang="en-US" dirty="0"/>
          </a:p>
          <a:p>
            <a:endParaRPr lang="en-US" dirty="0"/>
          </a:p>
          <a:p>
            <a:endParaRPr lang="en-US" dirty="0"/>
          </a:p>
          <a:p>
            <a:endParaRPr lang="en-AU" dirty="0"/>
          </a:p>
        </p:txBody>
      </p:sp>
      <p:sp>
        <p:nvSpPr>
          <p:cNvPr id="12" name="Title 11">
            <a:extLst>
              <a:ext uri="{FF2B5EF4-FFF2-40B4-BE49-F238E27FC236}">
                <a16:creationId xmlns:a16="http://schemas.microsoft.com/office/drawing/2014/main" id="{55FC306D-642C-4149-AD0C-A12E7AA42F3F}"/>
              </a:ext>
            </a:extLst>
          </p:cNvPr>
          <p:cNvSpPr>
            <a:spLocks noGrp="1"/>
          </p:cNvSpPr>
          <p:nvPr>
            <p:ph type="title"/>
          </p:nvPr>
        </p:nvSpPr>
        <p:spPr/>
        <p:txBody>
          <a:bodyPr/>
          <a:lstStyle/>
          <a:p>
            <a:r>
              <a:rPr lang="en-US" sz="3200" dirty="0"/>
              <a:t>How this case study was made</a:t>
            </a:r>
            <a:endParaRPr lang="en-AU" sz="3200" dirty="0"/>
          </a:p>
        </p:txBody>
      </p:sp>
    </p:spTree>
    <p:extLst>
      <p:ext uri="{BB962C8B-B14F-4D97-AF65-F5344CB8AC3E}">
        <p14:creationId xmlns:p14="http://schemas.microsoft.com/office/powerpoint/2010/main" val="170714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E014D-388B-E142-9CBE-0F89D7FB472C}"/>
              </a:ext>
            </a:extLst>
          </p:cNvPr>
          <p:cNvSpPr>
            <a:spLocks noGrp="1"/>
          </p:cNvSpPr>
          <p:nvPr>
            <p:ph idx="1"/>
          </p:nvPr>
        </p:nvSpPr>
        <p:spPr/>
        <p:txBody>
          <a:bodyPr/>
          <a:lstStyle/>
          <a:p>
            <a:pPr lvl="0"/>
            <a:r>
              <a:rPr lang="en-US" dirty="0"/>
              <a:t>How likely is this Evolve recommendation to change your practice?</a:t>
            </a:r>
          </a:p>
          <a:p>
            <a:pPr marL="457200" lvl="0" indent="-457200">
              <a:buClr>
                <a:schemeClr val="accent2"/>
              </a:buClr>
              <a:buFont typeface="+mj-lt"/>
              <a:buAutoNum type="arabicPeriod"/>
            </a:pPr>
            <a:r>
              <a:rPr lang="en-US" dirty="0"/>
              <a:t>Not at all</a:t>
            </a:r>
          </a:p>
          <a:p>
            <a:pPr marL="457200" lvl="0" indent="-457200">
              <a:buClr>
                <a:schemeClr val="accent2"/>
              </a:buClr>
              <a:buFont typeface="+mj-lt"/>
              <a:buAutoNum type="arabicPeriod"/>
            </a:pPr>
            <a:r>
              <a:rPr lang="en-US" dirty="0"/>
              <a:t>Somewhat</a:t>
            </a:r>
          </a:p>
          <a:p>
            <a:pPr marL="457200" lvl="0" indent="-457200">
              <a:buClr>
                <a:schemeClr val="accent2"/>
              </a:buClr>
              <a:buFont typeface="+mj-lt"/>
              <a:buAutoNum type="arabicPeriod"/>
            </a:pPr>
            <a:r>
              <a:rPr lang="en-US" dirty="0"/>
              <a:t>Significantly</a:t>
            </a:r>
          </a:p>
          <a:p>
            <a:pPr lvl="0"/>
            <a:endParaRPr lang="en-US" dirty="0"/>
          </a:p>
          <a:p>
            <a:pPr lvl="0"/>
            <a:r>
              <a:rPr lang="en-US" dirty="0"/>
              <a:t>Explain your reasoning</a:t>
            </a:r>
          </a:p>
          <a:p>
            <a:pPr lvl="0"/>
            <a:endParaRPr lang="en-AU" dirty="0"/>
          </a:p>
        </p:txBody>
      </p:sp>
      <p:sp>
        <p:nvSpPr>
          <p:cNvPr id="3" name="Title 2">
            <a:extLst>
              <a:ext uri="{FF2B5EF4-FFF2-40B4-BE49-F238E27FC236}">
                <a16:creationId xmlns:a16="http://schemas.microsoft.com/office/drawing/2014/main" id="{2B29DCFE-6E1C-BD4D-AD47-7DE10B02C7D7}"/>
              </a:ext>
            </a:extLst>
          </p:cNvPr>
          <p:cNvSpPr>
            <a:spLocks noGrp="1"/>
          </p:cNvSpPr>
          <p:nvPr>
            <p:ph type="title"/>
          </p:nvPr>
        </p:nvSpPr>
        <p:spPr>
          <a:xfrm>
            <a:off x="695325" y="568065"/>
            <a:ext cx="10801350" cy="844810"/>
          </a:xfrm>
        </p:spPr>
        <p:txBody>
          <a:bodyPr/>
          <a:lstStyle/>
          <a:p>
            <a:r>
              <a:rPr lang="en-AU" dirty="0"/>
              <a:t>Evaluation	</a:t>
            </a:r>
          </a:p>
        </p:txBody>
      </p:sp>
    </p:spTree>
    <p:extLst>
      <p:ext uri="{BB962C8B-B14F-4D97-AF65-F5344CB8AC3E}">
        <p14:creationId xmlns:p14="http://schemas.microsoft.com/office/powerpoint/2010/main" val="119384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E108-5C61-254A-B903-C6F3BED01DE8}"/>
              </a:ext>
            </a:extLst>
          </p:cNvPr>
          <p:cNvSpPr>
            <a:spLocks noGrp="1"/>
          </p:cNvSpPr>
          <p:nvPr>
            <p:ph type="title"/>
          </p:nvPr>
        </p:nvSpPr>
        <p:spPr/>
        <p:txBody>
          <a:bodyPr/>
          <a:lstStyle/>
          <a:p>
            <a:r>
              <a:rPr lang="en-AU" dirty="0"/>
              <a:t>About Evolve</a:t>
            </a:r>
          </a:p>
        </p:txBody>
      </p:sp>
      <p:sp>
        <p:nvSpPr>
          <p:cNvPr id="3" name="Text Placeholder 2">
            <a:extLst>
              <a:ext uri="{FF2B5EF4-FFF2-40B4-BE49-F238E27FC236}">
                <a16:creationId xmlns:a16="http://schemas.microsoft.com/office/drawing/2014/main" id="{BACEF595-E9DD-FB47-B99F-95291F04E304}"/>
              </a:ext>
            </a:extLst>
          </p:cNvPr>
          <p:cNvSpPr>
            <a:spLocks noGrp="1"/>
          </p:cNvSpPr>
          <p:nvPr>
            <p:ph type="body" sz="quarter" idx="10"/>
          </p:nvPr>
        </p:nvSpPr>
        <p:spPr>
          <a:xfrm>
            <a:off x="695325" y="1412875"/>
            <a:ext cx="10801350" cy="3572773"/>
          </a:xfrm>
        </p:spPr>
        <p:txBody>
          <a:bodyPr wrap="square">
            <a:spAutoFit/>
          </a:bodyPr>
          <a:lstStyle/>
          <a:p>
            <a:pPr lvl="1">
              <a:lnSpc>
                <a:spcPct val="100000"/>
              </a:lnSpc>
            </a:pPr>
            <a:r>
              <a:rPr lang="en-US" dirty="0"/>
              <a:t>As part of a global movement, Evolve is a flagship initiative led by physicians, specialties and the Royal Australasian College of </a:t>
            </a:r>
            <a:r>
              <a:rPr lang="en-AU" dirty="0"/>
              <a:t>Physicians</a:t>
            </a:r>
            <a:r>
              <a:rPr lang="en-US" dirty="0"/>
              <a:t> (RACP) to drive high-value, high-quality care in Australia and New Zealand.</a:t>
            </a:r>
          </a:p>
          <a:p>
            <a:pPr lvl="1"/>
            <a:r>
              <a:rPr lang="en-US" dirty="0"/>
              <a:t>Evolve aims to reduce low-value care by supporting physicians to:</a:t>
            </a:r>
          </a:p>
          <a:p>
            <a:pPr lvl="2"/>
            <a:r>
              <a:rPr lang="en-US" dirty="0"/>
              <a:t>be leaders in changing clinical </a:t>
            </a:r>
            <a:r>
              <a:rPr lang="en-AU" dirty="0"/>
              <a:t>behaviour</a:t>
            </a:r>
            <a:r>
              <a:rPr lang="en-US" dirty="0"/>
              <a:t> for better patient care </a:t>
            </a:r>
          </a:p>
          <a:p>
            <a:pPr lvl="2"/>
            <a:r>
              <a:rPr lang="en-US" dirty="0"/>
              <a:t>make better decisions, and </a:t>
            </a:r>
          </a:p>
          <a:p>
            <a:pPr lvl="2"/>
            <a:r>
              <a:rPr lang="en-US" dirty="0"/>
              <a:t>make better use of resources. </a:t>
            </a:r>
          </a:p>
          <a:p>
            <a:pPr lvl="1"/>
            <a:endParaRPr lang="en-US" dirty="0"/>
          </a:p>
          <a:p>
            <a:r>
              <a:rPr lang="en-US" b="1" dirty="0">
                <a:solidFill>
                  <a:schemeClr val="accent2"/>
                </a:solidFill>
              </a:rPr>
              <a:t>Find out more:</a:t>
            </a:r>
          </a:p>
          <a:p>
            <a:pPr lvl="1">
              <a:spcAft>
                <a:spcPts val="1000"/>
              </a:spcAft>
            </a:pPr>
            <a:r>
              <a:rPr lang="en-US" dirty="0" err="1"/>
              <a:t>www.evolve.edu.au</a:t>
            </a:r>
            <a:endParaRPr lang="en-US" dirty="0"/>
          </a:p>
          <a:p>
            <a:r>
              <a:rPr lang="en-US" b="1" dirty="0">
                <a:solidFill>
                  <a:schemeClr val="accent2"/>
                </a:solidFill>
              </a:rPr>
              <a:t>Get in touch:</a:t>
            </a:r>
          </a:p>
          <a:p>
            <a:pPr lvl="1"/>
            <a:r>
              <a:rPr lang="en-US" dirty="0" err="1"/>
              <a:t>evolve@racp.edu.au</a:t>
            </a:r>
            <a:endParaRPr lang="en-US" dirty="0"/>
          </a:p>
        </p:txBody>
      </p:sp>
    </p:spTree>
    <p:extLst>
      <p:ext uri="{BB962C8B-B14F-4D97-AF65-F5344CB8AC3E}">
        <p14:creationId xmlns:p14="http://schemas.microsoft.com/office/powerpoint/2010/main" val="30209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8C1F9-8732-409A-8300-16E88937534B}"/>
              </a:ext>
            </a:extLst>
          </p:cNvPr>
          <p:cNvSpPr>
            <a:spLocks noGrp="1"/>
          </p:cNvSpPr>
          <p:nvPr>
            <p:ph idx="1"/>
          </p:nvPr>
        </p:nvSpPr>
        <p:spPr>
          <a:xfrm>
            <a:off x="695325" y="1412875"/>
            <a:ext cx="6022975" cy="4284663"/>
          </a:xfrm>
        </p:spPr>
        <p:txBody>
          <a:bodyPr/>
          <a:lstStyle/>
          <a:p>
            <a:pPr>
              <a:spcBef>
                <a:spcPts val="0"/>
              </a:spcBef>
              <a:buClr>
                <a:schemeClr val="accent2"/>
              </a:buClr>
            </a:pPr>
            <a:r>
              <a:rPr lang="en-US" sz="1800" b="1" dirty="0"/>
              <a:t>Patient medical history (PMHx) </a:t>
            </a:r>
          </a:p>
          <a:p>
            <a:pPr marL="342900" indent="-342900">
              <a:spcBef>
                <a:spcPts val="0"/>
              </a:spcBef>
              <a:buClr>
                <a:schemeClr val="accent2"/>
              </a:buClr>
              <a:buFont typeface="Arial" panose="020B0604020202020204" pitchFamily="34" charset="0"/>
              <a:buChar char="•"/>
            </a:pPr>
            <a:r>
              <a:rPr lang="en-US" sz="1800" dirty="0"/>
              <a:t>2 ½ year old, normally well child</a:t>
            </a:r>
          </a:p>
          <a:p>
            <a:pPr marL="342900" indent="-342900">
              <a:spcBef>
                <a:spcPts val="0"/>
              </a:spcBef>
              <a:buClr>
                <a:schemeClr val="accent2"/>
              </a:buClr>
              <a:buFont typeface="Arial" panose="020B0604020202020204" pitchFamily="34" charset="0"/>
              <a:buChar char="•"/>
            </a:pPr>
            <a:r>
              <a:rPr lang="en-US" sz="1800" dirty="0"/>
              <a:t>born at term in Australia to Chinese parents</a:t>
            </a:r>
          </a:p>
          <a:p>
            <a:pPr marL="342900" indent="-342900">
              <a:spcBef>
                <a:spcPts val="0"/>
              </a:spcBef>
              <a:buClr>
                <a:schemeClr val="accent2"/>
              </a:buClr>
              <a:buFont typeface="Arial" panose="020B0604020202020204" pitchFamily="34" charset="0"/>
              <a:buChar char="•"/>
            </a:pPr>
            <a:r>
              <a:rPr lang="en-US" sz="1800" dirty="0"/>
              <a:t>immunized</a:t>
            </a:r>
          </a:p>
          <a:p>
            <a:pPr marL="342900" indent="-342900">
              <a:spcBef>
                <a:spcPts val="0"/>
              </a:spcBef>
              <a:buClr>
                <a:schemeClr val="accent2"/>
              </a:buClr>
              <a:buFont typeface="Arial" panose="020B0604020202020204" pitchFamily="34" charset="0"/>
              <a:buChar char="•"/>
            </a:pPr>
            <a:r>
              <a:rPr lang="en-US" sz="1800" dirty="0"/>
              <a:t>started day-care last week</a:t>
            </a:r>
          </a:p>
          <a:p>
            <a:pPr marL="342900" indent="-342900">
              <a:spcBef>
                <a:spcPts val="0"/>
              </a:spcBef>
              <a:buClr>
                <a:schemeClr val="accent2"/>
              </a:buClr>
              <a:buFont typeface="Arial" panose="020B0604020202020204" pitchFamily="34" charset="0"/>
              <a:buChar char="•"/>
            </a:pPr>
            <a:r>
              <a:rPr lang="en-US" sz="1800" dirty="0"/>
              <a:t>no regular medications</a:t>
            </a:r>
          </a:p>
          <a:p>
            <a:pPr marL="342900" indent="-342900">
              <a:spcBef>
                <a:spcPts val="0"/>
              </a:spcBef>
              <a:buClr>
                <a:schemeClr val="accent2"/>
              </a:buClr>
              <a:buFont typeface="Arial" panose="020B0604020202020204" pitchFamily="34" charset="0"/>
              <a:buChar char="•"/>
            </a:pPr>
            <a:endParaRPr lang="en-US" sz="1800" dirty="0"/>
          </a:p>
          <a:p>
            <a:pPr>
              <a:spcBef>
                <a:spcPts val="0"/>
              </a:spcBef>
              <a:buClr>
                <a:schemeClr val="accent2"/>
              </a:buClr>
            </a:pPr>
            <a:r>
              <a:rPr lang="en-US" sz="1800" b="1" dirty="0"/>
              <a:t>Symptoms</a:t>
            </a:r>
          </a:p>
          <a:p>
            <a:pPr marL="342900" indent="-342900">
              <a:spcBef>
                <a:spcPts val="0"/>
              </a:spcBef>
              <a:buClr>
                <a:schemeClr val="accent2"/>
              </a:buClr>
              <a:buFont typeface="Arial" panose="020B0604020202020204" pitchFamily="34" charset="0"/>
              <a:buChar char="•"/>
            </a:pPr>
            <a:r>
              <a:rPr lang="en-US" sz="1800" dirty="0"/>
              <a:t>presents with runny nose, cough, ‘off her food’, miserable, began 24 hours ago</a:t>
            </a:r>
          </a:p>
          <a:p>
            <a:pPr marL="342900" indent="-342900">
              <a:spcBef>
                <a:spcPts val="0"/>
              </a:spcBef>
              <a:buClr>
                <a:schemeClr val="accent2"/>
              </a:buClr>
              <a:buFont typeface="Arial" panose="020B0604020202020204" pitchFamily="34" charset="0"/>
              <a:buChar char="•"/>
            </a:pPr>
            <a:endParaRPr lang="en-US" sz="1800" dirty="0"/>
          </a:p>
          <a:p>
            <a:pPr>
              <a:spcBef>
                <a:spcPts val="0"/>
              </a:spcBef>
              <a:buClr>
                <a:schemeClr val="accent2"/>
              </a:buClr>
            </a:pPr>
            <a:r>
              <a:rPr lang="en-US" sz="1800" b="1" dirty="0"/>
              <a:t>Examination</a:t>
            </a:r>
          </a:p>
          <a:p>
            <a:pPr marL="342900" indent="-342900">
              <a:spcBef>
                <a:spcPts val="0"/>
              </a:spcBef>
              <a:buClr>
                <a:schemeClr val="accent2"/>
              </a:buClr>
              <a:buFont typeface="Arial" panose="020B0604020202020204" pitchFamily="34" charset="0"/>
              <a:buChar char="•"/>
            </a:pPr>
            <a:r>
              <a:rPr lang="en-US" sz="1800" dirty="0"/>
              <a:t>red throat, left tympanic membrane red but not bulging, no discharge present</a:t>
            </a:r>
          </a:p>
          <a:p>
            <a:pPr marL="342900" indent="-342900">
              <a:spcBef>
                <a:spcPts val="0"/>
              </a:spcBef>
              <a:buClr>
                <a:schemeClr val="accent2"/>
              </a:buClr>
              <a:buFont typeface="Arial" panose="020B0604020202020204" pitchFamily="34" charset="0"/>
              <a:buChar char="•"/>
            </a:pPr>
            <a:r>
              <a:rPr lang="en-US" sz="1800" dirty="0"/>
              <a:t>temperature 38.0</a:t>
            </a:r>
          </a:p>
          <a:p>
            <a:pPr marL="342900" indent="-342900">
              <a:spcBef>
                <a:spcPts val="0"/>
              </a:spcBef>
              <a:buClr>
                <a:schemeClr val="accent2"/>
              </a:buClr>
              <a:buFont typeface="Arial" panose="020B0604020202020204" pitchFamily="34" charset="0"/>
              <a:buChar char="•"/>
            </a:pPr>
            <a:r>
              <a:rPr lang="en-US" sz="1800" dirty="0"/>
              <a:t>alert</a:t>
            </a:r>
          </a:p>
        </p:txBody>
      </p:sp>
      <p:sp>
        <p:nvSpPr>
          <p:cNvPr id="4" name="Title 3">
            <a:extLst>
              <a:ext uri="{FF2B5EF4-FFF2-40B4-BE49-F238E27FC236}">
                <a16:creationId xmlns:a16="http://schemas.microsoft.com/office/drawing/2014/main" id="{AF4CD14B-FD82-4905-8FF7-8A956284915B}"/>
              </a:ext>
            </a:extLst>
          </p:cNvPr>
          <p:cNvSpPr>
            <a:spLocks noGrp="1"/>
          </p:cNvSpPr>
          <p:nvPr>
            <p:ph type="title"/>
          </p:nvPr>
        </p:nvSpPr>
        <p:spPr/>
        <p:txBody>
          <a:bodyPr/>
          <a:lstStyle/>
          <a:p>
            <a:r>
              <a:rPr lang="en-US" dirty="0"/>
              <a:t>Rosie</a:t>
            </a:r>
            <a:endParaRPr lang="en-AU" dirty="0"/>
          </a:p>
        </p:txBody>
      </p:sp>
      <p:pic>
        <p:nvPicPr>
          <p:cNvPr id="3" name="Picture Placeholder 2">
            <a:extLst>
              <a:ext uri="{FF2B5EF4-FFF2-40B4-BE49-F238E27FC236}">
                <a16:creationId xmlns:a16="http://schemas.microsoft.com/office/drawing/2014/main" id="{012BE6DD-99C3-47FB-8C46-FAF42D727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620" y="1185284"/>
            <a:ext cx="6768380" cy="4512254"/>
          </a:xfrm>
          <a:prstGeom prst="rect">
            <a:avLst/>
          </a:prstGeom>
        </p:spPr>
      </p:pic>
    </p:spTree>
    <p:extLst>
      <p:ext uri="{BB962C8B-B14F-4D97-AF65-F5344CB8AC3E}">
        <p14:creationId xmlns:p14="http://schemas.microsoft.com/office/powerpoint/2010/main" val="32454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67F-391C-4E32-A432-2CFEC767863C}"/>
              </a:ext>
            </a:extLst>
          </p:cNvPr>
          <p:cNvSpPr>
            <a:spLocks noGrp="1"/>
          </p:cNvSpPr>
          <p:nvPr>
            <p:ph type="title"/>
          </p:nvPr>
        </p:nvSpPr>
        <p:spPr>
          <a:xfrm>
            <a:off x="695325" y="1756028"/>
            <a:ext cx="5508625" cy="2803271"/>
          </a:xfrm>
        </p:spPr>
        <p:txBody>
          <a:bodyPr/>
          <a:lstStyle/>
          <a:p>
            <a:r>
              <a:rPr lang="en-US" dirty="0"/>
              <a:t>Rosie’s parents ask you for something to make her better soon – please!</a:t>
            </a:r>
            <a:br>
              <a:rPr lang="en-AU" dirty="0"/>
            </a:br>
            <a:endParaRPr lang="en-AU" dirty="0"/>
          </a:p>
        </p:txBody>
      </p:sp>
    </p:spTree>
    <p:extLst>
      <p:ext uri="{BB962C8B-B14F-4D97-AF65-F5344CB8AC3E}">
        <p14:creationId xmlns:p14="http://schemas.microsoft.com/office/powerpoint/2010/main" val="229934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p:txBody>
          <a:bodyPr/>
          <a:lstStyle/>
          <a:p>
            <a:r>
              <a:rPr lang="en-US" sz="2400" b="1" dirty="0">
                <a:solidFill>
                  <a:schemeClr val="accent6"/>
                </a:solidFill>
              </a:rPr>
              <a:t>Choose as many options as appropriate:</a:t>
            </a:r>
          </a:p>
          <a:p>
            <a:pPr lvl="2">
              <a:buFont typeface="Wingdings" panose="05000000000000000000" pitchFamily="2" charset="2"/>
              <a:buChar char="q"/>
            </a:pPr>
            <a:r>
              <a:rPr lang="en-US" sz="2000" dirty="0"/>
              <a:t>Start antibiotics: phenoxymethylpenicillin (penicillin V) or amoxycillin orally</a:t>
            </a:r>
          </a:p>
          <a:p>
            <a:pPr marL="0" lvl="2" indent="0">
              <a:buNone/>
            </a:pPr>
            <a:endParaRPr lang="en-US" sz="2000" dirty="0"/>
          </a:p>
          <a:p>
            <a:pPr lvl="2">
              <a:buFont typeface="Wingdings" panose="05000000000000000000" pitchFamily="2" charset="2"/>
              <a:buChar char="q"/>
            </a:pPr>
            <a:r>
              <a:rPr lang="en-AU" sz="2000" dirty="0"/>
              <a:t>Start antibiotics: amoxycillin-clavulanate </a:t>
            </a:r>
          </a:p>
          <a:p>
            <a:pPr marL="0" lvl="2" indent="0">
              <a:buNone/>
            </a:pPr>
            <a:endParaRPr lang="en-AU" sz="2000" dirty="0"/>
          </a:p>
          <a:p>
            <a:pPr lvl="2">
              <a:buFont typeface="Wingdings" panose="05000000000000000000" pitchFamily="2" charset="2"/>
              <a:buChar char="q"/>
            </a:pPr>
            <a:r>
              <a:rPr lang="en-US" sz="2000" dirty="0"/>
              <a:t>Give advice on </a:t>
            </a:r>
            <a:r>
              <a:rPr lang="en-US" sz="2000" dirty="0" err="1"/>
              <a:t>analgaesia</a:t>
            </a:r>
            <a:r>
              <a:rPr lang="en-US" sz="2000" dirty="0"/>
              <a:t> and fluids and make appointment to review tomorrow</a:t>
            </a:r>
          </a:p>
          <a:p>
            <a:pPr marL="0" lvl="2" indent="0">
              <a:buNone/>
            </a:pPr>
            <a:endParaRPr lang="en-US" sz="2000" dirty="0"/>
          </a:p>
          <a:p>
            <a:pPr lvl="2">
              <a:buFont typeface="Wingdings" panose="05000000000000000000" pitchFamily="2" charset="2"/>
              <a:buChar char="q"/>
            </a:pPr>
            <a:r>
              <a:rPr lang="en-US" sz="2000" dirty="0"/>
              <a:t>Give a delayed prescription for antibiotics</a:t>
            </a:r>
            <a:br>
              <a:rPr lang="en-US" sz="2000" dirty="0"/>
            </a:br>
            <a:r>
              <a:rPr lang="en-US" sz="2000" dirty="0"/>
              <a:t>to be filled if symptoms do not improve in</a:t>
            </a:r>
            <a:br>
              <a:rPr lang="en-US" sz="2000" dirty="0"/>
            </a:br>
            <a:r>
              <a:rPr lang="en-US" sz="2000" dirty="0"/>
              <a:t>36-48 hours</a:t>
            </a:r>
            <a:endParaRPr lang="en-AU" sz="2000" dirty="0"/>
          </a:p>
        </p:txBody>
      </p:sp>
      <p:sp>
        <p:nvSpPr>
          <p:cNvPr id="6" name="Title 5">
            <a:extLst>
              <a:ext uri="{FF2B5EF4-FFF2-40B4-BE49-F238E27FC236}">
                <a16:creationId xmlns:a16="http://schemas.microsoft.com/office/drawing/2014/main" id="{CFB389EE-85CE-41AD-B164-28CAF4DD68F2}"/>
              </a:ext>
            </a:extLst>
          </p:cNvPr>
          <p:cNvSpPr>
            <a:spLocks noGrp="1"/>
          </p:cNvSpPr>
          <p:nvPr>
            <p:ph type="title"/>
          </p:nvPr>
        </p:nvSpPr>
        <p:spPr/>
        <p:txBody>
          <a:bodyPr/>
          <a:lstStyle/>
          <a:p>
            <a:r>
              <a:rPr lang="en-US" dirty="0"/>
              <a:t>Management for Rosie</a:t>
            </a:r>
            <a:endParaRPr lang="en-AU" dirty="0"/>
          </a:p>
        </p:txBody>
      </p:sp>
      <p:pic>
        <p:nvPicPr>
          <p:cNvPr id="3" name="Picture 2">
            <a:extLst>
              <a:ext uri="{FF2B5EF4-FFF2-40B4-BE49-F238E27FC236}">
                <a16:creationId xmlns:a16="http://schemas.microsoft.com/office/drawing/2014/main" id="{35255F46-2FA1-4161-8C8F-574411210628}"/>
              </a:ext>
            </a:extLst>
          </p:cNvPr>
          <p:cNvPicPr>
            <a:picLocks noChangeAspect="1"/>
          </p:cNvPicPr>
          <p:nvPr/>
        </p:nvPicPr>
        <p:blipFill rotWithShape="1">
          <a:blip r:embed="rId2">
            <a:extLst>
              <a:ext uri="{28A0092B-C50C-407E-A947-70E740481C1C}">
                <a14:useLocalDpi xmlns:a14="http://schemas.microsoft.com/office/drawing/2010/main" val="0"/>
              </a:ext>
            </a:extLst>
          </a:blip>
          <a:srcRect r="8487"/>
          <a:stretch/>
        </p:blipFill>
        <p:spPr>
          <a:xfrm>
            <a:off x="5469568" y="893984"/>
            <a:ext cx="6722432" cy="4897216"/>
          </a:xfrm>
          <a:prstGeom prst="rect">
            <a:avLst/>
          </a:prstGeom>
        </p:spPr>
      </p:pic>
    </p:spTree>
    <p:extLst>
      <p:ext uri="{BB962C8B-B14F-4D97-AF65-F5344CB8AC3E}">
        <p14:creationId xmlns:p14="http://schemas.microsoft.com/office/powerpoint/2010/main" val="199307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88B165-DF7E-4961-A29E-1873269B2A36}"/>
              </a:ext>
            </a:extLst>
          </p:cNvPr>
          <p:cNvSpPr>
            <a:spLocks noGrp="1"/>
          </p:cNvSpPr>
          <p:nvPr>
            <p:ph sz="half" idx="1"/>
          </p:nvPr>
        </p:nvSpPr>
        <p:spPr/>
        <p:txBody>
          <a:bodyPr/>
          <a:lstStyle/>
          <a:p>
            <a:pPr marL="342900" indent="-342900">
              <a:buClr>
                <a:schemeClr val="accent4"/>
              </a:buClr>
              <a:buSzPct val="130000"/>
              <a:buFont typeface="Arial" panose="020B0604020202020204" pitchFamily="34" charset="0"/>
              <a:buChar char="ₓ"/>
            </a:pPr>
            <a:r>
              <a:rPr lang="en-AU" sz="1900" b="1" dirty="0">
                <a:solidFill>
                  <a:schemeClr val="accent4"/>
                </a:solidFill>
              </a:rPr>
              <a:t>Start antibiotics: phenoxymethylpenicillin (penicillin V) or amoxycillin orally</a:t>
            </a:r>
          </a:p>
          <a:p>
            <a:pPr marL="342900" indent="-342900">
              <a:buClr>
                <a:schemeClr val="accent2"/>
              </a:buClr>
              <a:buFont typeface="Arial" panose="020B0604020202020204" pitchFamily="34" charset="0"/>
              <a:buChar char="•"/>
            </a:pPr>
            <a:r>
              <a:rPr lang="en-AU" sz="1900" dirty="0"/>
              <a:t>Antibiotics will not help with management of viral upper respiratory tract infections</a:t>
            </a:r>
          </a:p>
          <a:p>
            <a:endParaRPr lang="en-AU" sz="1900" dirty="0"/>
          </a:p>
          <a:p>
            <a:pPr marL="342900" indent="-342900">
              <a:buSzPct val="130000"/>
              <a:buFont typeface="Arial" panose="020B0604020202020204" pitchFamily="34" charset="0"/>
              <a:buChar char="ₓ"/>
            </a:pPr>
            <a:r>
              <a:rPr lang="en-AU" sz="1900" b="1" dirty="0">
                <a:solidFill>
                  <a:schemeClr val="accent4"/>
                </a:solidFill>
              </a:rPr>
              <a:t>Start antibiotics: amoxycillin-clavulanate </a:t>
            </a:r>
          </a:p>
          <a:p>
            <a:pPr marL="342900" indent="-342900">
              <a:buClr>
                <a:schemeClr val="accent2"/>
              </a:buClr>
              <a:buFont typeface="Arial" panose="020B0604020202020204" pitchFamily="34" charset="0"/>
              <a:buChar char="•"/>
            </a:pPr>
            <a:r>
              <a:rPr lang="en-AU" sz="1900" dirty="0"/>
              <a:t>Even for children with febrile otitis media, antibiotics are generally of very limited benefit and are may cause diarrhoea, rash or other adverse effects</a:t>
            </a:r>
          </a:p>
          <a:p>
            <a:endParaRPr lang="en-AU" sz="1900" dirty="0"/>
          </a:p>
        </p:txBody>
      </p:sp>
      <p:sp>
        <p:nvSpPr>
          <p:cNvPr id="7" name="Content Placeholder 6">
            <a:extLst>
              <a:ext uri="{FF2B5EF4-FFF2-40B4-BE49-F238E27FC236}">
                <a16:creationId xmlns:a16="http://schemas.microsoft.com/office/drawing/2014/main" id="{05545D95-E0C9-4F1C-8787-B7FF2AEDFB3D}"/>
              </a:ext>
            </a:extLst>
          </p:cNvPr>
          <p:cNvSpPr>
            <a:spLocks noGrp="1"/>
          </p:cNvSpPr>
          <p:nvPr>
            <p:ph sz="half" idx="2"/>
          </p:nvPr>
        </p:nvSpPr>
        <p:spPr/>
        <p:txBody>
          <a:bodyPr/>
          <a:lstStyle/>
          <a:p>
            <a:pPr marL="342900" indent="-342900">
              <a:buFont typeface="Wingdings" panose="05000000000000000000" pitchFamily="2" charset="2"/>
              <a:buChar char="ü"/>
            </a:pPr>
            <a:r>
              <a:rPr lang="en-US" sz="1900" b="1" dirty="0">
                <a:solidFill>
                  <a:schemeClr val="accent4"/>
                </a:solidFill>
              </a:rPr>
              <a:t>Give advice on </a:t>
            </a:r>
            <a:r>
              <a:rPr lang="en-US" sz="1900" b="1" dirty="0" err="1">
                <a:solidFill>
                  <a:schemeClr val="accent4"/>
                </a:solidFill>
              </a:rPr>
              <a:t>analgaesia</a:t>
            </a:r>
            <a:r>
              <a:rPr lang="en-US" sz="1900" b="1" dirty="0">
                <a:solidFill>
                  <a:schemeClr val="accent4"/>
                </a:solidFill>
              </a:rPr>
              <a:t> and fluids and make appointment to review tomorrow</a:t>
            </a:r>
          </a:p>
          <a:p>
            <a:pPr marL="342900" indent="-342900">
              <a:buClr>
                <a:schemeClr val="accent2"/>
              </a:buClr>
              <a:buFont typeface="Arial" panose="020B0604020202020204" pitchFamily="34" charset="0"/>
              <a:buChar char="•"/>
            </a:pPr>
            <a:r>
              <a:rPr lang="en-US" sz="1900" dirty="0"/>
              <a:t>This is not only important for symptomatic management, but also allows for prompt escalation of care if needed</a:t>
            </a:r>
          </a:p>
          <a:p>
            <a:endParaRPr lang="en-US" sz="1900" dirty="0"/>
          </a:p>
          <a:p>
            <a:pPr marL="342900" indent="-342900">
              <a:buFont typeface="Wingdings" panose="05000000000000000000" pitchFamily="2" charset="2"/>
              <a:buChar char="ü"/>
            </a:pPr>
            <a:r>
              <a:rPr lang="en-US" sz="1900" b="1" dirty="0">
                <a:solidFill>
                  <a:schemeClr val="accent4"/>
                </a:solidFill>
              </a:rPr>
              <a:t>Give a delayed prescription for antibiotics to be filled if symptoms do not improve in 36-48 hours</a:t>
            </a:r>
          </a:p>
          <a:p>
            <a:pPr marL="342900" indent="-342900">
              <a:buClr>
                <a:schemeClr val="accent2"/>
              </a:buClr>
              <a:buFont typeface="Arial" panose="020B0604020202020204" pitchFamily="34" charset="0"/>
              <a:buChar char="•"/>
            </a:pPr>
            <a:r>
              <a:rPr lang="en-US" sz="1900" dirty="0"/>
              <a:t>It is helpful to advise parents that symptoms are likely to last for 2-3 days before improving, with or without antibiotics</a:t>
            </a:r>
          </a:p>
          <a:p>
            <a:endParaRPr lang="en-US" sz="1900" dirty="0"/>
          </a:p>
          <a:p>
            <a:endParaRPr lang="en-AU" sz="1900" dirty="0"/>
          </a:p>
        </p:txBody>
      </p:sp>
      <p:sp>
        <p:nvSpPr>
          <p:cNvPr id="5" name="Title 4">
            <a:extLst>
              <a:ext uri="{FF2B5EF4-FFF2-40B4-BE49-F238E27FC236}">
                <a16:creationId xmlns:a16="http://schemas.microsoft.com/office/drawing/2014/main" id="{436158DE-D613-4678-8DD7-4CA28820ACEA}"/>
              </a:ext>
            </a:extLst>
          </p:cNvPr>
          <p:cNvSpPr>
            <a:spLocks noGrp="1"/>
          </p:cNvSpPr>
          <p:nvPr>
            <p:ph type="title"/>
          </p:nvPr>
        </p:nvSpPr>
        <p:spPr/>
        <p:txBody>
          <a:bodyPr/>
          <a:lstStyle/>
          <a:p>
            <a:r>
              <a:rPr lang="en-US" dirty="0"/>
              <a:t>Inappropriate and Appropriate</a:t>
            </a:r>
            <a:endParaRPr lang="en-AU" dirty="0"/>
          </a:p>
        </p:txBody>
      </p:sp>
    </p:spTree>
    <p:extLst>
      <p:ext uri="{BB962C8B-B14F-4D97-AF65-F5344CB8AC3E}">
        <p14:creationId xmlns:p14="http://schemas.microsoft.com/office/powerpoint/2010/main" val="49865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00C1F-2223-5B42-B7CC-4D337D08BEFE}"/>
              </a:ext>
            </a:extLst>
          </p:cNvPr>
          <p:cNvSpPr>
            <a:spLocks noGrp="1"/>
          </p:cNvSpPr>
          <p:nvPr>
            <p:ph type="body" idx="1"/>
          </p:nvPr>
        </p:nvSpPr>
        <p:spPr>
          <a:xfrm>
            <a:off x="695325" y="3096601"/>
            <a:ext cx="9297761" cy="2140073"/>
          </a:xfrm>
        </p:spPr>
        <p:txBody>
          <a:bodyPr/>
          <a:lstStyle/>
          <a:p>
            <a:r>
              <a:rPr lang="en-US" b="1" dirty="0"/>
              <a:t>Avoid prescribing antibiotics for upper respiratory tract infection (with the exception of sore throat in populations at high risk for complication of group A strep infection, such as acute rheumatic fever or post-streptococcal glomerulonephritis)</a:t>
            </a:r>
          </a:p>
          <a:p>
            <a:r>
              <a:rPr lang="en-US" sz="2000" b="1" dirty="0">
                <a:solidFill>
                  <a:schemeClr val="accent2"/>
                </a:solidFill>
              </a:rPr>
              <a:t>Australasian Society for Infectious Diseases</a:t>
            </a:r>
          </a:p>
          <a:p>
            <a:endParaRPr lang="en-AU" sz="2000" b="1" dirty="0">
              <a:solidFill>
                <a:schemeClr val="accent2"/>
              </a:solidFill>
            </a:endParaRPr>
          </a:p>
        </p:txBody>
      </p:sp>
      <p:sp>
        <p:nvSpPr>
          <p:cNvPr id="3" name="Title 2">
            <a:extLst>
              <a:ext uri="{FF2B5EF4-FFF2-40B4-BE49-F238E27FC236}">
                <a16:creationId xmlns:a16="http://schemas.microsoft.com/office/drawing/2014/main" id="{0799EBC5-FBD3-CC43-9393-9079B360B307}"/>
              </a:ext>
            </a:extLst>
          </p:cNvPr>
          <p:cNvSpPr>
            <a:spLocks noGrp="1"/>
          </p:cNvSpPr>
          <p:nvPr>
            <p:ph type="title"/>
          </p:nvPr>
        </p:nvSpPr>
        <p:spPr>
          <a:xfrm>
            <a:off x="695325" y="2143828"/>
            <a:ext cx="9297761" cy="720197"/>
          </a:xfrm>
        </p:spPr>
        <p:txBody>
          <a:bodyPr/>
          <a:lstStyle/>
          <a:p>
            <a:r>
              <a:rPr lang="en-AU" dirty="0"/>
              <a:t>Evolve Recommendation</a:t>
            </a:r>
          </a:p>
        </p:txBody>
      </p:sp>
      <p:sp>
        <p:nvSpPr>
          <p:cNvPr id="5" name="Text Placeholder 1">
            <a:extLst>
              <a:ext uri="{FF2B5EF4-FFF2-40B4-BE49-F238E27FC236}">
                <a16:creationId xmlns:a16="http://schemas.microsoft.com/office/drawing/2014/main" id="{1C2746AC-56F3-4C5B-914A-A1C3D338239C}"/>
              </a:ext>
            </a:extLst>
          </p:cNvPr>
          <p:cNvSpPr txBox="1">
            <a:spLocks/>
          </p:cNvSpPr>
          <p:nvPr/>
        </p:nvSpPr>
        <p:spPr>
          <a:xfrm>
            <a:off x="695325" y="5313552"/>
            <a:ext cx="9490075" cy="1246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900" b="1" dirty="0"/>
              <a:t>Evolve is facilitated by the Royal Australasian College of Physicians</a:t>
            </a:r>
            <a:endParaRPr lang="en-US" sz="900" b="1" dirty="0">
              <a:solidFill>
                <a:schemeClr val="accent2"/>
              </a:solidFill>
            </a:endParaRPr>
          </a:p>
        </p:txBody>
      </p:sp>
    </p:spTree>
    <p:extLst>
      <p:ext uri="{BB962C8B-B14F-4D97-AF65-F5344CB8AC3E}">
        <p14:creationId xmlns:p14="http://schemas.microsoft.com/office/powerpoint/2010/main" val="408077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CF223A-7861-4E46-B358-7B4F4CFDFFE1}"/>
              </a:ext>
            </a:extLst>
          </p:cNvPr>
          <p:cNvSpPr>
            <a:spLocks noGrp="1"/>
          </p:cNvSpPr>
          <p:nvPr>
            <p:ph sz="half" idx="1"/>
          </p:nvPr>
        </p:nvSpPr>
        <p:spPr/>
        <p:txBody>
          <a:bodyPr/>
          <a:lstStyle/>
          <a:p>
            <a:pPr marL="342900" indent="-342900">
              <a:spcAft>
                <a:spcPts val="600"/>
              </a:spcAft>
              <a:buClr>
                <a:schemeClr val="accent2"/>
              </a:buClr>
              <a:buFont typeface="Arial" panose="020B0604020202020204" pitchFamily="34" charset="0"/>
              <a:buChar char="•"/>
            </a:pPr>
            <a:r>
              <a:rPr lang="en-US" dirty="0"/>
              <a:t>Most uncomplicated upper respiratory tract  infections (URTIs) are viral in </a:t>
            </a:r>
            <a:r>
              <a:rPr lang="en-US" dirty="0" err="1"/>
              <a:t>aetiology</a:t>
            </a:r>
            <a:r>
              <a:rPr lang="en-US" dirty="0"/>
              <a:t> and antibiotic therapy is not indicated. </a:t>
            </a:r>
          </a:p>
          <a:p>
            <a:pPr marL="342900" indent="-342900">
              <a:buClr>
                <a:schemeClr val="accent2"/>
              </a:buClr>
              <a:buFont typeface="Arial" panose="020B0604020202020204" pitchFamily="34" charset="0"/>
              <a:buChar char="•"/>
            </a:pPr>
            <a:r>
              <a:rPr lang="en-US" dirty="0"/>
              <a:t>Oral antibiotic therapy of presumed URTIs in febrile young infants is not only 'low value' but can be actively dangerous, in delaying presentation to hospital (inappropriately reassuring parents and confounding investigations of sepsis)</a:t>
            </a:r>
          </a:p>
          <a:p>
            <a:endParaRPr lang="en-AU" dirty="0"/>
          </a:p>
        </p:txBody>
      </p:sp>
      <p:sp>
        <p:nvSpPr>
          <p:cNvPr id="5" name="Content Placeholder 4">
            <a:extLst>
              <a:ext uri="{FF2B5EF4-FFF2-40B4-BE49-F238E27FC236}">
                <a16:creationId xmlns:a16="http://schemas.microsoft.com/office/drawing/2014/main" id="{3516AF57-B9B5-47A6-B58A-1880451C1180}"/>
              </a:ext>
            </a:extLst>
          </p:cNvPr>
          <p:cNvSpPr>
            <a:spLocks noGrp="1"/>
          </p:cNvSpPr>
          <p:nvPr>
            <p:ph sz="half" idx="2"/>
          </p:nvPr>
        </p:nvSpPr>
        <p:spPr>
          <a:xfrm>
            <a:off x="6203950" y="1412875"/>
            <a:ext cx="5581650" cy="4284663"/>
          </a:xfrm>
        </p:spPr>
        <p:txBody>
          <a:bodyPr/>
          <a:lstStyle/>
          <a:p>
            <a:pPr marL="342900" indent="-342900">
              <a:spcAft>
                <a:spcPts val="600"/>
              </a:spcAft>
              <a:buClr>
                <a:schemeClr val="accent2"/>
              </a:buClr>
              <a:buFont typeface="Arial" panose="020B0604020202020204" pitchFamily="34" charset="0"/>
              <a:buChar char="•"/>
            </a:pPr>
            <a:r>
              <a:rPr lang="en-AU" dirty="0"/>
              <a:t>Patient education is an important component of management together with symptomatic treatment.</a:t>
            </a:r>
          </a:p>
          <a:p>
            <a:pPr marL="342900" indent="-342900">
              <a:spcAft>
                <a:spcPts val="600"/>
              </a:spcAft>
              <a:buClr>
                <a:schemeClr val="accent2"/>
              </a:buClr>
              <a:buFont typeface="Arial" panose="020B0604020202020204" pitchFamily="34" charset="0"/>
              <a:buChar char="•"/>
            </a:pPr>
            <a:r>
              <a:rPr lang="en-AU" dirty="0"/>
              <a:t>Infections with Streptococcus pyogenes and Bordetella pertussis do require antibiotic therapy. </a:t>
            </a:r>
          </a:p>
          <a:p>
            <a:pPr marL="342900" indent="-342900">
              <a:buClr>
                <a:schemeClr val="accent2"/>
              </a:buClr>
              <a:buFont typeface="Arial" panose="020B0604020202020204" pitchFamily="34" charset="0"/>
              <a:buChar char="•"/>
            </a:pPr>
            <a:r>
              <a:rPr lang="en-AU" dirty="0"/>
              <a:t>For more information see:</a:t>
            </a:r>
          </a:p>
          <a:p>
            <a:pPr marL="609300" lvl="2" indent="-342900">
              <a:buFont typeface="Arial" panose="020B0604020202020204" pitchFamily="34" charset="0"/>
              <a:buChar char="•"/>
            </a:pPr>
            <a:r>
              <a:rPr lang="en-AU" dirty="0">
                <a:hlinkClick r:id="rId2"/>
              </a:rPr>
              <a:t>Therapeutic guidelines: Antibiotics</a:t>
            </a:r>
            <a:endParaRPr lang="en-AU" dirty="0"/>
          </a:p>
          <a:p>
            <a:pPr marL="609300" lvl="2" indent="-342900">
              <a:spcAft>
                <a:spcPts val="600"/>
              </a:spcAft>
              <a:buFont typeface="Arial" panose="020B0604020202020204" pitchFamily="34" charset="0"/>
              <a:buChar char="•"/>
            </a:pPr>
            <a:r>
              <a:rPr lang="en-AU" dirty="0"/>
              <a:t>Locally endorsed guidelines</a:t>
            </a:r>
          </a:p>
          <a:p>
            <a:pPr marL="342900" indent="-342900">
              <a:buClr>
                <a:schemeClr val="accent2"/>
              </a:buClr>
              <a:buFont typeface="Arial" panose="020B0604020202020204" pitchFamily="34" charset="0"/>
              <a:buChar char="•"/>
            </a:pPr>
            <a:r>
              <a:rPr lang="en-AU" dirty="0"/>
              <a:t>For rheumatic heart disease (RHD) and antibiotic therapy, see next slide.</a:t>
            </a:r>
          </a:p>
          <a:p>
            <a:pPr marL="342900" indent="-342900">
              <a:buFont typeface="Arial" panose="020B0604020202020204" pitchFamily="34" charset="0"/>
              <a:buChar char="•"/>
            </a:pPr>
            <a:endParaRPr lang="en-AU" dirty="0"/>
          </a:p>
          <a:p>
            <a:endParaRPr lang="en-AU" dirty="0"/>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188518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3B1D3F-4694-4E2F-BE28-5C6523C1AB29}"/>
              </a:ext>
            </a:extLst>
          </p:cNvPr>
          <p:cNvSpPr>
            <a:spLocks noGrp="1"/>
          </p:cNvSpPr>
          <p:nvPr>
            <p:ph sz="half" idx="1"/>
          </p:nvPr>
        </p:nvSpPr>
        <p:spPr/>
        <p:txBody>
          <a:bodyPr/>
          <a:lstStyle/>
          <a:p>
            <a:pPr marL="342900" indent="-342900">
              <a:buClr>
                <a:schemeClr val="accent2"/>
              </a:buClr>
              <a:buFont typeface="Arial" panose="020B0604020202020204" pitchFamily="34" charset="0"/>
              <a:buChar char="•"/>
            </a:pPr>
            <a:r>
              <a:rPr lang="en-US" dirty="0"/>
              <a:t>When considering management for sore throats and URTIs, establish whether the child is from a high risk group for rheumatic heart disease (RHD).</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Children at high risk for RHD in Australia may include children from Aboriginal or Torres Strait Islander communities, or from refugee or other recent migrant communities in which there is a high incidence of RHD.</a:t>
            </a:r>
          </a:p>
          <a:p>
            <a:endParaRPr lang="en-AU" dirty="0"/>
          </a:p>
        </p:txBody>
      </p:sp>
      <p:sp>
        <p:nvSpPr>
          <p:cNvPr id="3" name="Content Placeholder 2">
            <a:extLst>
              <a:ext uri="{FF2B5EF4-FFF2-40B4-BE49-F238E27FC236}">
                <a16:creationId xmlns:a16="http://schemas.microsoft.com/office/drawing/2014/main" id="{4C6C91B4-208B-4D3C-AF2C-D52472DA4C36}"/>
              </a:ext>
            </a:extLst>
          </p:cNvPr>
          <p:cNvSpPr>
            <a:spLocks noGrp="1"/>
          </p:cNvSpPr>
          <p:nvPr>
            <p:ph sz="half" idx="2"/>
          </p:nvPr>
        </p:nvSpPr>
        <p:spPr/>
        <p:txBody>
          <a:bodyPr/>
          <a:lstStyle/>
          <a:p>
            <a:pPr marL="342900" indent="-342900">
              <a:buClr>
                <a:schemeClr val="accent2"/>
              </a:buClr>
              <a:buFont typeface="Arial" panose="020B0604020202020204" pitchFamily="34" charset="0"/>
              <a:buChar char="•"/>
            </a:pPr>
            <a:r>
              <a:rPr lang="en-US" dirty="0"/>
              <a:t>If streptococcal infection is possible in a child at high risk for RHD (usually presenting with a sore throat without coryza), the child should receive antibiotic therapy to treat streptococcal infection. This is very important to prevent RHD.</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For more information see:</a:t>
            </a:r>
          </a:p>
          <a:p>
            <a:pPr marL="609300" lvl="2" indent="-342900">
              <a:buFont typeface="Arial" panose="020B0604020202020204" pitchFamily="34" charset="0"/>
              <a:buChar char="•"/>
            </a:pPr>
            <a:r>
              <a:rPr lang="en-US" dirty="0">
                <a:hlinkClick r:id="rId2"/>
              </a:rPr>
              <a:t>Therapeutic guidelines: Antibiotics</a:t>
            </a:r>
            <a:r>
              <a:rPr lang="en-US" dirty="0"/>
              <a:t>.</a:t>
            </a:r>
          </a:p>
          <a:p>
            <a:pPr marL="609300" lvl="2" indent="-342900">
              <a:buFont typeface="Arial" panose="020B0604020202020204" pitchFamily="34" charset="0"/>
              <a:buChar char="•"/>
            </a:pPr>
            <a:r>
              <a:rPr lang="en-US" dirty="0">
                <a:hlinkClick r:id="rId3"/>
              </a:rPr>
              <a:t>Acute rheumatic fever (ARF) and rheumatic heart disease (RHD) guidelines </a:t>
            </a:r>
            <a:r>
              <a:rPr lang="en-US" dirty="0"/>
              <a:t>developed by RHD Australia.</a:t>
            </a:r>
          </a:p>
          <a:p>
            <a:endParaRPr lang="en-US" dirty="0"/>
          </a:p>
          <a:p>
            <a:endParaRPr lang="en-US" dirty="0"/>
          </a:p>
          <a:p>
            <a:endParaRPr lang="en-AU" dirty="0"/>
          </a:p>
        </p:txBody>
      </p:sp>
      <p:sp>
        <p:nvSpPr>
          <p:cNvPr id="4" name="Title 3">
            <a:extLst>
              <a:ext uri="{FF2B5EF4-FFF2-40B4-BE49-F238E27FC236}">
                <a16:creationId xmlns:a16="http://schemas.microsoft.com/office/drawing/2014/main" id="{F57EC337-B364-4AB4-9388-CFE8DC249B15}"/>
              </a:ext>
            </a:extLst>
          </p:cNvPr>
          <p:cNvSpPr>
            <a:spLocks noGrp="1"/>
          </p:cNvSpPr>
          <p:nvPr>
            <p:ph type="title"/>
          </p:nvPr>
        </p:nvSpPr>
        <p:spPr/>
        <p:txBody>
          <a:bodyPr/>
          <a:lstStyle/>
          <a:p>
            <a:r>
              <a:rPr lang="en-AU" dirty="0"/>
              <a:t>Rheumatic heart disease (RHD) </a:t>
            </a:r>
          </a:p>
        </p:txBody>
      </p:sp>
    </p:spTree>
    <p:extLst>
      <p:ext uri="{BB962C8B-B14F-4D97-AF65-F5344CB8AC3E}">
        <p14:creationId xmlns:p14="http://schemas.microsoft.com/office/powerpoint/2010/main" val="188963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EF147-7931-4B11-9681-CAB80B2A522E}"/>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AU" sz="1800" dirty="0" err="1"/>
              <a:t>Kenealy</a:t>
            </a:r>
            <a:r>
              <a:rPr lang="en-AU" sz="1800" dirty="0"/>
              <a:t> T, </a:t>
            </a:r>
            <a:r>
              <a:rPr lang="en-AU" sz="1800" dirty="0" err="1"/>
              <a:t>Arroll</a:t>
            </a:r>
            <a:r>
              <a:rPr lang="en-AU" sz="1800" dirty="0"/>
              <a:t> B. Antibiotics for the common cold and acute purulent rhinitis. Cochrane Database Systemic Review 2013; CD000247. </a:t>
            </a:r>
            <a:r>
              <a:rPr lang="en-AU" sz="1800" dirty="0">
                <a:hlinkClick r:id="rId2"/>
              </a:rPr>
              <a:t>https://www.ncbi.nlm.nih.gov/pubmed/23733381</a:t>
            </a:r>
            <a:endParaRPr lang="en-AU" sz="1800" dirty="0"/>
          </a:p>
          <a:p>
            <a:pPr>
              <a:buClr>
                <a:schemeClr val="accent2"/>
              </a:buClr>
            </a:pPr>
            <a:endParaRPr lang="en-AU" sz="1800" dirty="0"/>
          </a:p>
          <a:p>
            <a:pPr marL="342900" indent="-342900">
              <a:buClr>
                <a:schemeClr val="accent2"/>
              </a:buClr>
              <a:buFont typeface="Arial" panose="020B0604020202020204" pitchFamily="34" charset="0"/>
              <a:buChar char="•"/>
            </a:pPr>
            <a:r>
              <a:rPr lang="en-AU" sz="1800" dirty="0"/>
              <a:t>Hersh AL, Jackson MA, Hicks </a:t>
            </a:r>
            <a:r>
              <a:rPr lang="en-AU" sz="1800" dirty="0" err="1"/>
              <a:t>LAl</a:t>
            </a:r>
            <a:r>
              <a:rPr lang="en-AU" sz="1800" dirty="0"/>
              <a:t>. Principles of judicious antibiotic prescribing for upper respiratory tract infections in paediatrics. Paediatrics 2013;132(6):114654. </a:t>
            </a:r>
            <a:r>
              <a:rPr lang="en-AU" sz="1800" dirty="0">
                <a:hlinkClick r:id="rId3"/>
              </a:rPr>
              <a:t>https://www.ncbi.nlm.nih.gov/pubmed/24249823</a:t>
            </a:r>
            <a:endParaRPr lang="en-AU" sz="1800" dirty="0"/>
          </a:p>
          <a:p>
            <a:pPr marL="342900" indent="-342900">
              <a:buClr>
                <a:schemeClr val="accent2"/>
              </a:buClr>
              <a:buFont typeface="Arial" panose="020B0604020202020204" pitchFamily="34" charset="0"/>
              <a:buChar char="•"/>
            </a:pPr>
            <a:endParaRPr lang="en-AU" sz="1800" dirty="0"/>
          </a:p>
          <a:p>
            <a:pPr marL="342900" indent="-342900">
              <a:buClr>
                <a:schemeClr val="accent2"/>
              </a:buClr>
              <a:buFont typeface="Arial" panose="020B0604020202020204" pitchFamily="34" charset="0"/>
              <a:buChar char="•"/>
            </a:pPr>
            <a:r>
              <a:rPr lang="en-AU" sz="1800" dirty="0"/>
              <a:t>Antibiotic Expert Groups. Therapeutic guidelines: Antibiotics. Version 15. Melbourne: Therapeutic Guidelines Limited; 2014. </a:t>
            </a:r>
            <a:r>
              <a:rPr lang="en-AU" sz="1800" dirty="0">
                <a:hlinkClick r:id="rId4"/>
              </a:rPr>
              <a:t>https://tgldcdp.tg.org.au/etgAccess</a:t>
            </a:r>
            <a:endParaRPr lang="en-AU" sz="1800" dirty="0"/>
          </a:p>
          <a:p>
            <a:pPr marL="342900" indent="-342900">
              <a:buClr>
                <a:schemeClr val="accent2"/>
              </a:buClr>
              <a:buFont typeface="Arial" panose="020B0604020202020204" pitchFamily="34" charset="0"/>
              <a:buChar char="•"/>
            </a:pPr>
            <a:endParaRPr lang="en-AU" sz="1800" dirty="0"/>
          </a:p>
          <a:p>
            <a:pPr marL="342900" indent="-342900">
              <a:buClr>
                <a:schemeClr val="accent2"/>
              </a:buClr>
              <a:buFont typeface="Arial" panose="020B0604020202020204" pitchFamily="34" charset="0"/>
              <a:buChar char="•"/>
            </a:pPr>
            <a:r>
              <a:rPr lang="en-AU" sz="1800" dirty="0"/>
              <a:t>ASID Choosing Wisely Recommendations. 2016. </a:t>
            </a:r>
            <a:r>
              <a:rPr lang="en-AU" sz="1800" dirty="0">
                <a:hlinkClick r:id="rId5"/>
              </a:rPr>
              <a:t>http://www.choosingwisely.org.au/recommendations/asid</a:t>
            </a:r>
            <a:endParaRPr lang="en-AU" sz="1800" dirty="0"/>
          </a:p>
          <a:p>
            <a:endParaRPr lang="en-AU" sz="1800" dirty="0"/>
          </a:p>
        </p:txBody>
      </p:sp>
      <p:sp>
        <p:nvSpPr>
          <p:cNvPr id="3" name="Title 2">
            <a:extLst>
              <a:ext uri="{FF2B5EF4-FFF2-40B4-BE49-F238E27FC236}">
                <a16:creationId xmlns:a16="http://schemas.microsoft.com/office/drawing/2014/main" id="{7484040E-3A6B-4365-BED8-907C2FB2FAC0}"/>
              </a:ext>
            </a:extLst>
          </p:cNvPr>
          <p:cNvSpPr>
            <a:spLocks noGrp="1"/>
          </p:cNvSpPr>
          <p:nvPr>
            <p:ph type="title"/>
          </p:nvPr>
        </p:nvSpPr>
        <p:spPr/>
        <p:txBody>
          <a:bodyPr/>
          <a:lstStyle/>
          <a:p>
            <a:r>
              <a:rPr lang="en-US" dirty="0"/>
              <a:t>References</a:t>
            </a:r>
            <a:endParaRPr lang="en-AU" dirty="0"/>
          </a:p>
        </p:txBody>
      </p:sp>
    </p:spTree>
    <p:extLst>
      <p:ext uri="{BB962C8B-B14F-4D97-AF65-F5344CB8AC3E}">
        <p14:creationId xmlns:p14="http://schemas.microsoft.com/office/powerpoint/2010/main" val="3912059811"/>
      </p:ext>
    </p:extLst>
  </p:cSld>
  <p:clrMapOvr>
    <a:masterClrMapping/>
  </p:clrMapOvr>
</p:sld>
</file>

<file path=ppt/theme/theme1.xml><?xml version="1.0" encoding="utf-8"?>
<a:theme xmlns:a="http://schemas.openxmlformats.org/drawingml/2006/main" name="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136C28A1EED449FDD3E23C62CC2CD" ma:contentTypeVersion="19" ma:contentTypeDescription="Create a new document." ma:contentTypeScope="" ma:versionID="067ad81a764ae9325a5020d9275013bf">
  <xsd:schema xmlns:xsd="http://www.w3.org/2001/XMLSchema" xmlns:xs="http://www.w3.org/2001/XMLSchema" xmlns:p="http://schemas.microsoft.com/office/2006/metadata/properties" xmlns:ns2="d2b77992-edc4-4e3d-b841-c040245cd929" xmlns:ns3="23ddd30f-3d90-4466-aaea-944d9856b714" targetNamespace="http://schemas.microsoft.com/office/2006/metadata/properties" ma:root="true" ma:fieldsID="057ef6c575d5fcdddf0e43ae3a3ecbd1" ns2:_="" ns3:_="">
    <xsd:import namespace="d2b77992-edc4-4e3d-b841-c040245cd929"/>
    <xsd:import namespace="23ddd30f-3d90-4466-aaea-944d9856b7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ShortDescription_x002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77992-edc4-4e3d-b841-c040245cd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ShortDescription_x002e_" ma:index="26" nillable="true" ma:displayName="Short Description." ma:description="Include a short description of the document here to help navigation.&#10;Use Editi in grid view to add notes" ma:format="Dropdown" ma:internalName="ShortDescription_x002e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dd30f-3d90-4466-aaea-944d9856b7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e690a86-2ce1-4748-a335-18bb167dec16}" ma:internalName="TaxCatchAll" ma:showField="CatchAllData" ma:web="23ddd30f-3d90-4466-aaea-944d9856b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ddd30f-3d90-4466-aaea-944d9856b714" xsi:nil="true"/>
    <ShortDescription_x002e_ xmlns="d2b77992-edc4-4e3d-b841-c040245cd929" xsi:nil="true"/>
    <lcf76f155ced4ddcb4097134ff3c332f xmlns="d2b77992-edc4-4e3d-b841-c040245cd9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138E4B-13A1-4575-A3A9-BBF5AD7063FF}"/>
</file>

<file path=customXml/itemProps2.xml><?xml version="1.0" encoding="utf-8"?>
<ds:datastoreItem xmlns:ds="http://schemas.openxmlformats.org/officeDocument/2006/customXml" ds:itemID="{582EFBB8-F20D-4108-BD26-136D8A44F2F0}"/>
</file>

<file path=customXml/itemProps3.xml><?xml version="1.0" encoding="utf-8"?>
<ds:datastoreItem xmlns:ds="http://schemas.openxmlformats.org/officeDocument/2006/customXml" ds:itemID="{94CAFC95-1774-4EBA-AD07-7FC87D2315BB}"/>
</file>

<file path=docProps/app.xml><?xml version="1.0" encoding="utf-8"?>
<Properties xmlns="http://schemas.openxmlformats.org/officeDocument/2006/extended-properties" xmlns:vt="http://schemas.openxmlformats.org/officeDocument/2006/docPropsVTypes">
  <TotalTime>808</TotalTime>
  <Words>903</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System Font Regular</vt:lpstr>
      <vt:lpstr>Wingdings</vt:lpstr>
      <vt:lpstr>Office Theme</vt:lpstr>
      <vt:lpstr>Antibiotics won’t cure that cold</vt:lpstr>
      <vt:lpstr>Rosie</vt:lpstr>
      <vt:lpstr>Rosie’s parents ask you for something to make her better soon – please! </vt:lpstr>
      <vt:lpstr>Management for Rosie</vt:lpstr>
      <vt:lpstr>Inappropriate and Appropriate</vt:lpstr>
      <vt:lpstr>Evolve Recommendation</vt:lpstr>
      <vt:lpstr>What is best practice?</vt:lpstr>
      <vt:lpstr>Rheumatic heart disease (RHD) </vt:lpstr>
      <vt:lpstr>References</vt:lpstr>
      <vt:lpstr>How this case study was made</vt:lpstr>
      <vt:lpstr>Evaluation </vt:lpstr>
      <vt:lpstr>About Evolve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Elmiger</dc:creator>
  <cp:lastModifiedBy>Gemma Altinger</cp:lastModifiedBy>
  <cp:revision>72</cp:revision>
  <dcterms:created xsi:type="dcterms:W3CDTF">2020-08-06T07:16:45Z</dcterms:created>
  <dcterms:modified xsi:type="dcterms:W3CDTF">2020-09-10T02:15:44Z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0x010100420136C28A1EED449FDD3E23C62CC2CD</vt:lpwstr>
  </property>
</Properties>
</file>