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7" r:id="rId2"/>
    <p:sldId id="289" r:id="rId3"/>
    <p:sldId id="300" r:id="rId4"/>
    <p:sldId id="291" r:id="rId5"/>
    <p:sldId id="290" r:id="rId6"/>
    <p:sldId id="301" r:id="rId7"/>
    <p:sldId id="302" r:id="rId8"/>
    <p:sldId id="273" r:id="rId9"/>
    <p:sldId id="293" r:id="rId10"/>
    <p:sldId id="303" r:id="rId11"/>
    <p:sldId id="304" r:id="rId12"/>
    <p:sldId id="305" r:id="rId13"/>
    <p:sldId id="298" r:id="rId14"/>
    <p:sldId id="299" r:id="rId15"/>
    <p:sldId id="28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/>
    <p:restoredTop sz="96654"/>
  </p:normalViewPr>
  <p:slideViewPr>
    <p:cSldViewPr snapToGrid="0" snapToObjects="1">
      <p:cViewPr>
        <p:scale>
          <a:sx n="50" d="100"/>
          <a:sy n="50" d="100"/>
        </p:scale>
        <p:origin x="48" y="1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F95ED-8A98-4E4F-A922-32684273EC46}" type="datetimeFigureOut">
              <a:rPr lang="en-AU" smtClean="0"/>
              <a:t>31/08/2020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10D8-4FF7-8745-90F5-245FC3C0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78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614FE7-DB27-4BA4-8771-45DF46C75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D08614E-9CB6-435D-89E1-E253175A9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9D08EE6-8BDA-4CF8-91D0-25659C35A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C8E46-50E7-401F-8912-1D064AD6D2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1072671-0043-47D0-8F5A-0970040D8C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D68921-7FEC-42B6-90F0-18EB9D901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8E9B24BE-D7CC-4EBE-BB5B-1AABC3DAF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5D9C25F-A810-4570-A96A-E83D49B61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5586D1-FFD0-4C66-9DEC-18A24733A7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2181F6-1894-4DAB-8DAB-607D21BC7B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21CA31-1283-4A1B-A986-CB40E6465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9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8741E49-50D8-4E2D-9547-CD6280114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AB6CD66-DF89-4F0B-ACCC-B078C86FBC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A05AB6-A5EE-4D64-92EF-5D14EAEC6C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0D3E26E-FBB7-468D-8102-1CA22D42ED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719AA1-A3B0-44B9-A181-5E442A024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37DF95D-D17E-421C-8530-4D9BD8BDA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1EB9870-3BEB-4717-A89B-E1C5EFFE5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ADC8CF-89D9-43A2-A23F-33322AD4CE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4C40464-D844-4450-BF64-522C7F786C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3E3346-B50C-4496-97A5-D7FC1E0A5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EDE671-ADFD-4134-B810-70088F542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255AA60-483F-4ED2-90EC-EDB70ED872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D48FF-97FB-4DF1-8B4A-F1D2375EDA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EA5B577-00F5-4329-A1EE-C846820E5E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A854A4-5178-4409-A01D-2023EFF7D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CA49C66-78ED-4E1F-833C-648518804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679ADC77-E3F2-4FD5-BBFA-0F7531A91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CB8ACF-EAEB-4CCE-81FF-4FBF37B99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E2CCDB8-4ABD-4A66-BBD4-59E2A21CBE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5A7664-1300-4DF6-A8F2-493646D5E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A822DB6-16E9-448C-859D-92B2DAFE5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24AE492-4751-4803-AC0F-B0B0625283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E44FBA-B661-4499-A465-B66058C28C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2F0D264-4A2E-419F-B6D2-BDCBD7E7E5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C4CA8D-5DC5-46DD-8B24-2A312B82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C7E92A-99AA-42E5-B4CD-D0B9C5D34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55336C-3FE7-4ED5-9EDF-3DFE5C952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A97733-43F7-4D05-83F9-DF8838DBD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0AAFA55-4AED-4B71-B3D9-F2DD2098C4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FA26A8-96F2-4A50-BAAA-85264EE0E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E84CDAF-E153-4E80-977D-62F2C9C77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F5F4CAD-6DFF-4F68-9A39-32EF620C3C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9A013-E710-4FD9-9443-637E10822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3B16A87-C27E-4902-8B57-766E0397BC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2B94B6-7F52-45D5-9BD0-0A4E6FAB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175A9B0-9CCE-4719-AF8F-B636C0138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DC3ABB7F-4E91-432E-82E7-C31E6365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D96DF9-6DC7-4F1A-A17D-996A3B1B6A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12DEDE8-583C-49F2-A8D0-2EFC794729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51B09E-FA1D-4BC2-9A49-A364F566A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0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64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54" r:id="rId10"/>
    <p:sldLayoutId id="2147483655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pos="3908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australia.com.au/blood-glucose-monitoring" TargetMode="External"/><Relationship Id="rId2" Type="http://schemas.openxmlformats.org/officeDocument/2006/relationships/hyperlink" Target="https://evolve.edu.au/recommendations/esa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AU" dirty="0"/>
              <a:t>Endocrine Society of Australia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77802"/>
            <a:ext cx="9346746" cy="720197"/>
          </a:xfrm>
        </p:spPr>
        <p:txBody>
          <a:bodyPr/>
          <a:lstStyle/>
          <a:p>
            <a:r>
              <a:rPr lang="en-AU" dirty="0"/>
              <a:t>Single vs Multi-Checks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3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6CEB9-7BA3-4358-8BE4-DAE7918F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9959975" cy="453072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1800" b="1" dirty="0">
                <a:solidFill>
                  <a:schemeClr val="accent5"/>
                </a:solidFill>
              </a:rPr>
              <a:t>How can blood glucose management be assessed for those T2DM patients who are not checking blood glucose multiple times per day?</a:t>
            </a: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HbA1c check reflects the average blood glucose level over the past 10–12 weeks.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It can be checked every 3 – 6 month.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HbA1C is a reliable marker for blood glucose control. However, </a:t>
            </a:r>
            <a:r>
              <a:rPr lang="en-US" sz="1800" dirty="0" err="1"/>
              <a:t>anaemia</a:t>
            </a:r>
            <a:r>
              <a:rPr lang="en-US" sz="1800" dirty="0"/>
              <a:t>, pregnancy and chronic renal disease are the most common conditions among the many other causes of unreliable HbA1C.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goal for most people with diabetes will be in the 6.5-7 percent (48-53mmol/mol) range, however this may need to be higher for some people including children and the elderly and be lower for pregnancy.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Therefore, HbA1C target needs to be individualized.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52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6CEB9-7BA3-4358-8BE4-DAE7918F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9959975" cy="453072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1800" b="1" dirty="0">
                <a:solidFill>
                  <a:schemeClr val="accent5"/>
                </a:solidFill>
              </a:rPr>
              <a:t>The disadvantages of multiple daily checks in patients with optimal control of diabetes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Daily monitoring can be inconvenient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Monitoring can be expensive with the cost for test strips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Multiple checks may lead to painful finger tips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1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A4316-FC53-4A68-AD93-6D7FCB6288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288925"/>
          </a:xfrm>
        </p:spPr>
        <p:txBody>
          <a:bodyPr/>
          <a:lstStyle/>
          <a:p>
            <a:r>
              <a:rPr lang="en-US" dirty="0"/>
              <a:t>Normal blood glucose levels are between 4.0-7.8mmol/L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65788-04AC-4B77-BCA9-A03CD256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Glucose level targets</a:t>
            </a:r>
            <a:endParaRPr lang="en-AU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9664145-3D76-4447-BBC6-417B45C2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6" y="1803400"/>
            <a:ext cx="8778428" cy="40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8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DEF147-7931-4B11-9681-CAB80B2A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AU" dirty="0">
                <a:hlinkClick r:id="rId2"/>
              </a:rPr>
              <a:t>https://evolve.edu.au/recommendations/esa</a:t>
            </a:r>
            <a:endParaRPr lang="en-AU" dirty="0"/>
          </a:p>
          <a:p>
            <a:pPr lvl="2"/>
            <a:r>
              <a:rPr lang="en-AU" dirty="0"/>
              <a:t>Diabetes Australia</a:t>
            </a:r>
          </a:p>
          <a:p>
            <a:pPr lvl="2"/>
            <a:r>
              <a:rPr lang="en-AU" dirty="0">
                <a:hlinkClick r:id="rId3"/>
              </a:rPr>
              <a:t>https://www.diabetesaustralia.com.au/blood-glucose-monitoring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4040E-3A6B-4365-BED8-907C2FB2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05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case study was developed by Dr Su Win Htike as a member or the RACP Evolve Policy Reference Group. </a:t>
            </a:r>
          </a:p>
          <a:p>
            <a:endParaRPr lang="en-US" dirty="0"/>
          </a:p>
          <a:p>
            <a:r>
              <a:rPr lang="en-US" dirty="0"/>
              <a:t>This case study has been reviewed by the RACP Evolve Policy Reference Group in particular Prof Jane M Andrews, the Australian Diabetes Society, the Endocrine Surgery section of the Royal Australasian College of Surgeons, and NPS MedicineWise.</a:t>
            </a:r>
          </a:p>
          <a:p>
            <a:endParaRPr lang="en-US" dirty="0"/>
          </a:p>
          <a:p>
            <a:r>
              <a:rPr lang="en-US" dirty="0"/>
              <a:t>This case study was approved for publication by the Endocrine Society of Australia Medical Affair Committee in August 2020.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www.evolve.edu.au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 err="1"/>
              <a:t>evolve@racp.edu.au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8C1F9-8732-409A-8300-16E88937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25575"/>
            <a:ext cx="10801349" cy="4284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dirty="0"/>
              <a:t>Patient medical history (PMHx)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68-year old man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T2DM for 5 years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Peripheral vascular disease – previous left 1st toe amputation in April 2019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Hypertension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Dyslipidemia</a:t>
            </a:r>
          </a:p>
          <a:p>
            <a:pPr>
              <a:spcBef>
                <a:spcPts val="600"/>
              </a:spcBef>
            </a:pPr>
            <a:endParaRPr lang="en-US" sz="1800" b="1" dirty="0"/>
          </a:p>
          <a:p>
            <a:pPr>
              <a:spcBef>
                <a:spcPts val="600"/>
              </a:spcBef>
            </a:pPr>
            <a:r>
              <a:rPr lang="en-US" sz="1800" b="1" dirty="0"/>
              <a:t>Symptoms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Referred by GP to High risk foot service (HRFS)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Chronic left plantar foot ulcer under 2nd metatarsophalangeal joint for the last 4 months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Reviewed in HRFS by multidisciplinary teams – vascular, endocrine, infectious disease, podiatry teams</a:t>
            </a:r>
          </a:p>
          <a:p>
            <a:pPr>
              <a:spcBef>
                <a:spcPts val="600"/>
              </a:spcBef>
            </a:pPr>
            <a:endParaRPr lang="en-US" sz="1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CD14B-FD82-4905-8FF7-8A95628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4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296A3-8C12-4A28-A328-65F6F1D78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1" dirty="0"/>
              <a:t>Current medications: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Sitagliptin/Metformin XR 50mg/1000 mg BD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Atorvastatin 20 mg nocte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Ramipril/Felodipine MR 5 mg/5 mg OD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Aspirin 100 mg OD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80CB4-67A3-4ED7-A49A-4F17967E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888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E5922-C721-4929-8E1E-957E17407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b="1" dirty="0"/>
              <a:t>Examination</a:t>
            </a:r>
            <a:endParaRPr lang="en-AU" dirty="0"/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left plantar foot ulcer under 2nd metatarsophalangeal joint level – clean and dry, 6mmx10mm ulcer improving with off-loading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Faint pedal pulse at dorsalis pedis and posterior tibial arteries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Normal anterior tibial, popliteal and femoral pulses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multiple finger prick scars at the finger tips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548A9-54B3-4AB3-BBD4-04B30606C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b="1" dirty="0"/>
              <a:t>Tests / Investigations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HbA1C point of care testing 6.4%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Left second toe pressure measurement = 50 mmHg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Doppler left leg ultrasound = tri-phasic flow at anterior tibial artery</a:t>
            </a:r>
          </a:p>
          <a:p>
            <a:endParaRPr lang="en-AU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807D8-7033-45DC-AE72-2BFD713A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96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7902575" cy="3972857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What do we think of his blood glucose control?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Optimal control</a:t>
            </a:r>
          </a:p>
          <a:p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Suboptimal control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07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7902575" cy="3972857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How often should he be checking his BGL in a day?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Once daily</a:t>
            </a:r>
          </a:p>
          <a:p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Twice daily</a:t>
            </a:r>
          </a:p>
          <a:p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Four times daily</a:t>
            </a:r>
          </a:p>
          <a:p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Not required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95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296A3-8C12-4A28-A328-65F6F1D78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Daily blood glucose check is not required in his case </a:t>
            </a:r>
          </a:p>
          <a:p>
            <a:endParaRPr lang="en-US" dirty="0"/>
          </a:p>
          <a:p>
            <a:r>
              <a:rPr lang="en-US" dirty="0"/>
              <a:t>He has optimal diabetes control with HbA1C of 6.4% and he is not prescribed an agent with a high risk of hypoglycemia such as </a:t>
            </a:r>
            <a:r>
              <a:rPr lang="en-US" dirty="0" err="1"/>
              <a:t>sulphonylureas</a:t>
            </a:r>
            <a:r>
              <a:rPr lang="en-US" dirty="0"/>
              <a:t> or insulin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80CB4-67A3-4ED7-A49A-4F17967E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232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2140073"/>
          </a:xfrm>
        </p:spPr>
        <p:txBody>
          <a:bodyPr/>
          <a:lstStyle/>
          <a:p>
            <a:r>
              <a:rPr lang="en-US" b="1" dirty="0"/>
              <a:t>Avoid multiple daily glucose self-monitoring in adults with stable type 2 diabetes on agents that do not cause </a:t>
            </a:r>
            <a:r>
              <a:rPr lang="en-US" b="1" dirty="0" err="1"/>
              <a:t>hypoglycaemia</a:t>
            </a:r>
            <a:br>
              <a:rPr lang="en-US" b="1" dirty="0"/>
            </a:br>
            <a:endParaRPr lang="en-US" b="1" dirty="0"/>
          </a:p>
          <a:p>
            <a:r>
              <a:rPr lang="en-US" sz="2000" b="1" dirty="0">
                <a:solidFill>
                  <a:schemeClr val="accent2"/>
                </a:solidFill>
              </a:rPr>
              <a:t>The Endocrine Society of Australia</a:t>
            </a:r>
          </a:p>
          <a:p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A9E5C73-1633-45D0-9842-77B2C5F3686A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/>
              <a:t>Evolve is facilitated by the Royal Australasian College of Physicians</a:t>
            </a:r>
            <a:endParaRPr lang="en-US" sz="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6CEB9-7BA3-4358-8BE4-DAE7918F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9959975" cy="453072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1800" b="1" dirty="0">
                <a:solidFill>
                  <a:schemeClr val="accent5"/>
                </a:solidFill>
              </a:rPr>
              <a:t>When should you check blood glucose levels?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 often you should check varies depending on each individual, the type of diabetes and the tablets and/or injectable drugs such as GLP1 agonists or insulin being used.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most valuable times to check blood glucose levels for T2DM patients : Fasting or before meals or 2 hours after meals or before bed or when unwell. Levels at different times of the day give different information about glucose management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However, multiple daily checks are not required if the patients with diabetes are not prescribed medications with a high risk of </a:t>
            </a:r>
            <a:r>
              <a:rPr lang="en-US" sz="1800" dirty="0" err="1"/>
              <a:t>hypoglycaemia</a:t>
            </a:r>
            <a:endParaRPr lang="en-US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518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36C28A1EED449FDD3E23C62CC2CD" ma:contentTypeVersion="19" ma:contentTypeDescription="Create a new document." ma:contentTypeScope="" ma:versionID="067ad81a764ae9325a5020d9275013bf">
  <xsd:schema xmlns:xsd="http://www.w3.org/2001/XMLSchema" xmlns:xs="http://www.w3.org/2001/XMLSchema" xmlns:p="http://schemas.microsoft.com/office/2006/metadata/properties" xmlns:ns2="d2b77992-edc4-4e3d-b841-c040245cd929" xmlns:ns3="23ddd30f-3d90-4466-aaea-944d9856b714" targetNamespace="http://schemas.microsoft.com/office/2006/metadata/properties" ma:root="true" ma:fieldsID="057ef6c575d5fcdddf0e43ae3a3ecbd1" ns2:_="" ns3:_="">
    <xsd:import namespace="d2b77992-edc4-4e3d-b841-c040245cd929"/>
    <xsd:import namespace="23ddd30f-3d90-4466-aaea-944d9856b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hortDescription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77992-edc4-4e3d-b841-c040245cd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acd75f2-112b-4bdb-b5f6-bb7ce9b5a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hortDescription_x002e_" ma:index="26" nillable="true" ma:displayName="Short Description." ma:description="Include a short description of the document here to help navigation.&#10;Use Editi in grid view to add notes" ma:format="Dropdown" ma:internalName="ShortDescription_x002e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dd30f-3d90-4466-aaea-944d9856b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690a86-2ce1-4748-a335-18bb167dec16}" ma:internalName="TaxCatchAll" ma:showField="CatchAllData" ma:web="23ddd30f-3d90-4466-aaea-944d9856b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ddd30f-3d90-4466-aaea-944d9856b714" xsi:nil="true"/>
    <ShortDescription_x002e_ xmlns="d2b77992-edc4-4e3d-b841-c040245cd929" xsi:nil="true"/>
    <lcf76f155ced4ddcb4097134ff3c332f xmlns="d2b77992-edc4-4e3d-b841-c040245cd9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45F20D-1EA7-430A-ABCE-198F1E89CACB}"/>
</file>

<file path=customXml/itemProps2.xml><?xml version="1.0" encoding="utf-8"?>
<ds:datastoreItem xmlns:ds="http://schemas.openxmlformats.org/officeDocument/2006/customXml" ds:itemID="{F559A46F-C1AD-457C-9BD4-A986946A100E}"/>
</file>

<file path=customXml/itemProps3.xml><?xml version="1.0" encoding="utf-8"?>
<ds:datastoreItem xmlns:ds="http://schemas.openxmlformats.org/officeDocument/2006/customXml" ds:itemID="{A1D3F36C-1AD0-4881-ABDF-CE4305E4EE33}"/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822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System Font Regular</vt:lpstr>
      <vt:lpstr>Wingdings</vt:lpstr>
      <vt:lpstr>Office Theme</vt:lpstr>
      <vt:lpstr>Single vs Multi-Checks</vt:lpstr>
      <vt:lpstr>Ali</vt:lpstr>
      <vt:lpstr>Ali</vt:lpstr>
      <vt:lpstr>Ali</vt:lpstr>
      <vt:lpstr>PowerPoint Presentation</vt:lpstr>
      <vt:lpstr>PowerPoint Presentation</vt:lpstr>
      <vt:lpstr>Ali</vt:lpstr>
      <vt:lpstr>Evolve Recommendation</vt:lpstr>
      <vt:lpstr>What is best practice?</vt:lpstr>
      <vt:lpstr>What is best practice?</vt:lpstr>
      <vt:lpstr>What is best practice?</vt:lpstr>
      <vt:lpstr>Glucose level targets</vt:lpstr>
      <vt:lpstr>References</vt:lpstr>
      <vt:lpstr>How this case study was made</vt:lpstr>
      <vt:lpstr>Evaluation </vt:lpstr>
      <vt:lpstr>About Evolve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Elmiger</dc:creator>
  <cp:lastModifiedBy>Gemma Altinger</cp:lastModifiedBy>
  <cp:revision>64</cp:revision>
  <dcterms:created xsi:type="dcterms:W3CDTF">2020-08-06T07:16:45Z</dcterms:created>
  <dcterms:modified xsi:type="dcterms:W3CDTF">2020-08-31T06:44:12Z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0x010100420136C28A1EED449FDD3E23C62CC2CD</vt:lpwstr>
  </property>
</Properties>
</file>