
<file path=[Content_Types].xml><?xml version="1.0" encoding="utf-8"?>
<Types xmlns="http://schemas.openxmlformats.org/package/2006/content-types">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slides/slide40.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83.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webextensions/taskpanes.xml" ContentType="application/vnd.ms-office.webextensiontaskpanes+xml"/>
  <Override PartName="/ppt/notesMasters/notesMaster1.xml" ContentType="application/vnd.openxmlformats-officedocument.presentationml.notesMaster+xml"/>
  <Override PartName="/ppt/theme/theme1.xml" ContentType="application/vnd.openxmlformats-officedocument.theme+xml"/>
  <Override PartName="/ppt/webextensions/webextension1.xml" ContentType="application/vnd.ms-office.webextension+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26"/>
  </p:notesMasterIdLst>
  <p:sldIdLst>
    <p:sldId id="259" r:id="rId2"/>
    <p:sldId id="377" r:id="rId3"/>
    <p:sldId id="291" r:id="rId4"/>
    <p:sldId id="268" r:id="rId5"/>
    <p:sldId id="260" r:id="rId6"/>
    <p:sldId id="391" r:id="rId7"/>
    <p:sldId id="392" r:id="rId8"/>
    <p:sldId id="393" r:id="rId9"/>
    <p:sldId id="387" r:id="rId10"/>
    <p:sldId id="395" r:id="rId11"/>
    <p:sldId id="396" r:id="rId12"/>
    <p:sldId id="397" r:id="rId13"/>
    <p:sldId id="398" r:id="rId14"/>
    <p:sldId id="399" r:id="rId15"/>
    <p:sldId id="400" r:id="rId16"/>
    <p:sldId id="388" r:id="rId17"/>
    <p:sldId id="401" r:id="rId18"/>
    <p:sldId id="402" r:id="rId19"/>
    <p:sldId id="389" r:id="rId20"/>
    <p:sldId id="406" r:id="rId21"/>
    <p:sldId id="403" r:id="rId22"/>
    <p:sldId id="404" r:id="rId23"/>
    <p:sldId id="405" r:id="rId24"/>
    <p:sldId id="261" r:id="rId25"/>
    <p:sldId id="311" r:id="rId26"/>
    <p:sldId id="312" r:id="rId27"/>
    <p:sldId id="313" r:id="rId28"/>
    <p:sldId id="314" r:id="rId29"/>
    <p:sldId id="315" r:id="rId30"/>
    <p:sldId id="316" r:id="rId31"/>
    <p:sldId id="262" r:id="rId32"/>
    <p:sldId id="263" r:id="rId33"/>
    <p:sldId id="317" r:id="rId34"/>
    <p:sldId id="318" r:id="rId35"/>
    <p:sldId id="319" r:id="rId36"/>
    <p:sldId id="266" r:id="rId37"/>
    <p:sldId id="257" r:id="rId38"/>
    <p:sldId id="360" r:id="rId39"/>
    <p:sldId id="267" r:id="rId40"/>
    <p:sldId id="265" r:id="rId41"/>
    <p:sldId id="280" r:id="rId42"/>
    <p:sldId id="285" r:id="rId43"/>
    <p:sldId id="320" r:id="rId44"/>
    <p:sldId id="321" r:id="rId45"/>
    <p:sldId id="322" r:id="rId46"/>
    <p:sldId id="323" r:id="rId47"/>
    <p:sldId id="325" r:id="rId48"/>
    <p:sldId id="324" r:id="rId49"/>
    <p:sldId id="326" r:id="rId50"/>
    <p:sldId id="288" r:id="rId51"/>
    <p:sldId id="286" r:id="rId52"/>
    <p:sldId id="327" r:id="rId53"/>
    <p:sldId id="328" r:id="rId54"/>
    <p:sldId id="329" r:id="rId55"/>
    <p:sldId id="289" r:id="rId56"/>
    <p:sldId id="330" r:id="rId57"/>
    <p:sldId id="331" r:id="rId58"/>
    <p:sldId id="332" r:id="rId59"/>
    <p:sldId id="290" r:id="rId60"/>
    <p:sldId id="333" r:id="rId61"/>
    <p:sldId id="334" r:id="rId62"/>
    <p:sldId id="335" r:id="rId63"/>
    <p:sldId id="336" r:id="rId64"/>
    <p:sldId id="282" r:id="rId65"/>
    <p:sldId id="287" r:id="rId66"/>
    <p:sldId id="337" r:id="rId67"/>
    <p:sldId id="338" r:id="rId68"/>
    <p:sldId id="283" r:id="rId69"/>
    <p:sldId id="292" r:id="rId70"/>
    <p:sldId id="339" r:id="rId71"/>
    <p:sldId id="341" r:id="rId72"/>
    <p:sldId id="340" r:id="rId73"/>
    <p:sldId id="342" r:id="rId74"/>
    <p:sldId id="343" r:id="rId75"/>
    <p:sldId id="344" r:id="rId76"/>
    <p:sldId id="346" r:id="rId77"/>
    <p:sldId id="345" r:id="rId78"/>
    <p:sldId id="284" r:id="rId79"/>
    <p:sldId id="293" r:id="rId80"/>
    <p:sldId id="347" r:id="rId81"/>
    <p:sldId id="348" r:id="rId82"/>
    <p:sldId id="349" r:id="rId83"/>
    <p:sldId id="350" r:id="rId84"/>
    <p:sldId id="278" r:id="rId85"/>
    <p:sldId id="270" r:id="rId86"/>
    <p:sldId id="357" r:id="rId87"/>
    <p:sldId id="304" r:id="rId88"/>
    <p:sldId id="351" r:id="rId89"/>
    <p:sldId id="271" r:id="rId90"/>
    <p:sldId id="352" r:id="rId91"/>
    <p:sldId id="300" r:id="rId92"/>
    <p:sldId id="305" r:id="rId93"/>
    <p:sldId id="353" r:id="rId94"/>
    <p:sldId id="354" r:id="rId95"/>
    <p:sldId id="355" r:id="rId96"/>
    <p:sldId id="356" r:id="rId97"/>
    <p:sldId id="358" r:id="rId98"/>
    <p:sldId id="359" r:id="rId99"/>
    <p:sldId id="301" r:id="rId100"/>
    <p:sldId id="306" r:id="rId101"/>
    <p:sldId id="361" r:id="rId102"/>
    <p:sldId id="362" r:id="rId103"/>
    <p:sldId id="363" r:id="rId104"/>
    <p:sldId id="364" r:id="rId105"/>
    <p:sldId id="365" r:id="rId106"/>
    <p:sldId id="302" r:id="rId107"/>
    <p:sldId id="307" r:id="rId108"/>
    <p:sldId id="366" r:id="rId109"/>
    <p:sldId id="367" r:id="rId110"/>
    <p:sldId id="368" r:id="rId111"/>
    <p:sldId id="369" r:id="rId112"/>
    <p:sldId id="370" r:id="rId113"/>
    <p:sldId id="371" r:id="rId114"/>
    <p:sldId id="372" r:id="rId115"/>
    <p:sldId id="303" r:id="rId116"/>
    <p:sldId id="308" r:id="rId117"/>
    <p:sldId id="373" r:id="rId118"/>
    <p:sldId id="374" r:id="rId119"/>
    <p:sldId id="376" r:id="rId120"/>
    <p:sldId id="375" r:id="rId121"/>
    <p:sldId id="299" r:id="rId122"/>
    <p:sldId id="390" r:id="rId123"/>
    <p:sldId id="309" r:id="rId124"/>
    <p:sldId id="310" r:id="rId1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8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6208"/>
  </p:normalViewPr>
  <p:slideViewPr>
    <p:cSldViewPr snapToGrid="0" snapToObjects="1">
      <p:cViewPr>
        <p:scale>
          <a:sx n="103" d="100"/>
          <a:sy n="103" d="100"/>
        </p:scale>
        <p:origin x="48" y="-1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customXml" Target="../customXml/item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customXml" Target="../customXml/item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BF03F-D0E5-4FE5-87EB-428ECBF77114}"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1CC42F2E-A56D-47E7-9B8F-5D4FC4BFD147}">
      <dgm:prSet/>
      <dgm:spPr/>
      <dgm:t>
        <a:bodyPr/>
        <a:lstStyle/>
        <a:p>
          <a:pPr>
            <a:defRPr cap="all"/>
          </a:pPr>
          <a:r>
            <a:rPr lang="en-US"/>
            <a:t>Undue risk/Emotional stress</a:t>
          </a:r>
        </a:p>
      </dgm:t>
    </dgm:pt>
    <dgm:pt modelId="{75AB80B6-7089-4A81-9D58-405564EAB81F}" type="parTrans" cxnId="{7E22F0FD-AF8C-48F8-88A6-16ACD05C1E57}">
      <dgm:prSet/>
      <dgm:spPr/>
      <dgm:t>
        <a:bodyPr/>
        <a:lstStyle/>
        <a:p>
          <a:endParaRPr lang="en-US"/>
        </a:p>
      </dgm:t>
    </dgm:pt>
    <dgm:pt modelId="{09C214B4-0249-4A08-8D5B-44286D4A6375}" type="sibTrans" cxnId="{7E22F0FD-AF8C-48F8-88A6-16ACD05C1E57}">
      <dgm:prSet/>
      <dgm:spPr/>
      <dgm:t>
        <a:bodyPr/>
        <a:lstStyle/>
        <a:p>
          <a:endParaRPr lang="en-US"/>
        </a:p>
      </dgm:t>
    </dgm:pt>
    <dgm:pt modelId="{587B8872-8A2B-41BC-8CBA-9C8B0482C2CA}">
      <dgm:prSet/>
      <dgm:spPr/>
      <dgm:t>
        <a:bodyPr/>
        <a:lstStyle/>
        <a:p>
          <a:pPr>
            <a:defRPr cap="all"/>
          </a:pPr>
          <a:r>
            <a:rPr lang="en-US"/>
            <a:t>Healthcare expenditure</a:t>
          </a:r>
        </a:p>
      </dgm:t>
    </dgm:pt>
    <dgm:pt modelId="{80680E7F-2148-42B1-9F0A-51FE0EDA2C7E}" type="parTrans" cxnId="{921BFDD4-B8E5-42E9-AEB4-263DC0D36DFD}">
      <dgm:prSet/>
      <dgm:spPr/>
      <dgm:t>
        <a:bodyPr/>
        <a:lstStyle/>
        <a:p>
          <a:endParaRPr lang="en-US"/>
        </a:p>
      </dgm:t>
    </dgm:pt>
    <dgm:pt modelId="{CA368F3A-A2AD-446C-8BCE-0A133551A5D3}" type="sibTrans" cxnId="{921BFDD4-B8E5-42E9-AEB4-263DC0D36DFD}">
      <dgm:prSet/>
      <dgm:spPr/>
      <dgm:t>
        <a:bodyPr/>
        <a:lstStyle/>
        <a:p>
          <a:endParaRPr lang="en-US"/>
        </a:p>
      </dgm:t>
    </dgm:pt>
    <dgm:pt modelId="{3477DC63-D1BB-4A59-BE51-1DBD3419E72A}">
      <dgm:prSet/>
      <dgm:spPr/>
      <dgm:t>
        <a:bodyPr/>
        <a:lstStyle/>
        <a:p>
          <a:pPr>
            <a:defRPr cap="all"/>
          </a:pPr>
          <a:r>
            <a:rPr lang="en-US"/>
            <a:t>Best available evidence (Knowledge mobilization)</a:t>
          </a:r>
        </a:p>
      </dgm:t>
    </dgm:pt>
    <dgm:pt modelId="{43D98161-BF77-444E-9C93-6FC58371B2B0}" type="parTrans" cxnId="{B93BF227-969F-43D8-931B-3EC938544153}">
      <dgm:prSet/>
      <dgm:spPr/>
      <dgm:t>
        <a:bodyPr/>
        <a:lstStyle/>
        <a:p>
          <a:endParaRPr lang="en-US"/>
        </a:p>
      </dgm:t>
    </dgm:pt>
    <dgm:pt modelId="{7F953C52-C160-4CA9-872F-5BB6DD9B3294}" type="sibTrans" cxnId="{B93BF227-969F-43D8-931B-3EC938544153}">
      <dgm:prSet/>
      <dgm:spPr/>
      <dgm:t>
        <a:bodyPr/>
        <a:lstStyle/>
        <a:p>
          <a:endParaRPr lang="en-US"/>
        </a:p>
      </dgm:t>
    </dgm:pt>
    <dgm:pt modelId="{A613F165-9CEB-4E32-A361-E694EFE68B88}">
      <dgm:prSet/>
      <dgm:spPr/>
      <dgm:t>
        <a:bodyPr/>
        <a:lstStyle/>
        <a:p>
          <a:pPr>
            <a:defRPr cap="all"/>
          </a:pPr>
          <a:r>
            <a:rPr lang="en-US"/>
            <a:t>Consumer participation (Doing it with us not for us)</a:t>
          </a:r>
        </a:p>
      </dgm:t>
    </dgm:pt>
    <dgm:pt modelId="{55DC3A82-FC8D-4881-9227-DEE949C3FEE0}" type="parTrans" cxnId="{223E995B-79EE-4D5A-A01C-60458735CDC8}">
      <dgm:prSet/>
      <dgm:spPr/>
      <dgm:t>
        <a:bodyPr/>
        <a:lstStyle/>
        <a:p>
          <a:endParaRPr lang="en-US"/>
        </a:p>
      </dgm:t>
    </dgm:pt>
    <dgm:pt modelId="{1A1FC01E-94D9-4A5A-95EB-FB3EE9299F87}" type="sibTrans" cxnId="{223E995B-79EE-4D5A-A01C-60458735CDC8}">
      <dgm:prSet/>
      <dgm:spPr/>
      <dgm:t>
        <a:bodyPr/>
        <a:lstStyle/>
        <a:p>
          <a:endParaRPr lang="en-US"/>
        </a:p>
      </dgm:t>
    </dgm:pt>
    <dgm:pt modelId="{3BE6F50A-FD56-4A25-81AD-3FF70E22F11E}" type="pres">
      <dgm:prSet presAssocID="{115BF03F-D0E5-4FE5-87EB-428ECBF77114}" presName="root" presStyleCnt="0">
        <dgm:presLayoutVars>
          <dgm:dir/>
          <dgm:resizeHandles val="exact"/>
        </dgm:presLayoutVars>
      </dgm:prSet>
      <dgm:spPr/>
    </dgm:pt>
    <dgm:pt modelId="{FBD7E2E5-F407-40BE-8CF4-BE70C0E581FD}" type="pres">
      <dgm:prSet presAssocID="{1CC42F2E-A56D-47E7-9B8F-5D4FC4BFD147}" presName="compNode" presStyleCnt="0"/>
      <dgm:spPr/>
    </dgm:pt>
    <dgm:pt modelId="{8C945158-3A7E-4D68-AF93-DC52351F1A0F}" type="pres">
      <dgm:prSet presAssocID="{1CC42F2E-A56D-47E7-9B8F-5D4FC4BFD147}" presName="iconBgRect" presStyleLbl="bgShp" presStyleIdx="0" presStyleCnt="4"/>
      <dgm:spPr/>
    </dgm:pt>
    <dgm:pt modelId="{D0DA9E17-C4C4-45DD-A8AC-C087E6447CF6}" type="pres">
      <dgm:prSet presAssocID="{1CC42F2E-A56D-47E7-9B8F-5D4FC4BFD14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orried Face with No Fill"/>
        </a:ext>
      </dgm:extLst>
    </dgm:pt>
    <dgm:pt modelId="{FD726AE7-4398-491B-ACC2-F5DD71B67737}" type="pres">
      <dgm:prSet presAssocID="{1CC42F2E-A56D-47E7-9B8F-5D4FC4BFD147}" presName="spaceRect" presStyleCnt="0"/>
      <dgm:spPr/>
    </dgm:pt>
    <dgm:pt modelId="{8A43527C-6DBC-4977-893C-21B4E3E55E16}" type="pres">
      <dgm:prSet presAssocID="{1CC42F2E-A56D-47E7-9B8F-5D4FC4BFD147}" presName="textRect" presStyleLbl="revTx" presStyleIdx="0" presStyleCnt="4">
        <dgm:presLayoutVars>
          <dgm:chMax val="1"/>
          <dgm:chPref val="1"/>
        </dgm:presLayoutVars>
      </dgm:prSet>
      <dgm:spPr/>
    </dgm:pt>
    <dgm:pt modelId="{228C836F-CDD3-42B8-97B2-12B270B04153}" type="pres">
      <dgm:prSet presAssocID="{09C214B4-0249-4A08-8D5B-44286D4A6375}" presName="sibTrans" presStyleCnt="0"/>
      <dgm:spPr/>
    </dgm:pt>
    <dgm:pt modelId="{851360D0-C468-45EF-AAAD-066CBC2B841C}" type="pres">
      <dgm:prSet presAssocID="{587B8872-8A2B-41BC-8CBA-9C8B0482C2CA}" presName="compNode" presStyleCnt="0"/>
      <dgm:spPr/>
    </dgm:pt>
    <dgm:pt modelId="{CE7E2662-148D-4B86-9047-63FFEBD75E6F}" type="pres">
      <dgm:prSet presAssocID="{587B8872-8A2B-41BC-8CBA-9C8B0482C2CA}" presName="iconBgRect" presStyleLbl="bgShp" presStyleIdx="1" presStyleCnt="4"/>
      <dgm:spPr/>
    </dgm:pt>
    <dgm:pt modelId="{67D7B20A-1AA0-403E-B824-EE0E0ED06E2A}" type="pres">
      <dgm:prSet presAssocID="{587B8872-8A2B-41BC-8CBA-9C8B0482C2C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AEDA9CAC-8719-4BA8-8C0B-F266B63FA909}" type="pres">
      <dgm:prSet presAssocID="{587B8872-8A2B-41BC-8CBA-9C8B0482C2CA}" presName="spaceRect" presStyleCnt="0"/>
      <dgm:spPr/>
    </dgm:pt>
    <dgm:pt modelId="{5C7415B1-9A55-431D-9897-AC1F60980112}" type="pres">
      <dgm:prSet presAssocID="{587B8872-8A2B-41BC-8CBA-9C8B0482C2CA}" presName="textRect" presStyleLbl="revTx" presStyleIdx="1" presStyleCnt="4">
        <dgm:presLayoutVars>
          <dgm:chMax val="1"/>
          <dgm:chPref val="1"/>
        </dgm:presLayoutVars>
      </dgm:prSet>
      <dgm:spPr/>
    </dgm:pt>
    <dgm:pt modelId="{E882FF04-840A-4F11-B161-8AD26C0C64F8}" type="pres">
      <dgm:prSet presAssocID="{CA368F3A-A2AD-446C-8BCE-0A133551A5D3}" presName="sibTrans" presStyleCnt="0"/>
      <dgm:spPr/>
    </dgm:pt>
    <dgm:pt modelId="{CCBA690A-E395-4F5D-83EF-CE25589FDDAA}" type="pres">
      <dgm:prSet presAssocID="{3477DC63-D1BB-4A59-BE51-1DBD3419E72A}" presName="compNode" presStyleCnt="0"/>
      <dgm:spPr/>
    </dgm:pt>
    <dgm:pt modelId="{967E071B-BF36-4818-A32A-1C0714CD064E}" type="pres">
      <dgm:prSet presAssocID="{3477DC63-D1BB-4A59-BE51-1DBD3419E72A}" presName="iconBgRect" presStyleLbl="bgShp" presStyleIdx="2" presStyleCnt="4"/>
      <dgm:spPr/>
    </dgm:pt>
    <dgm:pt modelId="{087517FF-90B0-4BC7-875F-73CB7EF06F79}" type="pres">
      <dgm:prSet presAssocID="{3477DC63-D1BB-4A59-BE51-1DBD3419E72A}"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lice"/>
        </a:ext>
      </dgm:extLst>
    </dgm:pt>
    <dgm:pt modelId="{BD053007-8264-4898-8F8D-7F6B6F39E2D0}" type="pres">
      <dgm:prSet presAssocID="{3477DC63-D1BB-4A59-BE51-1DBD3419E72A}" presName="spaceRect" presStyleCnt="0"/>
      <dgm:spPr/>
    </dgm:pt>
    <dgm:pt modelId="{DD6F48D6-179F-4CD0-9D7E-4407136992C3}" type="pres">
      <dgm:prSet presAssocID="{3477DC63-D1BB-4A59-BE51-1DBD3419E72A}" presName="textRect" presStyleLbl="revTx" presStyleIdx="2" presStyleCnt="4">
        <dgm:presLayoutVars>
          <dgm:chMax val="1"/>
          <dgm:chPref val="1"/>
        </dgm:presLayoutVars>
      </dgm:prSet>
      <dgm:spPr/>
    </dgm:pt>
    <dgm:pt modelId="{5067AA7D-DF98-40E9-A99D-396AEB5D34D8}" type="pres">
      <dgm:prSet presAssocID="{7F953C52-C160-4CA9-872F-5BB6DD9B3294}" presName="sibTrans" presStyleCnt="0"/>
      <dgm:spPr/>
    </dgm:pt>
    <dgm:pt modelId="{F848A7CF-2144-44C9-9E79-7046886070B5}" type="pres">
      <dgm:prSet presAssocID="{A613F165-9CEB-4E32-A361-E694EFE68B88}" presName="compNode" presStyleCnt="0"/>
      <dgm:spPr/>
    </dgm:pt>
    <dgm:pt modelId="{D306113E-246F-4660-A596-358CD6E2A065}" type="pres">
      <dgm:prSet presAssocID="{A613F165-9CEB-4E32-A361-E694EFE68B88}" presName="iconBgRect" presStyleLbl="bgShp" presStyleIdx="3" presStyleCnt="4"/>
      <dgm:spPr/>
    </dgm:pt>
    <dgm:pt modelId="{C1A939E7-2208-4C16-90C0-99B03353434C}" type="pres">
      <dgm:prSet presAssocID="{A613F165-9CEB-4E32-A361-E694EFE68B8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dvertising"/>
        </a:ext>
      </dgm:extLst>
    </dgm:pt>
    <dgm:pt modelId="{5A025BF0-2ED1-4B39-BBA6-64AA72679A6B}" type="pres">
      <dgm:prSet presAssocID="{A613F165-9CEB-4E32-A361-E694EFE68B88}" presName="spaceRect" presStyleCnt="0"/>
      <dgm:spPr/>
    </dgm:pt>
    <dgm:pt modelId="{6B34E482-EA84-41F6-9CEA-4C6F60769A2C}" type="pres">
      <dgm:prSet presAssocID="{A613F165-9CEB-4E32-A361-E694EFE68B88}" presName="textRect" presStyleLbl="revTx" presStyleIdx="3" presStyleCnt="4">
        <dgm:presLayoutVars>
          <dgm:chMax val="1"/>
          <dgm:chPref val="1"/>
        </dgm:presLayoutVars>
      </dgm:prSet>
      <dgm:spPr/>
    </dgm:pt>
  </dgm:ptLst>
  <dgm:cxnLst>
    <dgm:cxn modelId="{F293AC21-EACA-40A8-8B2F-1D58CBA60217}" type="presOf" srcId="{A613F165-9CEB-4E32-A361-E694EFE68B88}" destId="{6B34E482-EA84-41F6-9CEA-4C6F60769A2C}" srcOrd="0" destOrd="0" presId="urn:microsoft.com/office/officeart/2018/5/layout/IconCircleLabelList"/>
    <dgm:cxn modelId="{B93BF227-969F-43D8-931B-3EC938544153}" srcId="{115BF03F-D0E5-4FE5-87EB-428ECBF77114}" destId="{3477DC63-D1BB-4A59-BE51-1DBD3419E72A}" srcOrd="2" destOrd="0" parTransId="{43D98161-BF77-444E-9C93-6FC58371B2B0}" sibTransId="{7F953C52-C160-4CA9-872F-5BB6DD9B3294}"/>
    <dgm:cxn modelId="{223E995B-79EE-4D5A-A01C-60458735CDC8}" srcId="{115BF03F-D0E5-4FE5-87EB-428ECBF77114}" destId="{A613F165-9CEB-4E32-A361-E694EFE68B88}" srcOrd="3" destOrd="0" parTransId="{55DC3A82-FC8D-4881-9227-DEE949C3FEE0}" sibTransId="{1A1FC01E-94D9-4A5A-95EB-FB3EE9299F87}"/>
    <dgm:cxn modelId="{67667D62-05A6-46A7-A6CD-E9D971EC9572}" type="presOf" srcId="{587B8872-8A2B-41BC-8CBA-9C8B0482C2CA}" destId="{5C7415B1-9A55-431D-9897-AC1F60980112}" srcOrd="0" destOrd="0" presId="urn:microsoft.com/office/officeart/2018/5/layout/IconCircleLabelList"/>
    <dgm:cxn modelId="{E12FC9A4-F63D-4C30-8036-14B138D0BC0B}" type="presOf" srcId="{115BF03F-D0E5-4FE5-87EB-428ECBF77114}" destId="{3BE6F50A-FD56-4A25-81AD-3FF70E22F11E}" srcOrd="0" destOrd="0" presId="urn:microsoft.com/office/officeart/2018/5/layout/IconCircleLabelList"/>
    <dgm:cxn modelId="{921BFDD4-B8E5-42E9-AEB4-263DC0D36DFD}" srcId="{115BF03F-D0E5-4FE5-87EB-428ECBF77114}" destId="{587B8872-8A2B-41BC-8CBA-9C8B0482C2CA}" srcOrd="1" destOrd="0" parTransId="{80680E7F-2148-42B1-9F0A-51FE0EDA2C7E}" sibTransId="{CA368F3A-A2AD-446C-8BCE-0A133551A5D3}"/>
    <dgm:cxn modelId="{A92A5DE7-6C6F-4BB2-9A1A-6E5C8BD52C88}" type="presOf" srcId="{1CC42F2E-A56D-47E7-9B8F-5D4FC4BFD147}" destId="{8A43527C-6DBC-4977-893C-21B4E3E55E16}" srcOrd="0" destOrd="0" presId="urn:microsoft.com/office/officeart/2018/5/layout/IconCircleLabelList"/>
    <dgm:cxn modelId="{110836ED-2334-4C01-BD44-0AD4BD7B173B}" type="presOf" srcId="{3477DC63-D1BB-4A59-BE51-1DBD3419E72A}" destId="{DD6F48D6-179F-4CD0-9D7E-4407136992C3}" srcOrd="0" destOrd="0" presId="urn:microsoft.com/office/officeart/2018/5/layout/IconCircleLabelList"/>
    <dgm:cxn modelId="{7E22F0FD-AF8C-48F8-88A6-16ACD05C1E57}" srcId="{115BF03F-D0E5-4FE5-87EB-428ECBF77114}" destId="{1CC42F2E-A56D-47E7-9B8F-5D4FC4BFD147}" srcOrd="0" destOrd="0" parTransId="{75AB80B6-7089-4A81-9D58-405564EAB81F}" sibTransId="{09C214B4-0249-4A08-8D5B-44286D4A6375}"/>
    <dgm:cxn modelId="{2D51E597-BD7B-4B32-8CC9-18468894C20D}" type="presParOf" srcId="{3BE6F50A-FD56-4A25-81AD-3FF70E22F11E}" destId="{FBD7E2E5-F407-40BE-8CF4-BE70C0E581FD}" srcOrd="0" destOrd="0" presId="urn:microsoft.com/office/officeart/2018/5/layout/IconCircleLabelList"/>
    <dgm:cxn modelId="{F82A2F7C-6D6A-4D3B-9A58-47D141E4380A}" type="presParOf" srcId="{FBD7E2E5-F407-40BE-8CF4-BE70C0E581FD}" destId="{8C945158-3A7E-4D68-AF93-DC52351F1A0F}" srcOrd="0" destOrd="0" presId="urn:microsoft.com/office/officeart/2018/5/layout/IconCircleLabelList"/>
    <dgm:cxn modelId="{83124DD5-D61B-453D-B65A-D6F38ED8B38E}" type="presParOf" srcId="{FBD7E2E5-F407-40BE-8CF4-BE70C0E581FD}" destId="{D0DA9E17-C4C4-45DD-A8AC-C087E6447CF6}" srcOrd="1" destOrd="0" presId="urn:microsoft.com/office/officeart/2018/5/layout/IconCircleLabelList"/>
    <dgm:cxn modelId="{95EC0BA7-52B0-4F54-8B10-AC1F1CF3884B}" type="presParOf" srcId="{FBD7E2E5-F407-40BE-8CF4-BE70C0E581FD}" destId="{FD726AE7-4398-491B-ACC2-F5DD71B67737}" srcOrd="2" destOrd="0" presId="urn:microsoft.com/office/officeart/2018/5/layout/IconCircleLabelList"/>
    <dgm:cxn modelId="{185DC526-3C75-4306-8AAF-BB637B198A77}" type="presParOf" srcId="{FBD7E2E5-F407-40BE-8CF4-BE70C0E581FD}" destId="{8A43527C-6DBC-4977-893C-21B4E3E55E16}" srcOrd="3" destOrd="0" presId="urn:microsoft.com/office/officeart/2018/5/layout/IconCircleLabelList"/>
    <dgm:cxn modelId="{2EA00CC7-CCB5-42FB-B847-A2E0F8E71885}" type="presParOf" srcId="{3BE6F50A-FD56-4A25-81AD-3FF70E22F11E}" destId="{228C836F-CDD3-42B8-97B2-12B270B04153}" srcOrd="1" destOrd="0" presId="urn:microsoft.com/office/officeart/2018/5/layout/IconCircleLabelList"/>
    <dgm:cxn modelId="{098858AC-6B52-4A8F-A650-77051748BF08}" type="presParOf" srcId="{3BE6F50A-FD56-4A25-81AD-3FF70E22F11E}" destId="{851360D0-C468-45EF-AAAD-066CBC2B841C}" srcOrd="2" destOrd="0" presId="urn:microsoft.com/office/officeart/2018/5/layout/IconCircleLabelList"/>
    <dgm:cxn modelId="{2EBCA127-8BAB-44FC-B6D7-4200EB5EF6C4}" type="presParOf" srcId="{851360D0-C468-45EF-AAAD-066CBC2B841C}" destId="{CE7E2662-148D-4B86-9047-63FFEBD75E6F}" srcOrd="0" destOrd="0" presId="urn:microsoft.com/office/officeart/2018/5/layout/IconCircleLabelList"/>
    <dgm:cxn modelId="{20820B24-81CA-45A3-A21D-E2264BD1F663}" type="presParOf" srcId="{851360D0-C468-45EF-AAAD-066CBC2B841C}" destId="{67D7B20A-1AA0-403E-B824-EE0E0ED06E2A}" srcOrd="1" destOrd="0" presId="urn:microsoft.com/office/officeart/2018/5/layout/IconCircleLabelList"/>
    <dgm:cxn modelId="{8B1506AD-30E4-4C42-A9DF-F63E2074EFEC}" type="presParOf" srcId="{851360D0-C468-45EF-AAAD-066CBC2B841C}" destId="{AEDA9CAC-8719-4BA8-8C0B-F266B63FA909}" srcOrd="2" destOrd="0" presId="urn:microsoft.com/office/officeart/2018/5/layout/IconCircleLabelList"/>
    <dgm:cxn modelId="{310FE8BF-7E57-4A7D-A87E-725973EB4CA7}" type="presParOf" srcId="{851360D0-C468-45EF-AAAD-066CBC2B841C}" destId="{5C7415B1-9A55-431D-9897-AC1F60980112}" srcOrd="3" destOrd="0" presId="urn:microsoft.com/office/officeart/2018/5/layout/IconCircleLabelList"/>
    <dgm:cxn modelId="{BA6C8976-D018-4662-91E7-6943553963CA}" type="presParOf" srcId="{3BE6F50A-FD56-4A25-81AD-3FF70E22F11E}" destId="{E882FF04-840A-4F11-B161-8AD26C0C64F8}" srcOrd="3" destOrd="0" presId="urn:microsoft.com/office/officeart/2018/5/layout/IconCircleLabelList"/>
    <dgm:cxn modelId="{CE6D411E-6DB5-48D0-BC07-352ECAF28035}" type="presParOf" srcId="{3BE6F50A-FD56-4A25-81AD-3FF70E22F11E}" destId="{CCBA690A-E395-4F5D-83EF-CE25589FDDAA}" srcOrd="4" destOrd="0" presId="urn:microsoft.com/office/officeart/2018/5/layout/IconCircleLabelList"/>
    <dgm:cxn modelId="{472416AE-899E-48C1-9064-8946B37D0926}" type="presParOf" srcId="{CCBA690A-E395-4F5D-83EF-CE25589FDDAA}" destId="{967E071B-BF36-4818-A32A-1C0714CD064E}" srcOrd="0" destOrd="0" presId="urn:microsoft.com/office/officeart/2018/5/layout/IconCircleLabelList"/>
    <dgm:cxn modelId="{0CC4AD8D-916B-441A-80D9-C248CA3600F7}" type="presParOf" srcId="{CCBA690A-E395-4F5D-83EF-CE25589FDDAA}" destId="{087517FF-90B0-4BC7-875F-73CB7EF06F79}" srcOrd="1" destOrd="0" presId="urn:microsoft.com/office/officeart/2018/5/layout/IconCircleLabelList"/>
    <dgm:cxn modelId="{3349B877-9D5D-412F-BF85-ED8EEA0A68A3}" type="presParOf" srcId="{CCBA690A-E395-4F5D-83EF-CE25589FDDAA}" destId="{BD053007-8264-4898-8F8D-7F6B6F39E2D0}" srcOrd="2" destOrd="0" presId="urn:microsoft.com/office/officeart/2018/5/layout/IconCircleLabelList"/>
    <dgm:cxn modelId="{5ED6139E-AB2B-4711-A5C7-8F2F124C9386}" type="presParOf" srcId="{CCBA690A-E395-4F5D-83EF-CE25589FDDAA}" destId="{DD6F48D6-179F-4CD0-9D7E-4407136992C3}" srcOrd="3" destOrd="0" presId="urn:microsoft.com/office/officeart/2018/5/layout/IconCircleLabelList"/>
    <dgm:cxn modelId="{0FBBCE07-4F84-48BF-8218-1A8DCBCE7B67}" type="presParOf" srcId="{3BE6F50A-FD56-4A25-81AD-3FF70E22F11E}" destId="{5067AA7D-DF98-40E9-A99D-396AEB5D34D8}" srcOrd="5" destOrd="0" presId="urn:microsoft.com/office/officeart/2018/5/layout/IconCircleLabelList"/>
    <dgm:cxn modelId="{698D038A-9D4C-4B77-B864-E17AECEFFA16}" type="presParOf" srcId="{3BE6F50A-FD56-4A25-81AD-3FF70E22F11E}" destId="{F848A7CF-2144-44C9-9E79-7046886070B5}" srcOrd="6" destOrd="0" presId="urn:microsoft.com/office/officeart/2018/5/layout/IconCircleLabelList"/>
    <dgm:cxn modelId="{E2A394D8-85A1-482E-A547-94A86C34EDD5}" type="presParOf" srcId="{F848A7CF-2144-44C9-9E79-7046886070B5}" destId="{D306113E-246F-4660-A596-358CD6E2A065}" srcOrd="0" destOrd="0" presId="urn:microsoft.com/office/officeart/2018/5/layout/IconCircleLabelList"/>
    <dgm:cxn modelId="{2E793805-8FFB-406D-AD67-7F0AEF32C3D6}" type="presParOf" srcId="{F848A7CF-2144-44C9-9E79-7046886070B5}" destId="{C1A939E7-2208-4C16-90C0-99B03353434C}" srcOrd="1" destOrd="0" presId="urn:microsoft.com/office/officeart/2018/5/layout/IconCircleLabelList"/>
    <dgm:cxn modelId="{396220DA-F0D9-41F6-B4C0-9A02EA40E93D}" type="presParOf" srcId="{F848A7CF-2144-44C9-9E79-7046886070B5}" destId="{5A025BF0-2ED1-4B39-BBA6-64AA72679A6B}" srcOrd="2" destOrd="0" presId="urn:microsoft.com/office/officeart/2018/5/layout/IconCircleLabelList"/>
    <dgm:cxn modelId="{32761C3B-7D1F-4D52-8C45-698006028D70}" type="presParOf" srcId="{F848A7CF-2144-44C9-9E79-7046886070B5}" destId="{6B34E482-EA84-41F6-9CEA-4C6F60769A2C}"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45158-3A7E-4D68-AF93-DC52351F1A0F}">
      <dsp:nvSpPr>
        <dsp:cNvPr id="0" name=""/>
        <dsp:cNvSpPr/>
      </dsp:nvSpPr>
      <dsp:spPr>
        <a:xfrm>
          <a:off x="601934" y="783788"/>
          <a:ext cx="1450009" cy="145000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DA9E17-C4C4-45DD-A8AC-C087E6447CF6}">
      <dsp:nvSpPr>
        <dsp:cNvPr id="0" name=""/>
        <dsp:cNvSpPr/>
      </dsp:nvSpPr>
      <dsp:spPr>
        <a:xfrm>
          <a:off x="910952" y="1092807"/>
          <a:ext cx="831972" cy="8319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43527C-6DBC-4977-893C-21B4E3E55E16}">
      <dsp:nvSpPr>
        <dsp:cNvPr id="0" name=""/>
        <dsp:cNvSpPr/>
      </dsp:nvSpPr>
      <dsp:spPr>
        <a:xfrm>
          <a:off x="138406" y="2685440"/>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Undue risk/Emotional stress</a:t>
          </a:r>
        </a:p>
      </dsp:txBody>
      <dsp:txXfrm>
        <a:off x="138406" y="2685440"/>
        <a:ext cx="2377064" cy="720000"/>
      </dsp:txXfrm>
    </dsp:sp>
    <dsp:sp modelId="{CE7E2662-148D-4B86-9047-63FFEBD75E6F}">
      <dsp:nvSpPr>
        <dsp:cNvPr id="0" name=""/>
        <dsp:cNvSpPr/>
      </dsp:nvSpPr>
      <dsp:spPr>
        <a:xfrm>
          <a:off x="3394984" y="783788"/>
          <a:ext cx="1450009" cy="145000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D7B20A-1AA0-403E-B824-EE0E0ED06E2A}">
      <dsp:nvSpPr>
        <dsp:cNvPr id="0" name=""/>
        <dsp:cNvSpPr/>
      </dsp:nvSpPr>
      <dsp:spPr>
        <a:xfrm>
          <a:off x="3704002" y="1092807"/>
          <a:ext cx="831972" cy="8319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C7415B1-9A55-431D-9897-AC1F60980112}">
      <dsp:nvSpPr>
        <dsp:cNvPr id="0" name=""/>
        <dsp:cNvSpPr/>
      </dsp:nvSpPr>
      <dsp:spPr>
        <a:xfrm>
          <a:off x="2931457" y="2685440"/>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Healthcare expenditure</a:t>
          </a:r>
        </a:p>
      </dsp:txBody>
      <dsp:txXfrm>
        <a:off x="2931457" y="2685440"/>
        <a:ext cx="2377064" cy="720000"/>
      </dsp:txXfrm>
    </dsp:sp>
    <dsp:sp modelId="{967E071B-BF36-4818-A32A-1C0714CD064E}">
      <dsp:nvSpPr>
        <dsp:cNvPr id="0" name=""/>
        <dsp:cNvSpPr/>
      </dsp:nvSpPr>
      <dsp:spPr>
        <a:xfrm>
          <a:off x="6188035" y="783788"/>
          <a:ext cx="1450009" cy="145000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7517FF-90B0-4BC7-875F-73CB7EF06F79}">
      <dsp:nvSpPr>
        <dsp:cNvPr id="0" name=""/>
        <dsp:cNvSpPr/>
      </dsp:nvSpPr>
      <dsp:spPr>
        <a:xfrm>
          <a:off x="6497053" y="1092807"/>
          <a:ext cx="831972" cy="8319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6F48D6-179F-4CD0-9D7E-4407136992C3}">
      <dsp:nvSpPr>
        <dsp:cNvPr id="0" name=""/>
        <dsp:cNvSpPr/>
      </dsp:nvSpPr>
      <dsp:spPr>
        <a:xfrm>
          <a:off x="5724507" y="2685440"/>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Best available evidence (Knowledge mobilization)</a:t>
          </a:r>
        </a:p>
      </dsp:txBody>
      <dsp:txXfrm>
        <a:off x="5724507" y="2685440"/>
        <a:ext cx="2377064" cy="720000"/>
      </dsp:txXfrm>
    </dsp:sp>
    <dsp:sp modelId="{D306113E-246F-4660-A596-358CD6E2A065}">
      <dsp:nvSpPr>
        <dsp:cNvPr id="0" name=""/>
        <dsp:cNvSpPr/>
      </dsp:nvSpPr>
      <dsp:spPr>
        <a:xfrm>
          <a:off x="8981085" y="783788"/>
          <a:ext cx="1450009" cy="145000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A939E7-2208-4C16-90C0-99B03353434C}">
      <dsp:nvSpPr>
        <dsp:cNvPr id="0" name=""/>
        <dsp:cNvSpPr/>
      </dsp:nvSpPr>
      <dsp:spPr>
        <a:xfrm>
          <a:off x="9290104" y="1092807"/>
          <a:ext cx="831972" cy="8319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34E482-EA84-41F6-9CEA-4C6F60769A2C}">
      <dsp:nvSpPr>
        <dsp:cNvPr id="0" name=""/>
        <dsp:cNvSpPr/>
      </dsp:nvSpPr>
      <dsp:spPr>
        <a:xfrm>
          <a:off x="8517558" y="2685440"/>
          <a:ext cx="2377064"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defRPr cap="all"/>
          </a:pPr>
          <a:r>
            <a:rPr lang="en-US" sz="1500" kern="1200"/>
            <a:t>Consumer participation (Doing it with us not for us)</a:t>
          </a:r>
        </a:p>
      </dsp:txBody>
      <dsp:txXfrm>
        <a:off x="8517558" y="2685440"/>
        <a:ext cx="2377064"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DA292-1BF7-F049-9A62-4E56B1B1E5AD}" type="datetimeFigureOut">
              <a:rPr lang="en-US" smtClean="0"/>
              <a:t>9/15/2020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943D93-98B6-2A41-8B78-DB5A37406F7F}" type="slidenum">
              <a:rPr lang="en-US" smtClean="0"/>
              <a:t>‹#›</a:t>
            </a:fld>
            <a:endParaRPr lang="en-US"/>
          </a:p>
        </p:txBody>
      </p:sp>
    </p:spTree>
    <p:extLst>
      <p:ext uri="{BB962C8B-B14F-4D97-AF65-F5344CB8AC3E}">
        <p14:creationId xmlns:p14="http://schemas.microsoft.com/office/powerpoint/2010/main" val="2553052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Ultimately Evolve is aiming drive high-value, patient centred care that to improves patient safety and patient outcomes. </a:t>
            </a:r>
          </a:p>
          <a:p>
            <a:endParaRPr lang="en-AU" dirty="0"/>
          </a:p>
          <a:p>
            <a:r>
              <a:rPr lang="en-AU" dirty="0"/>
              <a:t>We want to provide our trainees and fellows with the latest evidence of best practice and empower them to make changes to safely and responsibly phase out low-value tests, treatments and procedures.  We want to ensure patients receive the test, treatment and procedure they need, and not those they don’t. This will free up resources for high value care.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B056D-DC5B-4847-A3FC-1E12F31160C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25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Ultimately Evolve is aiming drive high-value, patient centred care that to improves patient safety and patient outcomes. </a:t>
            </a:r>
          </a:p>
          <a:p>
            <a:endParaRPr lang="en-AU" dirty="0"/>
          </a:p>
          <a:p>
            <a:r>
              <a:rPr lang="en-AU" dirty="0"/>
              <a:t>We want to provide our trainees and fellows with the latest evidence of best practice and empower them to make changes to safely and responsibly phase out low-value tests, treatments and procedures.  We want to ensure patients receive the test, treatment and procedure they need, and not those they don’t. This will free up resources for high value care.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B056D-DC5B-4847-A3FC-1E12F31160C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584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Ultimately Evolve is aiming drive high-value, patient centred care that to improves patient safety and patient outcomes. </a:t>
            </a:r>
          </a:p>
          <a:p>
            <a:endParaRPr lang="en-AU" dirty="0"/>
          </a:p>
          <a:p>
            <a:r>
              <a:rPr lang="en-AU" dirty="0"/>
              <a:t>We want to provide our trainees and fellows with the latest evidence of best practice and empower them to make changes to safely and responsibly phase out low-value tests, treatments and procedures.  We want to ensure patients receive the test, treatment and procedure they need, and not those they don’t. This will free up resources for high value care.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B056D-DC5B-4847-A3FC-1E12F31160C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716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Ultimately Evolve is aiming drive high-value, patient centred care that to improves patient safety and patient outcomes. </a:t>
            </a:r>
          </a:p>
          <a:p>
            <a:endParaRPr lang="en-AU" dirty="0"/>
          </a:p>
          <a:p>
            <a:r>
              <a:rPr lang="en-AU" dirty="0"/>
              <a:t>We want to provide our trainees and fellows with the latest evidence of best practice and empower them to make changes to safely and responsibly phase out low-value tests, treatments and procedures.  We want to ensure patients receive the test, treatment and procedure they need, and not those they don’t. This will free up resources for high value care.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B056D-DC5B-4847-A3FC-1E12F31160C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17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Ultimately Evolve is aiming drive high-value, patient centred care that to improves patient safety and patient outcomes. </a:t>
            </a:r>
          </a:p>
          <a:p>
            <a:endParaRPr lang="en-AU" dirty="0"/>
          </a:p>
          <a:p>
            <a:r>
              <a:rPr lang="en-AU" dirty="0"/>
              <a:t>We want to provide our trainees and fellows with the latest evidence of best practice and empower them to make changes to safely and responsibly phase out low-value tests, treatments and procedures.  We want to ensure patients receive the test, treatment and procedure they need, and not those they don’t. This will free up resources for high value care. </a:t>
            </a: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9B056D-DC5B-4847-A3FC-1E12F31160C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846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929B056D-DC5B-4847-A3FC-1E12F31160C4}" type="slidenum">
              <a:rPr lang="en-AU" smtClean="0"/>
              <a:t>122</a:t>
            </a:fld>
            <a:endParaRPr lang="en-AU"/>
          </a:p>
        </p:txBody>
      </p:sp>
    </p:spTree>
    <p:extLst>
      <p:ext uri="{BB962C8B-B14F-4D97-AF65-F5344CB8AC3E}">
        <p14:creationId xmlns:p14="http://schemas.microsoft.com/office/powerpoint/2010/main" val="2361624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736A0-9F24-45BF-B389-F6478DB45CE3}"/>
              </a:ext>
            </a:extLst>
          </p:cNvPr>
          <p:cNvSpPr>
            <a:spLocks noGrp="1"/>
          </p:cNvSpPr>
          <p:nvPr>
            <p:ph type="ctrTitle"/>
          </p:nvPr>
        </p:nvSpPr>
        <p:spPr>
          <a:xfrm>
            <a:off x="1524000" y="1028700"/>
            <a:ext cx="9144000" cy="2481263"/>
          </a:xfrm>
        </p:spPr>
        <p:txBody>
          <a:bodyPr anchor="b">
            <a:normAutofit/>
          </a:bodyPr>
          <a:lstStyle>
            <a:lvl1pPr algn="ctr">
              <a:lnSpc>
                <a:spcPct val="100000"/>
              </a:lnSpc>
              <a:defRPr sz="4000" spc="750" baseline="0">
                <a:solidFill>
                  <a:schemeClr val="tx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13D85EF-076F-4C35-862A-BAFF685DD6B5}"/>
              </a:ext>
            </a:extLst>
          </p:cNvPr>
          <p:cNvSpPr>
            <a:spLocks noGrp="1"/>
          </p:cNvSpPr>
          <p:nvPr>
            <p:ph type="subTitle" idx="1"/>
          </p:nvPr>
        </p:nvSpPr>
        <p:spPr>
          <a:xfrm>
            <a:off x="1524000" y="3824376"/>
            <a:ext cx="9144000" cy="1433423"/>
          </a:xfrm>
        </p:spPr>
        <p:txBody>
          <a:bodyPr>
            <a:normAutofit/>
          </a:bodyPr>
          <a:lstStyle>
            <a:lvl1pPr marL="0" indent="0" algn="ctr">
              <a:lnSpc>
                <a:spcPct val="150000"/>
              </a:lnSpc>
              <a:buNone/>
              <a:defRPr sz="1600" b="1"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AE221EC-BF54-4DDD-8900-F2027CDAD35C}"/>
              </a:ext>
            </a:extLst>
          </p:cNvPr>
          <p:cNvSpPr>
            <a:spLocks noGrp="1"/>
          </p:cNvSpPr>
          <p:nvPr>
            <p:ph type="dt" sz="half" idx="10"/>
          </p:nvPr>
        </p:nvSpPr>
        <p:spPr/>
        <p:txBody>
          <a:bodyPr/>
          <a:lstStyle/>
          <a:p>
            <a:fld id="{D4A213A3-10E9-421F-81BE-56E0786AB515}" type="datetime2">
              <a:rPr lang="en-US" smtClean="0"/>
              <a:t>Tuesday, September 15, 2020</a:t>
            </a:fld>
            <a:endParaRPr lang="en-US"/>
          </a:p>
        </p:txBody>
      </p:sp>
      <p:sp>
        <p:nvSpPr>
          <p:cNvPr id="5" name="Footer Placeholder 4">
            <a:extLst>
              <a:ext uri="{FF2B5EF4-FFF2-40B4-BE49-F238E27FC236}">
                <a16:creationId xmlns:a16="http://schemas.microsoft.com/office/drawing/2014/main" id="{7CD5AB69-7069-48FB-8925-F2BA84129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32A-F7A5-4E3B-A28F-09C82341EB2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252540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A997B-D473-47DE-8B7B-22AB6F31E4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526035-4B81-4537-A22D-92C2E0DBB6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C2A44D-F637-4017-BAA2-77756A386D98}"/>
              </a:ext>
            </a:extLst>
          </p:cNvPr>
          <p:cNvSpPr>
            <a:spLocks noGrp="1"/>
          </p:cNvSpPr>
          <p:nvPr>
            <p:ph type="dt" sz="half" idx="10"/>
          </p:nvPr>
        </p:nvSpPr>
        <p:spPr/>
        <p:txBody>
          <a:bodyPr/>
          <a:lstStyle/>
          <a:p>
            <a:fld id="{3D5DABC0-2199-478F-BA77-33A651B6CB89}" type="datetime2">
              <a:rPr lang="en-US" smtClean="0"/>
              <a:t>Tuesday, September 15, 2020</a:t>
            </a:fld>
            <a:endParaRPr lang="en-US"/>
          </a:p>
        </p:txBody>
      </p:sp>
      <p:sp>
        <p:nvSpPr>
          <p:cNvPr id="5" name="Footer Placeholder 4">
            <a:extLst>
              <a:ext uri="{FF2B5EF4-FFF2-40B4-BE49-F238E27FC236}">
                <a16:creationId xmlns:a16="http://schemas.microsoft.com/office/drawing/2014/main" id="{EEC1DCE6-ED7D-417C-ABD4-41D61570FF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AAF19A-FDAE-446A-A6B6-128F7F96A966}"/>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839894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6D838-45E9-4D61-AA4E-92A32B579FDA}"/>
              </a:ext>
            </a:extLst>
          </p:cNvPr>
          <p:cNvSpPr>
            <a:spLocks noGrp="1"/>
          </p:cNvSpPr>
          <p:nvPr>
            <p:ph type="title" orient="vert"/>
          </p:nvPr>
        </p:nvSpPr>
        <p:spPr>
          <a:xfrm>
            <a:off x="8724900" y="457199"/>
            <a:ext cx="2628900" cy="5719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C3183D0-4392-4364-8A2D-C47A2AF7A87D}"/>
              </a:ext>
            </a:extLst>
          </p:cNvPr>
          <p:cNvSpPr>
            <a:spLocks noGrp="1"/>
          </p:cNvSpPr>
          <p:nvPr>
            <p:ph type="body" orient="vert" idx="1"/>
          </p:nvPr>
        </p:nvSpPr>
        <p:spPr>
          <a:xfrm>
            <a:off x="838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4A36C9-28D5-4820-84F1-E4B9F4E50FA9}"/>
              </a:ext>
            </a:extLst>
          </p:cNvPr>
          <p:cNvSpPr>
            <a:spLocks noGrp="1"/>
          </p:cNvSpPr>
          <p:nvPr>
            <p:ph type="dt" sz="half" idx="10"/>
          </p:nvPr>
        </p:nvSpPr>
        <p:spPr/>
        <p:txBody>
          <a:bodyPr/>
          <a:lstStyle/>
          <a:p>
            <a:fld id="{D72230C6-DF61-47F4-B8C5-1B70E884BF06}" type="datetime2">
              <a:rPr lang="en-US" smtClean="0"/>
              <a:t>Tuesday, September 15, 2020</a:t>
            </a:fld>
            <a:endParaRPr lang="en-US"/>
          </a:p>
        </p:txBody>
      </p:sp>
      <p:sp>
        <p:nvSpPr>
          <p:cNvPr id="5" name="Footer Placeholder 4">
            <a:extLst>
              <a:ext uri="{FF2B5EF4-FFF2-40B4-BE49-F238E27FC236}">
                <a16:creationId xmlns:a16="http://schemas.microsoft.com/office/drawing/2014/main" id="{8997EDC8-558D-4646-86D9-A5424CF2A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B7537-E67A-411A-BBA4-061521D3D881}"/>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048693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E99D7-1EE5-4262-9359-A0E2B733116C}"/>
              </a:ext>
            </a:extLst>
          </p:cNvPr>
          <p:cNvSpPr>
            <a:spLocks noGrp="1"/>
          </p:cNvSpPr>
          <p:nvPr>
            <p:ph type="title"/>
          </p:nvPr>
        </p:nvSpPr>
        <p:spPr>
          <a:xfrm>
            <a:off x="1371600" y="793080"/>
            <a:ext cx="10240903" cy="123348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3DA1C5-272A-45C2-A11A-E7769A27D32F}"/>
              </a:ext>
            </a:extLst>
          </p:cNvPr>
          <p:cNvSpPr>
            <a:spLocks noGrp="1"/>
          </p:cNvSpPr>
          <p:nvPr>
            <p:ph idx="1"/>
          </p:nvPr>
        </p:nvSpPr>
        <p:spPr>
          <a:xfrm>
            <a:off x="1371600" y="2114939"/>
            <a:ext cx="10240903" cy="395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D63DA15-1EAB-4524-9BB7-8A7DA82A20AD}"/>
              </a:ext>
            </a:extLst>
          </p:cNvPr>
          <p:cNvSpPr>
            <a:spLocks noGrp="1"/>
          </p:cNvSpPr>
          <p:nvPr>
            <p:ph type="dt" sz="half" idx="10"/>
          </p:nvPr>
        </p:nvSpPr>
        <p:spPr/>
        <p:txBody>
          <a:bodyPr/>
          <a:lstStyle/>
          <a:p>
            <a:fld id="{6B12B50C-7EEE-46CD-BAF7-BBC4026D959A}" type="datetime2">
              <a:rPr lang="en-US" smtClean="0"/>
              <a:t>Tuesday, September 15, 2020</a:t>
            </a:fld>
            <a:endParaRPr lang="en-US"/>
          </a:p>
        </p:txBody>
      </p:sp>
      <p:sp>
        <p:nvSpPr>
          <p:cNvPr id="5" name="Footer Placeholder 4">
            <a:extLst>
              <a:ext uri="{FF2B5EF4-FFF2-40B4-BE49-F238E27FC236}">
                <a16:creationId xmlns:a16="http://schemas.microsoft.com/office/drawing/2014/main" id="{A1EB93B9-7818-489D-AFFB-B6EAD27FF1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8D36-894E-4FCB-B8BB-84DE89949B2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40601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964F1-5687-421F-B3DF-BA3C8DADC0E6}"/>
              </a:ext>
            </a:extLst>
          </p:cNvPr>
          <p:cNvSpPr>
            <a:spLocks noGrp="1"/>
          </p:cNvSpPr>
          <p:nvPr>
            <p:ph type="title"/>
          </p:nvPr>
        </p:nvSpPr>
        <p:spPr>
          <a:xfrm>
            <a:off x="1380930" y="1709738"/>
            <a:ext cx="9966519" cy="2852737"/>
          </a:xfrm>
        </p:spPr>
        <p:txBody>
          <a:bodyPr anchor="b">
            <a:normAutofit/>
          </a:bodyPr>
          <a:lstStyle>
            <a:lvl1pPr>
              <a:defRPr sz="4400" spc="75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DBB876-5FD9-4964-BD37-6F05DAEBE325}"/>
              </a:ext>
            </a:extLst>
          </p:cNvPr>
          <p:cNvSpPr>
            <a:spLocks noGrp="1"/>
          </p:cNvSpPr>
          <p:nvPr>
            <p:ph type="body" idx="1" hasCustomPrompt="1"/>
          </p:nvPr>
        </p:nvSpPr>
        <p:spPr>
          <a:xfrm>
            <a:off x="1380930" y="4976327"/>
            <a:ext cx="9966520" cy="1113323"/>
          </a:xfrm>
        </p:spPr>
        <p:txBody>
          <a:bodyPr>
            <a:normAutofit/>
          </a:bodyPr>
          <a:lstStyle>
            <a:lvl1pPr marL="0" indent="0">
              <a:buNone/>
              <a:defRPr sz="12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75EA80A-FCDD-4009-9A1F-8B54817869DC}"/>
              </a:ext>
            </a:extLst>
          </p:cNvPr>
          <p:cNvSpPr>
            <a:spLocks noGrp="1"/>
          </p:cNvSpPr>
          <p:nvPr>
            <p:ph type="dt" sz="half" idx="10"/>
          </p:nvPr>
        </p:nvSpPr>
        <p:spPr/>
        <p:txBody>
          <a:bodyPr/>
          <a:lstStyle/>
          <a:p>
            <a:fld id="{8D4211C4-AE09-4254-A5E3-6DA9B099C971}" type="datetime2">
              <a:rPr lang="en-US" smtClean="0"/>
              <a:t>Tuesday, September 15, 2020</a:t>
            </a:fld>
            <a:endParaRPr lang="en-US"/>
          </a:p>
        </p:txBody>
      </p:sp>
      <p:sp>
        <p:nvSpPr>
          <p:cNvPr id="5" name="Footer Placeholder 4">
            <a:extLst>
              <a:ext uri="{FF2B5EF4-FFF2-40B4-BE49-F238E27FC236}">
                <a16:creationId xmlns:a16="http://schemas.microsoft.com/office/drawing/2014/main" id="{EA4A3422-56D9-4942-BC63-831AED91F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D4B42A-AC2C-4FD8-AD0D-BECDD3846D3A}"/>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451742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FDAF1-8359-4A0F-91B3-03E77C670543}"/>
              </a:ext>
            </a:extLst>
          </p:cNvPr>
          <p:cNvSpPr>
            <a:spLocks noGrp="1"/>
          </p:cNvSpPr>
          <p:nvPr>
            <p:ph type="title"/>
          </p:nvPr>
        </p:nvSpPr>
        <p:spPr>
          <a:xfrm>
            <a:off x="1044054" y="457200"/>
            <a:ext cx="10309745" cy="1233488"/>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21E3D3-6B33-4CA0-B06B-A8BB05CAB3C4}"/>
              </a:ext>
            </a:extLst>
          </p:cNvPr>
          <p:cNvSpPr>
            <a:spLocks noGrp="1"/>
          </p:cNvSpPr>
          <p:nvPr>
            <p:ph sz="half" idx="1"/>
          </p:nvPr>
        </p:nvSpPr>
        <p:spPr>
          <a:xfrm>
            <a:off x="1044054" y="1996141"/>
            <a:ext cx="4975746"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29C334-815D-47FD-A9B5-E871E28641C9}"/>
              </a:ext>
            </a:extLst>
          </p:cNvPr>
          <p:cNvSpPr>
            <a:spLocks noGrp="1"/>
          </p:cNvSpPr>
          <p:nvPr>
            <p:ph sz="half" idx="2"/>
          </p:nvPr>
        </p:nvSpPr>
        <p:spPr>
          <a:xfrm>
            <a:off x="6172200" y="1996141"/>
            <a:ext cx="5181600" cy="41808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7975F2-7A90-4820-B90F-D28E31A35EB8}"/>
              </a:ext>
            </a:extLst>
          </p:cNvPr>
          <p:cNvSpPr>
            <a:spLocks noGrp="1"/>
          </p:cNvSpPr>
          <p:nvPr>
            <p:ph type="dt" sz="half" idx="10"/>
          </p:nvPr>
        </p:nvSpPr>
        <p:spPr/>
        <p:txBody>
          <a:bodyPr/>
          <a:lstStyle/>
          <a:p>
            <a:fld id="{681742C3-E082-4760-93B2-E209268DD00C}" type="datetime2">
              <a:rPr lang="en-US" smtClean="0"/>
              <a:t>Tuesday, September 15, 2020</a:t>
            </a:fld>
            <a:endParaRPr lang="en-US"/>
          </a:p>
        </p:txBody>
      </p:sp>
      <p:sp>
        <p:nvSpPr>
          <p:cNvPr id="6" name="Footer Placeholder 5">
            <a:extLst>
              <a:ext uri="{FF2B5EF4-FFF2-40B4-BE49-F238E27FC236}">
                <a16:creationId xmlns:a16="http://schemas.microsoft.com/office/drawing/2014/main" id="{823CFAD5-8AF8-4610-8324-85AA062E2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08CC8-C46E-4A10-8A83-7A251067EA68}"/>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4151746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E82B8-F9D9-4F53-A4A6-F12EB5F12846}"/>
              </a:ext>
            </a:extLst>
          </p:cNvPr>
          <p:cNvSpPr>
            <a:spLocks noGrp="1"/>
          </p:cNvSpPr>
          <p:nvPr>
            <p:ph type="title"/>
          </p:nvPr>
        </p:nvSpPr>
        <p:spPr>
          <a:xfrm>
            <a:off x="1368490" y="457200"/>
            <a:ext cx="9986898" cy="1233488"/>
          </a:xfrm>
        </p:spPr>
        <p:txBody>
          <a:bodyPr>
            <a:normAutofit/>
          </a:bodyPr>
          <a:lstStyle>
            <a:lvl1pP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1F070CA-85E9-47C7-8564-FFA1AE34B9E5}"/>
              </a:ext>
            </a:extLst>
          </p:cNvPr>
          <p:cNvSpPr>
            <a:spLocks noGrp="1"/>
          </p:cNvSpPr>
          <p:nvPr>
            <p:ph type="body" idx="1"/>
          </p:nvPr>
        </p:nvSpPr>
        <p:spPr>
          <a:xfrm>
            <a:off x="1368490" y="1681163"/>
            <a:ext cx="462908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8D4B1-41B3-4BF5-9076-A16984A81FF1}"/>
              </a:ext>
            </a:extLst>
          </p:cNvPr>
          <p:cNvSpPr>
            <a:spLocks noGrp="1"/>
          </p:cNvSpPr>
          <p:nvPr>
            <p:ph sz="half" idx="2"/>
          </p:nvPr>
        </p:nvSpPr>
        <p:spPr>
          <a:xfrm>
            <a:off x="1368490" y="2505075"/>
            <a:ext cx="462908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E6A38DC-A016-4CFD-AC19-F24A9E062022}"/>
              </a:ext>
            </a:extLst>
          </p:cNvPr>
          <p:cNvSpPr>
            <a:spLocks noGrp="1"/>
          </p:cNvSpPr>
          <p:nvPr>
            <p:ph type="body" sz="quarter" idx="3"/>
          </p:nvPr>
        </p:nvSpPr>
        <p:spPr>
          <a:xfrm>
            <a:off x="6344816" y="1681163"/>
            <a:ext cx="501057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F930FA-8C00-42AB-B2D1-FE4E4BDB3C6E}"/>
              </a:ext>
            </a:extLst>
          </p:cNvPr>
          <p:cNvSpPr>
            <a:spLocks noGrp="1"/>
          </p:cNvSpPr>
          <p:nvPr>
            <p:ph sz="quarter" idx="4"/>
          </p:nvPr>
        </p:nvSpPr>
        <p:spPr>
          <a:xfrm>
            <a:off x="6344814" y="2505075"/>
            <a:ext cx="5010573"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18B698E-FAE5-4F2C-AE0E-4FD281E8F30E}"/>
              </a:ext>
            </a:extLst>
          </p:cNvPr>
          <p:cNvSpPr>
            <a:spLocks noGrp="1"/>
          </p:cNvSpPr>
          <p:nvPr>
            <p:ph type="dt" sz="half" idx="10"/>
          </p:nvPr>
        </p:nvSpPr>
        <p:spPr/>
        <p:txBody>
          <a:bodyPr/>
          <a:lstStyle/>
          <a:p>
            <a:fld id="{3B6FC950-F824-48B9-B984-CAEE265865E5}" type="datetime2">
              <a:rPr lang="en-US" smtClean="0"/>
              <a:t>Tuesday, September 15, 2020</a:t>
            </a:fld>
            <a:endParaRPr lang="en-US"/>
          </a:p>
        </p:txBody>
      </p:sp>
      <p:sp>
        <p:nvSpPr>
          <p:cNvPr id="8" name="Footer Placeholder 7">
            <a:extLst>
              <a:ext uri="{FF2B5EF4-FFF2-40B4-BE49-F238E27FC236}">
                <a16:creationId xmlns:a16="http://schemas.microsoft.com/office/drawing/2014/main" id="{B5C4BB6C-CAA4-4EA8-8EA1-65ADE056F25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BB6A12-0532-47CA-B070-232141CC1064}"/>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412529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08FA1-831E-4AD6-B0D1-BA85E67A5032}"/>
              </a:ext>
            </a:extLst>
          </p:cNvPr>
          <p:cNvSpPr>
            <a:spLocks noGrp="1"/>
          </p:cNvSpPr>
          <p:nvPr>
            <p:ph type="title"/>
          </p:nvPr>
        </p:nvSpPr>
        <p:spPr>
          <a:xfrm>
            <a:off x="1371599" y="457200"/>
            <a:ext cx="9982199" cy="1233488"/>
          </a:xfrm>
        </p:spPr>
        <p:txBody>
          <a:bodyPr>
            <a:normAutofit/>
          </a:bodyPr>
          <a:lstStyle>
            <a:lvl1pPr>
              <a:defRPr sz="32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CE94142-C469-4B0E-8C01-C64BA28F52D2}"/>
              </a:ext>
            </a:extLst>
          </p:cNvPr>
          <p:cNvSpPr>
            <a:spLocks noGrp="1"/>
          </p:cNvSpPr>
          <p:nvPr>
            <p:ph type="dt" sz="half" idx="10"/>
          </p:nvPr>
        </p:nvSpPr>
        <p:spPr/>
        <p:txBody>
          <a:bodyPr/>
          <a:lstStyle/>
          <a:p>
            <a:fld id="{BC8E3A0F-68E7-4D17-BB84-ED1BA4F6AC6B}" type="datetime2">
              <a:rPr lang="en-US" smtClean="0"/>
              <a:t>Tuesday, September 15, 2020</a:t>
            </a:fld>
            <a:endParaRPr lang="en-US"/>
          </a:p>
        </p:txBody>
      </p:sp>
      <p:sp>
        <p:nvSpPr>
          <p:cNvPr id="4" name="Footer Placeholder 3">
            <a:extLst>
              <a:ext uri="{FF2B5EF4-FFF2-40B4-BE49-F238E27FC236}">
                <a16:creationId xmlns:a16="http://schemas.microsoft.com/office/drawing/2014/main" id="{02AAFCE6-5C7E-438F-8D4A-21E1556814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ACFD88-63EA-427F-978C-B7844D1A5E32}"/>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2427305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2A4F0-76A5-4852-982B-32B3B685732E}"/>
              </a:ext>
            </a:extLst>
          </p:cNvPr>
          <p:cNvSpPr>
            <a:spLocks noGrp="1"/>
          </p:cNvSpPr>
          <p:nvPr>
            <p:ph type="dt" sz="half" idx="10"/>
          </p:nvPr>
        </p:nvSpPr>
        <p:spPr/>
        <p:txBody>
          <a:bodyPr/>
          <a:lstStyle/>
          <a:p>
            <a:fld id="{EDB7BC4F-EDA1-4BA2-BFF3-FE5B31CCB58B}" type="datetime2">
              <a:rPr lang="en-US" smtClean="0"/>
              <a:t>Tuesday, September 15, 2020</a:t>
            </a:fld>
            <a:endParaRPr lang="en-US"/>
          </a:p>
        </p:txBody>
      </p:sp>
      <p:sp>
        <p:nvSpPr>
          <p:cNvPr id="3" name="Footer Placeholder 2">
            <a:extLst>
              <a:ext uri="{FF2B5EF4-FFF2-40B4-BE49-F238E27FC236}">
                <a16:creationId xmlns:a16="http://schemas.microsoft.com/office/drawing/2014/main" id="{8750CFAE-4BEB-4272-A2E6-FDD9D6A032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3B71B7-74B7-4CF1-8FE0-F4863CD7D97C}"/>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133999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432BE-C4E5-4F12-AB53-EBEF2B76B251}"/>
              </a:ext>
            </a:extLst>
          </p:cNvPr>
          <p:cNvSpPr>
            <a:spLocks noGrp="1"/>
          </p:cNvSpPr>
          <p:nvPr>
            <p:ph type="title"/>
          </p:nvPr>
        </p:nvSpPr>
        <p:spPr>
          <a:xfrm>
            <a:off x="1318755" y="457200"/>
            <a:ext cx="3932237" cy="1921434"/>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AE7F57-4ABF-4BA4-A892-38857A02F60D}"/>
              </a:ext>
            </a:extLst>
          </p:cNvPr>
          <p:cNvSpPr>
            <a:spLocks noGrp="1"/>
          </p:cNvSpPr>
          <p:nvPr>
            <p:ph idx="1"/>
          </p:nvPr>
        </p:nvSpPr>
        <p:spPr>
          <a:xfrm>
            <a:off x="5648130" y="987425"/>
            <a:ext cx="5707257"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32E444-E5BD-443F-AB83-84D7CE0AB768}"/>
              </a:ext>
            </a:extLst>
          </p:cNvPr>
          <p:cNvSpPr>
            <a:spLocks noGrp="1"/>
          </p:cNvSpPr>
          <p:nvPr>
            <p:ph type="body" sz="half" idx="2"/>
          </p:nvPr>
        </p:nvSpPr>
        <p:spPr>
          <a:xfrm>
            <a:off x="1318755" y="2799184"/>
            <a:ext cx="3932237" cy="306980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998A4-FD2F-4126-99C5-E2063AE02482}"/>
              </a:ext>
            </a:extLst>
          </p:cNvPr>
          <p:cNvSpPr>
            <a:spLocks noGrp="1"/>
          </p:cNvSpPr>
          <p:nvPr>
            <p:ph type="dt" sz="half" idx="10"/>
          </p:nvPr>
        </p:nvSpPr>
        <p:spPr/>
        <p:txBody>
          <a:bodyPr/>
          <a:lstStyle/>
          <a:p>
            <a:fld id="{3AAE694C-1394-4838-A564-7380835C2E77}" type="datetime2">
              <a:rPr lang="en-US" smtClean="0"/>
              <a:t>Tuesday, September 15, 2020</a:t>
            </a:fld>
            <a:endParaRPr lang="en-US"/>
          </a:p>
        </p:txBody>
      </p:sp>
      <p:sp>
        <p:nvSpPr>
          <p:cNvPr id="6" name="Footer Placeholder 5">
            <a:extLst>
              <a:ext uri="{FF2B5EF4-FFF2-40B4-BE49-F238E27FC236}">
                <a16:creationId xmlns:a16="http://schemas.microsoft.com/office/drawing/2014/main" id="{E96457D3-F808-4DB2-9C9C-B185E71F26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31BC9B-21D1-4D2D-B02E-C887A02CA373}"/>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318327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3EC2-2D8C-4E8D-8CC7-9676480146E2}"/>
              </a:ext>
            </a:extLst>
          </p:cNvPr>
          <p:cNvSpPr>
            <a:spLocks noGrp="1"/>
          </p:cNvSpPr>
          <p:nvPr>
            <p:ph type="title"/>
          </p:nvPr>
        </p:nvSpPr>
        <p:spPr>
          <a:xfrm>
            <a:off x="1378966" y="681135"/>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566AF89-5FBD-43DD-958D-A5C608AE2E2C}"/>
              </a:ext>
            </a:extLst>
          </p:cNvPr>
          <p:cNvSpPr>
            <a:spLocks noGrp="1"/>
          </p:cNvSpPr>
          <p:nvPr>
            <p:ph type="pic" idx="1"/>
          </p:nvPr>
        </p:nvSpPr>
        <p:spPr>
          <a:xfrm>
            <a:off x="5834742" y="858417"/>
            <a:ext cx="5520645" cy="50026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770A545-2CE6-48C4-A725-EF68A3F1BFCB}"/>
              </a:ext>
            </a:extLst>
          </p:cNvPr>
          <p:cNvSpPr>
            <a:spLocks noGrp="1"/>
          </p:cNvSpPr>
          <p:nvPr>
            <p:ph type="body" sz="half" idx="2"/>
          </p:nvPr>
        </p:nvSpPr>
        <p:spPr>
          <a:xfrm>
            <a:off x="1378966" y="228133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466B2-6FE6-4352-BBF9-84BCD946C28B}"/>
              </a:ext>
            </a:extLst>
          </p:cNvPr>
          <p:cNvSpPr>
            <a:spLocks noGrp="1"/>
          </p:cNvSpPr>
          <p:nvPr>
            <p:ph type="dt" sz="half" idx="10"/>
          </p:nvPr>
        </p:nvSpPr>
        <p:spPr/>
        <p:txBody>
          <a:bodyPr/>
          <a:lstStyle/>
          <a:p>
            <a:fld id="{CAB84B19-1A00-4EDB-8425-E1827A377364}" type="datetime2">
              <a:rPr lang="en-US" smtClean="0"/>
              <a:t>Tuesday, September 15, 2020</a:t>
            </a:fld>
            <a:endParaRPr lang="en-US"/>
          </a:p>
        </p:txBody>
      </p:sp>
      <p:sp>
        <p:nvSpPr>
          <p:cNvPr id="6" name="Footer Placeholder 5">
            <a:extLst>
              <a:ext uri="{FF2B5EF4-FFF2-40B4-BE49-F238E27FC236}">
                <a16:creationId xmlns:a16="http://schemas.microsoft.com/office/drawing/2014/main" id="{398991BC-29A5-4182-BD83-9D99D2889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C1C78F-6633-4604-8832-8E9D2DC768BB}"/>
              </a:ext>
            </a:extLst>
          </p:cNvPr>
          <p:cNvSpPr>
            <a:spLocks noGrp="1"/>
          </p:cNvSpPr>
          <p:nvPr>
            <p:ph type="sldNum" sz="quarter" idx="12"/>
          </p:nvPr>
        </p:nvSpPr>
        <p:spPr/>
        <p:txBody>
          <a:bodyPr/>
          <a:lstStyle/>
          <a:p>
            <a:fld id="{B9EAB3BA-07EE-4B64-A177-47C30D775877}" type="slidenum">
              <a:rPr lang="en-US" smtClean="0"/>
              <a:t>‹#›</a:t>
            </a:fld>
            <a:endParaRPr lang="en-US"/>
          </a:p>
        </p:txBody>
      </p:sp>
    </p:spTree>
    <p:extLst>
      <p:ext uri="{BB962C8B-B14F-4D97-AF65-F5344CB8AC3E}">
        <p14:creationId xmlns:p14="http://schemas.microsoft.com/office/powerpoint/2010/main" val="3297794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4C0BBB-0042-4603-A226-6117F3FD5B3C}"/>
              </a:ext>
            </a:extLst>
          </p:cNvPr>
          <p:cNvSpPr/>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Lst>
          </p:cNvPr>
          <p:cNvSpPr/>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D478F2F-4F04-4604-9005-BF0CB1142512}"/>
              </a:ext>
            </a:extLst>
          </p:cNvPr>
          <p:cNvSpPr>
            <a:spLocks noGrp="1"/>
          </p:cNvSpPr>
          <p:nvPr>
            <p:ph type="title"/>
          </p:nvPr>
        </p:nvSpPr>
        <p:spPr>
          <a:xfrm>
            <a:off x="1371600" y="361666"/>
            <a:ext cx="9810376" cy="1659404"/>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54A17D2-52AF-4B40-80A8-3E0DB855F297}"/>
              </a:ext>
            </a:extLst>
          </p:cNvPr>
          <p:cNvSpPr>
            <a:spLocks noGrp="1"/>
          </p:cNvSpPr>
          <p:nvPr>
            <p:ph type="body" idx="1"/>
          </p:nvPr>
        </p:nvSpPr>
        <p:spPr>
          <a:xfrm>
            <a:off x="1371600" y="2286000"/>
            <a:ext cx="9810376" cy="385781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592E0AA-D5B3-4BCF-BA69-209D9B335A06}"/>
              </a:ext>
            </a:extLst>
          </p:cNvPr>
          <p:cNvSpPr>
            <a:spLocks noGrp="1"/>
          </p:cNvSpPr>
          <p:nvPr>
            <p:ph type="dt" sz="half" idx="2"/>
          </p:nvPr>
        </p:nvSpPr>
        <p:spPr>
          <a:xfrm>
            <a:off x="7910111" y="6409170"/>
            <a:ext cx="3702392" cy="448830"/>
          </a:xfrm>
          <a:prstGeom prst="rect">
            <a:avLst/>
          </a:prstGeom>
        </p:spPr>
        <p:txBody>
          <a:bodyPr vert="horz" lIns="91440" tIns="45720" rIns="91440" bIns="45720" rtlCol="0" anchor="ctr"/>
          <a:lstStyle>
            <a:lvl1pPr algn="r">
              <a:defRPr sz="800" cap="all" spc="300" baseline="0">
                <a:solidFill>
                  <a:schemeClr val="bg1"/>
                </a:solidFill>
              </a:defRPr>
            </a:lvl1pPr>
          </a:lstStyle>
          <a:p>
            <a:fld id="{10076A27-8146-4F75-9851-A83577C6FD8A}" type="datetime2">
              <a:rPr lang="en-US" smtClean="0"/>
              <a:t>Tuesday, September 15, 2020</a:t>
            </a:fld>
            <a:endParaRPr lang="en-US"/>
          </a:p>
        </p:txBody>
      </p:sp>
      <p:sp>
        <p:nvSpPr>
          <p:cNvPr id="5" name="Footer Placeholder 4">
            <a:extLst>
              <a:ext uri="{FF2B5EF4-FFF2-40B4-BE49-F238E27FC236}">
                <a16:creationId xmlns:a16="http://schemas.microsoft.com/office/drawing/2014/main" id="{5F10A637-D86F-4FA1-985D-2D82456511B1}"/>
              </a:ext>
            </a:extLst>
          </p:cNvPr>
          <p:cNvSpPr>
            <a:spLocks noGrp="1"/>
          </p:cNvSpPr>
          <p:nvPr>
            <p:ph type="ftr" sz="quarter" idx="3"/>
          </p:nvPr>
        </p:nvSpPr>
        <p:spPr>
          <a:xfrm rot="5400000">
            <a:off x="-1828801" y="1912217"/>
            <a:ext cx="4114800" cy="457200"/>
          </a:xfrm>
          <a:prstGeom prst="rect">
            <a:avLst/>
          </a:prstGeom>
        </p:spPr>
        <p:txBody>
          <a:bodyPr vert="horz" lIns="91440" tIns="45720" rIns="91440" bIns="45720" rtlCol="0" anchor="ctr"/>
          <a:lstStyle>
            <a:lvl1pPr algn="l">
              <a:defRPr sz="800" b="1">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80F2FA4D-A931-46BA-B767-29A6FD5AAD2A}"/>
              </a:ext>
            </a:extLst>
          </p:cNvPr>
          <p:cNvSpPr>
            <a:spLocks noGrp="1"/>
          </p:cNvSpPr>
          <p:nvPr>
            <p:ph type="sldNum" sz="quarter" idx="4"/>
          </p:nvPr>
        </p:nvSpPr>
        <p:spPr>
          <a:xfrm>
            <a:off x="11669678" y="6408742"/>
            <a:ext cx="438652" cy="448830"/>
          </a:xfrm>
          <a:prstGeom prst="rect">
            <a:avLst/>
          </a:prstGeom>
        </p:spPr>
        <p:txBody>
          <a:bodyPr vert="horz" lIns="91440" tIns="45720" rIns="91440" bIns="45720" rtlCol="0" anchor="ctr"/>
          <a:lstStyle>
            <a:lvl1pPr algn="r">
              <a:defRPr sz="800">
                <a:solidFill>
                  <a:schemeClr val="bg1"/>
                </a:solidFill>
              </a:defRPr>
            </a:lvl1pPr>
          </a:lstStyle>
          <a:p>
            <a:fld id="{B9EAB3BA-07EE-4B64-A177-47C30D775877}" type="slidenum">
              <a:rPr lang="en-US" smtClean="0"/>
              <a:t>‹#›</a:t>
            </a:fld>
            <a:endParaRPr lang="en-US"/>
          </a:p>
        </p:txBody>
      </p:sp>
    </p:spTree>
    <p:extLst>
      <p:ext uri="{BB962C8B-B14F-4D97-AF65-F5344CB8AC3E}">
        <p14:creationId xmlns:p14="http://schemas.microsoft.com/office/powerpoint/2010/main" val="211626807"/>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3600" b="1" i="0" kern="1200" cap="all" spc="7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17/06/relationships/model3d" Target="../media/model3d1.glb"/><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hyperlink" Target="https://evolve.edu.au/recommendations/anzcns" TargetMode="External"/><Relationship Id="rId2" Type="http://schemas.openxmlformats.org/officeDocument/2006/relationships/hyperlink" Target="https://evolve.edu.au/recommendations/pchd" TargetMode="Externa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124.xml.rels><?xml version="1.0" encoding="UTF-8" standalone="yes"?>
<Relationships xmlns="http://schemas.openxmlformats.org/package/2006/relationships"><Relationship Id="rId3" Type="http://schemas.openxmlformats.org/officeDocument/2006/relationships/image" Target="../media/image39.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tiff"/><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17/06/relationships/model3d" Target="../media/model3d1.glb"/></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8" Type="http://schemas.openxmlformats.org/officeDocument/2006/relationships/hyperlink" Target="https://evolve.edu.au/recommendations/pchd#s1_subs-1"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8" Type="http://schemas.openxmlformats.org/officeDocument/2006/relationships/hyperlink" Target="https://evolve.edu.au/recommendations/pchd#s1_subs-1"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8" Type="http://schemas.openxmlformats.org/officeDocument/2006/relationships/hyperlink" Target="https://evolve.edu.au/recommendations/pchd#s1_subs-1"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8" Type="http://schemas.openxmlformats.org/officeDocument/2006/relationships/hyperlink" Target="https://evolve.edu.au/recommendations/pchd#s1_subs-1"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8" Type="http://schemas.openxmlformats.org/officeDocument/2006/relationships/hyperlink" Target="https://evolve.edu.au/recommendations/pchd#s1_subs-1"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8" Type="http://schemas.openxmlformats.org/officeDocument/2006/relationships/hyperlink" Target="https://evolve.edu.au/recommendations/pchd#s1_subs-1"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8" Type="http://schemas.openxmlformats.org/officeDocument/2006/relationships/hyperlink" Target="https://evolve.edu.au/recommendations/pchd#s1_subs-1" TargetMode="External"/><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7/06/relationships/model3d" Target="../media/model3d3.glb"/><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7F7F2020-3718-4400-926B-893A0FBDC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100C66CE-2B3E-4513-9B9D-EC2B8182F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 y="5230792"/>
            <a:ext cx="12198725" cy="1645027"/>
          </a:xfrm>
          <a:prstGeom prst="rect">
            <a:avLst/>
          </a:prstGeom>
          <a:gradFill>
            <a:gsLst>
              <a:gs pos="0">
                <a:schemeClr val="accent5"/>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E9F3C764-BCFB-4F32-B897-6513FF0F6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 y="5230792"/>
            <a:ext cx="8122026" cy="1653935"/>
          </a:xfrm>
          <a:prstGeom prst="rect">
            <a:avLst/>
          </a:prstGeom>
          <a:gradFill>
            <a:gsLst>
              <a:gs pos="24000">
                <a:schemeClr val="accent2">
                  <a:alpha val="0"/>
                </a:schemeClr>
              </a:gs>
              <a:gs pos="99000">
                <a:schemeClr val="accent2">
                  <a:alpha val="6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8411D24A-F765-48C8-813D-D3A5E5AAB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95080" y="3111827"/>
            <a:ext cx="1177951" cy="5415888"/>
          </a:xfrm>
          <a:prstGeom prst="rect">
            <a:avLst/>
          </a:prstGeom>
          <a:gradFill>
            <a:gsLst>
              <a:gs pos="23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8E519C-68BC-C349-BC58-16C73D14C16C}"/>
              </a:ext>
            </a:extLst>
          </p:cNvPr>
          <p:cNvSpPr>
            <a:spLocks noGrp="1"/>
          </p:cNvSpPr>
          <p:nvPr>
            <p:ph type="title"/>
          </p:nvPr>
        </p:nvSpPr>
        <p:spPr>
          <a:xfrm>
            <a:off x="963349" y="5510306"/>
            <a:ext cx="7260031" cy="1092200"/>
          </a:xfrm>
        </p:spPr>
        <p:txBody>
          <a:bodyPr vert="horz" lIns="0" tIns="0" rIns="0" bIns="0" rtlCol="0" anchor="ctr">
            <a:normAutofit/>
          </a:bodyPr>
          <a:lstStyle/>
          <a:p>
            <a:r>
              <a:rPr lang="en-US" sz="3200" spc="750" dirty="0">
                <a:solidFill>
                  <a:schemeClr val="bg1"/>
                </a:solidFill>
              </a:rPr>
              <a:t>RACP </a:t>
            </a:r>
          </a:p>
        </p:txBody>
      </p:sp>
      <p:pic>
        <p:nvPicPr>
          <p:cNvPr id="5" name="Picture 4" descr="A picture containing indoor, table, black, sitting&#10;&#10;Description automatically generated">
            <a:extLst>
              <a:ext uri="{FF2B5EF4-FFF2-40B4-BE49-F238E27FC236}">
                <a16:creationId xmlns:a16="http://schemas.microsoft.com/office/drawing/2014/main" id="{7C75CFB1-1523-4295-82CF-2F73991D569B}"/>
              </a:ext>
            </a:extLst>
          </p:cNvPr>
          <p:cNvPicPr>
            <a:picLocks noChangeAspect="1"/>
          </p:cNvPicPr>
          <p:nvPr/>
        </p:nvPicPr>
        <p:blipFill rotWithShape="1">
          <a:blip r:embed="rId2"/>
          <a:srcRect t="14516" b="10484"/>
          <a:stretch/>
        </p:blipFill>
        <p:spPr>
          <a:xfrm>
            <a:off x="6265088" y="1507122"/>
            <a:ext cx="4971783" cy="2796627"/>
          </a:xfrm>
          <a:prstGeom prst="rect">
            <a:avLst/>
          </a:prstGeom>
        </p:spPr>
      </p:pic>
      <p:pic>
        <p:nvPicPr>
          <p:cNvPr id="4" name="Picture 3">
            <a:extLst>
              <a:ext uri="{FF2B5EF4-FFF2-40B4-BE49-F238E27FC236}">
                <a16:creationId xmlns:a16="http://schemas.microsoft.com/office/drawing/2014/main" id="{7B79C935-C6D0-FC4E-964F-794078342729}"/>
              </a:ext>
            </a:extLst>
          </p:cNvPr>
          <p:cNvPicPr>
            <a:picLocks noChangeAspect="1"/>
          </p:cNvPicPr>
          <p:nvPr/>
        </p:nvPicPr>
        <p:blipFill>
          <a:blip r:embed="rId3"/>
          <a:stretch>
            <a:fillRect/>
          </a:stretch>
        </p:blipFill>
        <p:spPr>
          <a:xfrm>
            <a:off x="3915247" y="5571082"/>
            <a:ext cx="2747673" cy="1007480"/>
          </a:xfrm>
          <a:prstGeom prst="rect">
            <a:avLst/>
          </a:prstGeom>
        </p:spPr>
      </p:pic>
      <p:pic>
        <p:nvPicPr>
          <p:cNvPr id="6" name="Picture 5">
            <a:extLst>
              <a:ext uri="{FF2B5EF4-FFF2-40B4-BE49-F238E27FC236}">
                <a16:creationId xmlns:a16="http://schemas.microsoft.com/office/drawing/2014/main" id="{790C51EF-8FF5-A94E-BACD-0AA83FB9BA3A}"/>
              </a:ext>
            </a:extLst>
          </p:cNvPr>
          <p:cNvPicPr>
            <a:picLocks noChangeAspect="1"/>
          </p:cNvPicPr>
          <p:nvPr/>
        </p:nvPicPr>
        <p:blipFill>
          <a:blip r:embed="rId4"/>
          <a:stretch>
            <a:fillRect/>
          </a:stretch>
        </p:blipFill>
        <p:spPr>
          <a:xfrm>
            <a:off x="622584" y="5571082"/>
            <a:ext cx="2790909" cy="1031423"/>
          </a:xfrm>
          <a:prstGeom prst="rect">
            <a:avLst/>
          </a:prstGeom>
        </p:spPr>
      </p:pic>
      <p:sp>
        <p:nvSpPr>
          <p:cNvPr id="7" name="TextBox 6">
            <a:extLst>
              <a:ext uri="{FF2B5EF4-FFF2-40B4-BE49-F238E27FC236}">
                <a16:creationId xmlns:a16="http://schemas.microsoft.com/office/drawing/2014/main" id="{695613BE-FB54-1C43-B89A-3A9B976400AD}"/>
              </a:ext>
            </a:extLst>
          </p:cNvPr>
          <p:cNvSpPr txBox="1"/>
          <p:nvPr/>
        </p:nvSpPr>
        <p:spPr>
          <a:xfrm>
            <a:off x="9078649" y="5571082"/>
            <a:ext cx="2657005" cy="923330"/>
          </a:xfrm>
          <a:prstGeom prst="rect">
            <a:avLst/>
          </a:prstGeom>
          <a:noFill/>
        </p:spPr>
        <p:txBody>
          <a:bodyPr wrap="square" rtlCol="0">
            <a:spAutoFit/>
          </a:bodyPr>
          <a:lstStyle/>
          <a:p>
            <a:pPr algn="r"/>
            <a:r>
              <a:rPr lang="en-US" b="1" dirty="0"/>
              <a:t>Janaka Tennakoon</a:t>
            </a:r>
          </a:p>
          <a:p>
            <a:pPr algn="r"/>
            <a:r>
              <a:rPr lang="en-US" b="1" dirty="0"/>
              <a:t>Paediatrician Mildura</a:t>
            </a:r>
          </a:p>
          <a:p>
            <a:pPr algn="r"/>
            <a:r>
              <a:rPr lang="en-US" b="1" dirty="0"/>
              <a:t>June 2020</a:t>
            </a:r>
          </a:p>
        </p:txBody>
      </p:sp>
      <mc:AlternateContent xmlns:mc="http://schemas.openxmlformats.org/markup-compatibility/2006">
        <mc:Choice xmlns:am3d="http://schemas.microsoft.com/office/drawing/2017/model3d" Requires="am3d">
          <p:graphicFrame>
            <p:nvGraphicFramePr>
              <p:cNvPr id="3" name="3D Model 2" descr="Rampaging T-Rex">
                <a:extLst>
                  <a:ext uri="{FF2B5EF4-FFF2-40B4-BE49-F238E27FC236}">
                    <a16:creationId xmlns:a16="http://schemas.microsoft.com/office/drawing/2014/main" id="{68F9476F-7539-1B43-8051-86CDA7BE3926}"/>
                  </a:ext>
                </a:extLst>
              </p:cNvPr>
              <p:cNvGraphicFramePr>
                <a:graphicFrameLocks noChangeAspect="1"/>
              </p:cNvGraphicFramePr>
              <p:nvPr>
                <p:extLst>
                  <p:ext uri="{D42A27DB-BD31-4B8C-83A1-F6EECF244321}">
                    <p14:modId xmlns:p14="http://schemas.microsoft.com/office/powerpoint/2010/main" val="4056010818"/>
                  </p:ext>
                </p:extLst>
              </p:nvPr>
            </p:nvGraphicFramePr>
            <p:xfrm>
              <a:off x="0" y="-22864"/>
              <a:ext cx="3325064" cy="1876097"/>
            </p:xfrm>
            <a:graphic>
              <a:graphicData uri="http://schemas.microsoft.com/office/drawing/2017/model3d">
                <am3d:model3d r:embed="rId5">
                  <am3d:spPr>
                    <a:xfrm>
                      <a:off x="0" y="0"/>
                      <a:ext cx="3325064" cy="1876097"/>
                    </a:xfrm>
                    <a:prstGeom prst="rect">
                      <a:avLst/>
                    </a:prstGeom>
                  </am3d:spPr>
                  <am3d:camera>
                    <am3d:pos x="0" y="0" z="54598196"/>
                    <am3d:up dx="0" dy="36000000" dz="0"/>
                    <am3d:lookAt x="0" y="0" z="0"/>
                    <am3d:perspective fov="2700000"/>
                  </am3d:camera>
                  <am3d:trans>
                    <am3d:meterPerModelUnit n="77604" d="1000000"/>
                    <am3d:preTrans dx="-759252" dy="-7313658" dz="524888"/>
                    <am3d:scale>
                      <am3d:sx n="1000000" d="1000000"/>
                      <am3d:sy n="1000000" d="1000000"/>
                      <am3d:sz n="1000000" d="1000000"/>
                    </am3d:scale>
                    <am3d:rot ax="-3278199" ay="4311231" az="-3194753"/>
                    <am3d:postTrans dx="0" dy="0" dz="0"/>
                  </am3d:trans>
                  <am3d:raster rName="Office3DRenderer" rVer="16.0.8326">
                    <am3d:blip r:embed="rId6"/>
                  </am3d:raster>
                  <am3d:extLst>
                    <a:ext uri="{9A65AA19-BECB-4387-8358-8AD5134E1D82}">
                      <a3danim:embedAnim xmlns:a3danim="http://schemas.microsoft.com/office/drawing/2018/animation/model3d" animId="0">
                        <a3danim:animPr length="9266" count="indefinite"/>
                      </a3danim:embedAnim>
                    </a:ext>
                    <a:ext uri="{E9DE012E-A134-456F-84FE-255F9AAD75C6}">
                      <a3danim:posterFrame xmlns:a3danim="http://schemas.microsoft.com/office/drawing/2018/animation/model3d" animId="0"/>
                    </a:ext>
                  </am3d:extLst>
                  <am3d:objViewport viewportSz="35480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Rampaging T-Rex">
                <a:extLst>
                  <a:ext uri="{FF2B5EF4-FFF2-40B4-BE49-F238E27FC236}">
                    <a16:creationId xmlns:a16="http://schemas.microsoft.com/office/drawing/2014/main" id="{68F9476F-7539-1B43-8051-86CDA7BE3926}"/>
                  </a:ext>
                </a:extLst>
              </p:cNvPr>
              <p:cNvPicPr>
                <a:picLocks noGrp="1" noRot="1" noChangeAspect="1" noMove="1" noResize="1" noEditPoints="1" noAdjustHandles="1" noChangeArrowheads="1" noChangeShapeType="1" noCrop="1"/>
              </p:cNvPicPr>
              <p:nvPr/>
            </p:nvPicPr>
            <p:blipFill>
              <a:blip r:embed="rId6"/>
              <a:stretch>
                <a:fillRect/>
              </a:stretch>
            </p:blipFill>
            <p:spPr>
              <a:xfrm>
                <a:off x="0" y="-22864"/>
                <a:ext cx="3325064" cy="1876097"/>
              </a:xfrm>
              <a:prstGeom prst="rect">
                <a:avLst/>
              </a:prstGeom>
            </p:spPr>
          </p:pic>
        </mc:Fallback>
      </mc:AlternateContent>
      <p:pic>
        <p:nvPicPr>
          <p:cNvPr id="10" name="Picture 9" descr="A picture containing drawing&#10;&#10;Description automatically generated">
            <a:extLst>
              <a:ext uri="{FF2B5EF4-FFF2-40B4-BE49-F238E27FC236}">
                <a16:creationId xmlns:a16="http://schemas.microsoft.com/office/drawing/2014/main" id="{D94C0228-D3D0-409E-9E0A-04DA16D8AD49}"/>
              </a:ext>
            </a:extLst>
          </p:cNvPr>
          <p:cNvPicPr>
            <a:picLocks noChangeAspect="1"/>
          </p:cNvPicPr>
          <p:nvPr/>
        </p:nvPicPr>
        <p:blipFill>
          <a:blip r:embed="rId7"/>
          <a:stretch>
            <a:fillRect/>
          </a:stretch>
        </p:blipFill>
        <p:spPr>
          <a:xfrm>
            <a:off x="282269" y="1519471"/>
            <a:ext cx="5737237" cy="2784278"/>
          </a:xfrm>
          <a:prstGeom prst="rect">
            <a:avLst/>
          </a:prstGeom>
        </p:spPr>
      </p:pic>
    </p:spTree>
    <p:extLst>
      <p:ext uri="{BB962C8B-B14F-4D97-AF65-F5344CB8AC3E}">
        <p14:creationId xmlns:p14="http://schemas.microsoft.com/office/powerpoint/2010/main" val="154447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9267" fill="hold"/>
                                        <p:tgtEl>
                                          <p:spTgt spid="3"/>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8C7180-2970-4C4F-BF9B-2F877869218B}"/>
              </a:ext>
            </a:extLst>
          </p:cNvPr>
          <p:cNvSpPr>
            <a:spLocks noGrp="1"/>
          </p:cNvSpPr>
          <p:nvPr>
            <p:ph type="title"/>
          </p:nvPr>
        </p:nvSpPr>
        <p:spPr>
          <a:xfrm>
            <a:off x="387927" y="1028701"/>
            <a:ext cx="3248863" cy="3020785"/>
          </a:xfrm>
        </p:spPr>
        <p:txBody>
          <a:bodyPr>
            <a:normAutofit/>
          </a:bodyPr>
          <a:lstStyle/>
          <a:p>
            <a:pPr algn="r"/>
            <a:r>
              <a:rPr lang="en-AU" sz="3200">
                <a:solidFill>
                  <a:schemeClr val="bg1"/>
                </a:solidFill>
              </a:rPr>
              <a:t>Examples of low-value care in specialist practice</a:t>
            </a:r>
          </a:p>
        </p:txBody>
      </p:sp>
      <p:sp>
        <p:nvSpPr>
          <p:cNvPr id="3" name="Content Placeholder 2">
            <a:extLst>
              <a:ext uri="{FF2B5EF4-FFF2-40B4-BE49-F238E27FC236}">
                <a16:creationId xmlns:a16="http://schemas.microsoft.com/office/drawing/2014/main" id="{1C3EC486-54C2-4544-A544-90242A46FB32}"/>
              </a:ext>
            </a:extLst>
          </p:cNvPr>
          <p:cNvSpPr>
            <a:spLocks noGrp="1"/>
          </p:cNvSpPr>
          <p:nvPr>
            <p:ph idx="1"/>
          </p:nvPr>
        </p:nvSpPr>
        <p:spPr>
          <a:xfrm>
            <a:off x="4191000" y="137160"/>
            <a:ext cx="7452360" cy="6416040"/>
          </a:xfrm>
        </p:spPr>
        <p:txBody>
          <a:bodyPr>
            <a:normAutofit lnSpcReduction="10000"/>
          </a:bodyPr>
          <a:lstStyle/>
          <a:p>
            <a:pPr marL="342900" lvl="0" indent="-342900" defTabSz="457200">
              <a:lnSpc>
                <a:spcPct val="110000"/>
              </a:lnSpc>
              <a:spcBef>
                <a:spcPct val="20000"/>
              </a:spcBef>
              <a:spcAft>
                <a:spcPts val="1200"/>
              </a:spcAft>
              <a:buFont typeface="Arial" panose="020B0604020202020204" pitchFamily="34" charset="0"/>
              <a:buChar char="•"/>
            </a:pPr>
            <a:r>
              <a:rPr lang="en-AU" sz="2400" dirty="0">
                <a:cs typeface="Arial"/>
              </a:rPr>
              <a:t>X-rays or other imaging for acute low-back pain without red flags</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Using medicines when a safer, more effective non-drug strategy available</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Antibiotics for uncomplicated upper respiratory tract infections</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Long-term use of proton pump inhibitors (PPIs) without seeking to cut down to lowest-effective dose or ceasing therapy</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Abdominal or chest X-rays for diagnosis of non-specific abdominal pain or asthma in children </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Testosterone therapy unless evidence of proven deficiency </a:t>
            </a:r>
          </a:p>
          <a:p>
            <a:pPr>
              <a:lnSpc>
                <a:spcPct val="110000"/>
              </a:lnSpc>
            </a:pPr>
            <a:endParaRPr lang="en-AU" sz="1700" dirty="0"/>
          </a:p>
        </p:txBody>
      </p:sp>
    </p:spTree>
    <p:extLst>
      <p:ext uri="{BB962C8B-B14F-4D97-AF65-F5344CB8AC3E}">
        <p14:creationId xmlns:p14="http://schemas.microsoft.com/office/powerpoint/2010/main" val="38068651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645C-ADBD-D44B-A622-C2A536F90E49}"/>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46A9896D-989F-764B-A482-6B98CBACC416}"/>
              </a:ext>
            </a:extLst>
          </p:cNvPr>
          <p:cNvSpPr>
            <a:spLocks noGrp="1"/>
          </p:cNvSpPr>
          <p:nvPr>
            <p:ph idx="1"/>
          </p:nvPr>
        </p:nvSpPr>
        <p:spPr/>
        <p:txBody>
          <a:bodyPr>
            <a:normAutofit fontScale="92500" lnSpcReduction="10000"/>
          </a:bodyPr>
          <a:lstStyle/>
          <a:p>
            <a:r>
              <a:rPr lang="en-AU" dirty="0"/>
              <a:t>The serum concentration of an antiepileptic drug (AED) varies markedly between patients taking the same dosage because of differences in people’s ability to absorb, distribute, metabolise and excrete drugs. The utility of drug blood level monitoring assumes that plasma drug level correlates better with clinical response or side effects than with dosage, or provides better information than clinical review of the patient. However, evidence from a major randomised controlled trial suggests that repeat blood level monitoring of AED treatments has no discernible impact on patient outcomes in terms of remissions from seizures or incidence of adverse effects. Other studies have also shown that there is no definitive correlation between a patient’s AED blood level and clinical efficacy. Specific exceptions where targeted AED blood level assessment can be useful include their use in assessing compliance, titrating AEDs in complex polypharmacy regimens, or adjusting for altered AED metabolism in disease states, puberty, or pregnancy.</a:t>
            </a:r>
            <a:endParaRPr lang="en-US" dirty="0"/>
          </a:p>
        </p:txBody>
      </p:sp>
    </p:spTree>
    <p:extLst>
      <p:ext uri="{BB962C8B-B14F-4D97-AF65-F5344CB8AC3E}">
        <p14:creationId xmlns:p14="http://schemas.microsoft.com/office/powerpoint/2010/main" val="30391976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645C-ADBD-D44B-A622-C2A536F90E49}"/>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46A9896D-989F-764B-A482-6B98CBACC416}"/>
              </a:ext>
            </a:extLst>
          </p:cNvPr>
          <p:cNvSpPr>
            <a:spLocks noGrp="1"/>
          </p:cNvSpPr>
          <p:nvPr>
            <p:ph idx="1"/>
          </p:nvPr>
        </p:nvSpPr>
        <p:spPr/>
        <p:txBody>
          <a:bodyPr>
            <a:normAutofit fontScale="92500" lnSpcReduction="10000"/>
          </a:bodyPr>
          <a:lstStyle/>
          <a:p>
            <a:r>
              <a:rPr lang="en-AU" b="1" dirty="0">
                <a:solidFill>
                  <a:srgbClr val="FF0000"/>
                </a:solidFill>
              </a:rPr>
              <a:t>The serum concentration</a:t>
            </a:r>
            <a:r>
              <a:rPr lang="en-AU" dirty="0"/>
              <a:t> of an antiepileptic drug (AED) varies markedly between patients taking the same dosage because of differences in </a:t>
            </a:r>
            <a:r>
              <a:rPr lang="en-AU" b="1" dirty="0">
                <a:solidFill>
                  <a:srgbClr val="FF0000"/>
                </a:solidFill>
              </a:rPr>
              <a:t>people’s ability to absorb, distribute, metabolise and excrete drugs. </a:t>
            </a:r>
            <a:r>
              <a:rPr lang="en-AU" dirty="0"/>
              <a:t>The utility of drug blood level monitoring assumes that plasma drug level correlates better with clinical response or side effects than with dosage, or provides better information than clinical review of the patient. However, evidence from a major randomised controlled trial suggests that repeat blood level monitoring of AED treatments has no discernible impact on patient outcomes in terms of remissions from seizures or incidence of adverse effects. Other studies have also shown that there is no definitive correlation between a patient’s AED blood level and clinical efficacy. Specific exceptions where targeted AED blood level assessment can be useful include their use in assessing compliance, titrating AEDs in complex polypharmacy regimens, or adjusting for altered AED metabolism in disease states, puberty, or pregnancy.</a:t>
            </a:r>
            <a:endParaRPr lang="en-US" dirty="0"/>
          </a:p>
        </p:txBody>
      </p:sp>
    </p:spTree>
    <p:extLst>
      <p:ext uri="{BB962C8B-B14F-4D97-AF65-F5344CB8AC3E}">
        <p14:creationId xmlns:p14="http://schemas.microsoft.com/office/powerpoint/2010/main" val="2615683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645C-ADBD-D44B-A622-C2A536F90E49}"/>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46A9896D-989F-764B-A482-6B98CBACC416}"/>
              </a:ext>
            </a:extLst>
          </p:cNvPr>
          <p:cNvSpPr>
            <a:spLocks noGrp="1"/>
          </p:cNvSpPr>
          <p:nvPr>
            <p:ph idx="1"/>
          </p:nvPr>
        </p:nvSpPr>
        <p:spPr/>
        <p:txBody>
          <a:bodyPr>
            <a:normAutofit fontScale="92500" lnSpcReduction="10000"/>
          </a:bodyPr>
          <a:lstStyle/>
          <a:p>
            <a:r>
              <a:rPr lang="en-AU" b="1" dirty="0">
                <a:solidFill>
                  <a:srgbClr val="FF0000"/>
                </a:solidFill>
              </a:rPr>
              <a:t>The serum concentration</a:t>
            </a:r>
            <a:r>
              <a:rPr lang="en-AU" dirty="0"/>
              <a:t> of an antiepileptic drug (AED) varies markedly between patients taking the same dosage because of differences in </a:t>
            </a:r>
            <a:r>
              <a:rPr lang="en-AU" b="1" dirty="0">
                <a:solidFill>
                  <a:srgbClr val="FF0000"/>
                </a:solidFill>
              </a:rPr>
              <a:t>people’s ability to absorb, distribute, metabolise and excrete drugs. </a:t>
            </a:r>
            <a:r>
              <a:rPr lang="en-AU" dirty="0"/>
              <a:t>The utility of drug blood level monitoring assumes that plasma drug level correlates better with clinical response or side effects than with dosage, or provides better information than clinical review of the patient. However, evidence from a major randomised controlled trial suggests that repeat blood level monitoring of AED treatments has no discernible impact on patient outcomes in terms of remissions from seizures or incidence of adverse effects. Other studies have also shown that there is </a:t>
            </a:r>
            <a:r>
              <a:rPr lang="en-AU" b="1" dirty="0">
                <a:solidFill>
                  <a:srgbClr val="FF0000"/>
                </a:solidFill>
              </a:rPr>
              <a:t>no definitive correlation between a patient’s AED blood level and clinical efficacy.</a:t>
            </a:r>
            <a:r>
              <a:rPr lang="en-AU" dirty="0"/>
              <a:t> Specific exceptions where targeted AED blood level assessment can be useful include their use in assessing compliance, titrating AEDs in complex polypharmacy regimens, or adjusting for altered AED metabolism in disease states, puberty, or pregnancy.</a:t>
            </a:r>
            <a:endParaRPr lang="en-US" dirty="0"/>
          </a:p>
        </p:txBody>
      </p:sp>
    </p:spTree>
    <p:extLst>
      <p:ext uri="{BB962C8B-B14F-4D97-AF65-F5344CB8AC3E}">
        <p14:creationId xmlns:p14="http://schemas.microsoft.com/office/powerpoint/2010/main" val="491124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645C-ADBD-D44B-A622-C2A536F90E49}"/>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46A9896D-989F-764B-A482-6B98CBACC416}"/>
              </a:ext>
            </a:extLst>
          </p:cNvPr>
          <p:cNvSpPr>
            <a:spLocks noGrp="1"/>
          </p:cNvSpPr>
          <p:nvPr>
            <p:ph idx="1"/>
          </p:nvPr>
        </p:nvSpPr>
        <p:spPr/>
        <p:txBody>
          <a:bodyPr>
            <a:normAutofit fontScale="92500" lnSpcReduction="10000"/>
          </a:bodyPr>
          <a:lstStyle/>
          <a:p>
            <a:r>
              <a:rPr lang="en-AU" b="1" dirty="0">
                <a:solidFill>
                  <a:srgbClr val="FF0000"/>
                </a:solidFill>
              </a:rPr>
              <a:t>The serum concentration</a:t>
            </a:r>
            <a:r>
              <a:rPr lang="en-AU" dirty="0"/>
              <a:t> of an antiepileptic drug (AED) varies markedly between patients taking the same dosage because of differences in </a:t>
            </a:r>
            <a:r>
              <a:rPr lang="en-AU" b="1" dirty="0">
                <a:solidFill>
                  <a:srgbClr val="FF0000"/>
                </a:solidFill>
              </a:rPr>
              <a:t>people’s ability to absorb, distribute, metabolise and excrete drugs. </a:t>
            </a:r>
            <a:r>
              <a:rPr lang="en-AU" dirty="0"/>
              <a:t>The utility of drug blood level monitoring assumes that plasma drug level correlates better with clinical response or side effects than with dosage, or provides better information than clinical review of the patient. However, evidence from a major randomised controlled trial suggests that repeat blood level monitoring of AED treatments has no discernible impact on patient outcomes in terms of remissions from seizures or incidence of adverse effects. Other studies have also shown that there is </a:t>
            </a:r>
            <a:r>
              <a:rPr lang="en-AU" b="1" dirty="0">
                <a:solidFill>
                  <a:srgbClr val="FF0000"/>
                </a:solidFill>
              </a:rPr>
              <a:t>no definitive correlation between a patient’s AED blood level and clinical efficacy.</a:t>
            </a:r>
            <a:r>
              <a:rPr lang="en-AU" dirty="0"/>
              <a:t> Specific exceptions where targeted AED blood level assessment can be useful include their use in </a:t>
            </a:r>
            <a:r>
              <a:rPr lang="en-AU" b="1" dirty="0">
                <a:solidFill>
                  <a:srgbClr val="FF0000"/>
                </a:solidFill>
              </a:rPr>
              <a:t>assessing compliance</a:t>
            </a:r>
            <a:r>
              <a:rPr lang="en-AU" dirty="0"/>
              <a:t>, titrating AEDs in complex polypharmacy regimens, or adjusting for altered AED metabolism in disease states, puberty, or pregnancy.</a:t>
            </a:r>
            <a:endParaRPr lang="en-US" dirty="0"/>
          </a:p>
        </p:txBody>
      </p:sp>
    </p:spTree>
    <p:extLst>
      <p:ext uri="{BB962C8B-B14F-4D97-AF65-F5344CB8AC3E}">
        <p14:creationId xmlns:p14="http://schemas.microsoft.com/office/powerpoint/2010/main" val="19843703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4645C-ADBD-D44B-A622-C2A536F90E49}"/>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46A9896D-989F-764B-A482-6B98CBACC416}"/>
              </a:ext>
            </a:extLst>
          </p:cNvPr>
          <p:cNvSpPr>
            <a:spLocks noGrp="1"/>
          </p:cNvSpPr>
          <p:nvPr>
            <p:ph idx="1"/>
          </p:nvPr>
        </p:nvSpPr>
        <p:spPr/>
        <p:txBody>
          <a:bodyPr>
            <a:normAutofit fontScale="92500" lnSpcReduction="10000"/>
          </a:bodyPr>
          <a:lstStyle/>
          <a:p>
            <a:r>
              <a:rPr lang="en-AU" b="1" dirty="0">
                <a:solidFill>
                  <a:srgbClr val="FF0000"/>
                </a:solidFill>
              </a:rPr>
              <a:t>The serum concentration</a:t>
            </a:r>
            <a:r>
              <a:rPr lang="en-AU" dirty="0"/>
              <a:t> of an antiepileptic drug (AED) varies markedly between patients taking the same dosage because of differences in </a:t>
            </a:r>
            <a:r>
              <a:rPr lang="en-AU" b="1" dirty="0">
                <a:solidFill>
                  <a:srgbClr val="FF0000"/>
                </a:solidFill>
              </a:rPr>
              <a:t>people’s ability to absorb, distribute, metabolise and excrete drugs. </a:t>
            </a:r>
            <a:r>
              <a:rPr lang="en-AU" dirty="0"/>
              <a:t>The utility of drug blood level monitoring assumes that plasma drug level correlates better with clinical response or side effects than with dosage, or provides better information than clinical review of the patient. However, evidence from a major randomised controlled trial suggests that repeat blood level monitoring of AED treatments has no discernible impact on patient outcomes in terms of remissions from seizures or incidence of adverse effects. Other studies have also shown that there is </a:t>
            </a:r>
            <a:r>
              <a:rPr lang="en-AU" b="1" dirty="0">
                <a:solidFill>
                  <a:srgbClr val="FF0000"/>
                </a:solidFill>
              </a:rPr>
              <a:t>no definitive correlation between a patient’s AED blood level and clinical efficacy.</a:t>
            </a:r>
            <a:r>
              <a:rPr lang="en-AU" dirty="0"/>
              <a:t> Specific exceptions where targeted AED blood level assessment can be useful include their use in </a:t>
            </a:r>
            <a:r>
              <a:rPr lang="en-AU" b="1" dirty="0">
                <a:solidFill>
                  <a:srgbClr val="FF0000"/>
                </a:solidFill>
              </a:rPr>
              <a:t>assessing compliance</a:t>
            </a:r>
            <a:r>
              <a:rPr lang="en-AU" dirty="0"/>
              <a:t>, </a:t>
            </a:r>
            <a:r>
              <a:rPr lang="en-AU" b="1" dirty="0">
                <a:solidFill>
                  <a:srgbClr val="FF0000"/>
                </a:solidFill>
              </a:rPr>
              <a:t>titrating AEDs in complex polypharmacy regimens, or adjusting for altered AED metabolism in disease states, puberty, or pregnancy</a:t>
            </a:r>
            <a:r>
              <a:rPr lang="en-AU" dirty="0"/>
              <a:t>.</a:t>
            </a:r>
            <a:endParaRPr lang="en-US" dirty="0"/>
          </a:p>
        </p:txBody>
      </p:sp>
    </p:spTree>
    <p:extLst>
      <p:ext uri="{BB962C8B-B14F-4D97-AF65-F5344CB8AC3E}">
        <p14:creationId xmlns:p14="http://schemas.microsoft.com/office/powerpoint/2010/main" val="213384410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E53521-A3B7-D94E-93F7-AB2FB093E1A9}"/>
              </a:ext>
            </a:extLst>
          </p:cNvPr>
          <p:cNvSpPr>
            <a:spLocks noGrp="1"/>
          </p:cNvSpPr>
          <p:nvPr>
            <p:ph type="title"/>
          </p:nvPr>
        </p:nvSpPr>
        <p:spPr/>
        <p:txBody>
          <a:bodyPr/>
          <a:lstStyle/>
          <a:p>
            <a:endParaRPr lang="en-US"/>
          </a:p>
        </p:txBody>
      </p:sp>
      <p:pic>
        <p:nvPicPr>
          <p:cNvPr id="6" name="Picture 5" descr="A picture containing knife&#10;&#10;Description automatically generated">
            <a:extLst>
              <a:ext uri="{FF2B5EF4-FFF2-40B4-BE49-F238E27FC236}">
                <a16:creationId xmlns:a16="http://schemas.microsoft.com/office/drawing/2014/main" id="{209DECF0-9C99-E94D-8B0B-C091230C48E4}"/>
              </a:ext>
            </a:extLst>
          </p:cNvPr>
          <p:cNvPicPr>
            <a:picLocks noChangeAspect="1"/>
          </p:cNvPicPr>
          <p:nvPr/>
        </p:nvPicPr>
        <p:blipFill>
          <a:blip r:embed="rId2">
            <a:alphaModFix amt="25000"/>
          </a:blip>
          <a:stretch>
            <a:fillRect/>
          </a:stretch>
        </p:blipFill>
        <p:spPr>
          <a:xfrm>
            <a:off x="761274" y="-9381"/>
            <a:ext cx="5164435" cy="1388755"/>
          </a:xfrm>
          <a:prstGeom prst="rect">
            <a:avLst/>
          </a:prstGeom>
        </p:spPr>
      </p:pic>
      <p:pic>
        <p:nvPicPr>
          <p:cNvPr id="9" name="Picture 8" descr="A picture containing indoor, knife&#10;&#10;Description automatically generated">
            <a:extLst>
              <a:ext uri="{FF2B5EF4-FFF2-40B4-BE49-F238E27FC236}">
                <a16:creationId xmlns:a16="http://schemas.microsoft.com/office/drawing/2014/main" id="{02EFB9A1-425F-0947-8928-62C533F32B32}"/>
              </a:ext>
            </a:extLst>
          </p:cNvPr>
          <p:cNvPicPr>
            <a:picLocks noChangeAspect="1"/>
          </p:cNvPicPr>
          <p:nvPr/>
        </p:nvPicPr>
        <p:blipFill>
          <a:blip r:embed="rId3">
            <a:alphaModFix amt="25000"/>
          </a:blip>
          <a:stretch>
            <a:fillRect/>
          </a:stretch>
        </p:blipFill>
        <p:spPr>
          <a:xfrm>
            <a:off x="761274" y="1415491"/>
            <a:ext cx="5164435" cy="1509376"/>
          </a:xfrm>
          <a:prstGeom prst="rect">
            <a:avLst/>
          </a:prstGeom>
        </p:spPr>
      </p:pic>
      <p:pic>
        <p:nvPicPr>
          <p:cNvPr id="11" name="Picture 10" descr="A picture containing knife, table&#10;&#10;Description automatically generated">
            <a:extLst>
              <a:ext uri="{FF2B5EF4-FFF2-40B4-BE49-F238E27FC236}">
                <a16:creationId xmlns:a16="http://schemas.microsoft.com/office/drawing/2014/main" id="{776EE902-4017-BF40-A9AD-E336866791E3}"/>
              </a:ext>
            </a:extLst>
          </p:cNvPr>
          <p:cNvPicPr>
            <a:picLocks noChangeAspect="1"/>
          </p:cNvPicPr>
          <p:nvPr/>
        </p:nvPicPr>
        <p:blipFill>
          <a:blip r:embed="rId4">
            <a:alphaModFix/>
          </a:blip>
          <a:stretch>
            <a:fillRect/>
          </a:stretch>
        </p:blipFill>
        <p:spPr>
          <a:xfrm>
            <a:off x="761274" y="2962001"/>
            <a:ext cx="5164435" cy="1077154"/>
          </a:xfrm>
          <a:prstGeom prst="rect">
            <a:avLst/>
          </a:prstGeom>
        </p:spPr>
      </p:pic>
      <p:pic>
        <p:nvPicPr>
          <p:cNvPr id="13" name="Picture 12" descr="A picture containing indoor, knife&#10;&#10;Description automatically generated">
            <a:extLst>
              <a:ext uri="{FF2B5EF4-FFF2-40B4-BE49-F238E27FC236}">
                <a16:creationId xmlns:a16="http://schemas.microsoft.com/office/drawing/2014/main" id="{CC46BCB3-4929-A34A-B93D-2A6D50AD2660}"/>
              </a:ext>
            </a:extLst>
          </p:cNvPr>
          <p:cNvPicPr>
            <a:picLocks noChangeAspect="1"/>
          </p:cNvPicPr>
          <p:nvPr/>
        </p:nvPicPr>
        <p:blipFill>
          <a:blip r:embed="rId5">
            <a:alphaModFix amt="25000"/>
          </a:blip>
          <a:stretch>
            <a:fillRect/>
          </a:stretch>
        </p:blipFill>
        <p:spPr>
          <a:xfrm>
            <a:off x="761274" y="4088501"/>
            <a:ext cx="5164434" cy="1360602"/>
          </a:xfrm>
          <a:prstGeom prst="rect">
            <a:avLst/>
          </a:prstGeom>
        </p:spPr>
      </p:pic>
      <p:pic>
        <p:nvPicPr>
          <p:cNvPr id="15" name="Picture 14" descr="A picture containing knife&#10;&#10;Description automatically generated">
            <a:extLst>
              <a:ext uri="{FF2B5EF4-FFF2-40B4-BE49-F238E27FC236}">
                <a16:creationId xmlns:a16="http://schemas.microsoft.com/office/drawing/2014/main" id="{E1DD66A5-E2DB-F548-9DC2-8CAA9CE65828}"/>
              </a:ext>
            </a:extLst>
          </p:cNvPr>
          <p:cNvPicPr>
            <a:picLocks noChangeAspect="1"/>
          </p:cNvPicPr>
          <p:nvPr/>
        </p:nvPicPr>
        <p:blipFill>
          <a:blip r:embed="rId6">
            <a:alphaModFix amt="25000"/>
          </a:blip>
          <a:stretch>
            <a:fillRect/>
          </a:stretch>
        </p:blipFill>
        <p:spPr>
          <a:xfrm>
            <a:off x="761825" y="5468880"/>
            <a:ext cx="5163883" cy="1381039"/>
          </a:xfrm>
          <a:prstGeom prst="rect">
            <a:avLst/>
          </a:prstGeom>
        </p:spPr>
      </p:pic>
      <p:pic>
        <p:nvPicPr>
          <p:cNvPr id="18" name="Picture 17">
            <a:extLst>
              <a:ext uri="{FF2B5EF4-FFF2-40B4-BE49-F238E27FC236}">
                <a16:creationId xmlns:a16="http://schemas.microsoft.com/office/drawing/2014/main" id="{99D38367-DD63-F64A-8ABB-35A6EAAFFF53}"/>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177661" y="2421733"/>
            <a:ext cx="11553350" cy="2409700"/>
          </a:xfrm>
          <a:prstGeom prst="rect">
            <a:avLst/>
          </a:prstGeom>
        </p:spPr>
      </p:pic>
      <p:sp>
        <p:nvSpPr>
          <p:cNvPr id="3" name="Content Placeholder 2">
            <a:extLst>
              <a:ext uri="{FF2B5EF4-FFF2-40B4-BE49-F238E27FC236}">
                <a16:creationId xmlns:a16="http://schemas.microsoft.com/office/drawing/2014/main" id="{6E79A55A-FB90-4D7C-8D98-CC4293BE952B}"/>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630A13E8-054B-49E7-81E6-9C5CE60E71A9}"/>
              </a:ext>
            </a:extLst>
          </p:cNvPr>
          <p:cNvPicPr>
            <a:picLocks noChangeAspect="1"/>
          </p:cNvPicPr>
          <p:nvPr/>
        </p:nvPicPr>
        <p:blipFill>
          <a:blip r:embed="rId7">
            <a:alphaModFix amt="35000"/>
          </a:blip>
          <a:stretch>
            <a:fillRect/>
          </a:stretch>
        </p:blipFill>
        <p:spPr>
          <a:xfrm>
            <a:off x="7237246" y="394248"/>
            <a:ext cx="4267635" cy="6023186"/>
          </a:xfrm>
          <a:prstGeom prst="rect">
            <a:avLst/>
          </a:prstGeom>
        </p:spPr>
      </p:pic>
    </p:spTree>
    <p:extLst>
      <p:ext uri="{BB962C8B-B14F-4D97-AF65-F5344CB8AC3E}">
        <p14:creationId xmlns:p14="http://schemas.microsoft.com/office/powerpoint/2010/main" val="40797850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EE53521-A3B7-D94E-93F7-AB2FB093E1A9}"/>
              </a:ext>
            </a:extLst>
          </p:cNvPr>
          <p:cNvSpPr>
            <a:spLocks noGrp="1"/>
          </p:cNvSpPr>
          <p:nvPr>
            <p:ph type="title"/>
          </p:nvPr>
        </p:nvSpPr>
        <p:spPr/>
        <p:txBody>
          <a:bodyPr/>
          <a:lstStyle/>
          <a:p>
            <a:endParaRPr lang="en-US"/>
          </a:p>
        </p:txBody>
      </p:sp>
      <p:pic>
        <p:nvPicPr>
          <p:cNvPr id="6" name="Picture 5" descr="A picture containing knife&#10;&#10;Description automatically generated">
            <a:extLst>
              <a:ext uri="{FF2B5EF4-FFF2-40B4-BE49-F238E27FC236}">
                <a16:creationId xmlns:a16="http://schemas.microsoft.com/office/drawing/2014/main" id="{209DECF0-9C99-E94D-8B0B-C091230C48E4}"/>
              </a:ext>
            </a:extLst>
          </p:cNvPr>
          <p:cNvPicPr>
            <a:picLocks noChangeAspect="1"/>
          </p:cNvPicPr>
          <p:nvPr/>
        </p:nvPicPr>
        <p:blipFill>
          <a:blip r:embed="rId2">
            <a:alphaModFix amt="25000"/>
          </a:blip>
          <a:stretch>
            <a:fillRect/>
          </a:stretch>
        </p:blipFill>
        <p:spPr>
          <a:xfrm>
            <a:off x="761274" y="-9381"/>
            <a:ext cx="5164435" cy="1388755"/>
          </a:xfrm>
          <a:prstGeom prst="rect">
            <a:avLst/>
          </a:prstGeom>
        </p:spPr>
      </p:pic>
      <p:pic>
        <p:nvPicPr>
          <p:cNvPr id="9" name="Picture 8" descr="A picture containing indoor, knife&#10;&#10;Description automatically generated">
            <a:extLst>
              <a:ext uri="{FF2B5EF4-FFF2-40B4-BE49-F238E27FC236}">
                <a16:creationId xmlns:a16="http://schemas.microsoft.com/office/drawing/2014/main" id="{02EFB9A1-425F-0947-8928-62C533F32B32}"/>
              </a:ext>
            </a:extLst>
          </p:cNvPr>
          <p:cNvPicPr>
            <a:picLocks noChangeAspect="1"/>
          </p:cNvPicPr>
          <p:nvPr/>
        </p:nvPicPr>
        <p:blipFill>
          <a:blip r:embed="rId3">
            <a:alphaModFix amt="25000"/>
          </a:blip>
          <a:stretch>
            <a:fillRect/>
          </a:stretch>
        </p:blipFill>
        <p:spPr>
          <a:xfrm>
            <a:off x="761274" y="1415491"/>
            <a:ext cx="5164435" cy="1509376"/>
          </a:xfrm>
          <a:prstGeom prst="rect">
            <a:avLst/>
          </a:prstGeom>
        </p:spPr>
      </p:pic>
      <p:pic>
        <p:nvPicPr>
          <p:cNvPr id="11" name="Picture 10" descr="A picture containing knife, table&#10;&#10;Description automatically generated">
            <a:extLst>
              <a:ext uri="{FF2B5EF4-FFF2-40B4-BE49-F238E27FC236}">
                <a16:creationId xmlns:a16="http://schemas.microsoft.com/office/drawing/2014/main" id="{776EE902-4017-BF40-A9AD-E336866791E3}"/>
              </a:ext>
            </a:extLst>
          </p:cNvPr>
          <p:cNvPicPr>
            <a:picLocks noChangeAspect="1"/>
          </p:cNvPicPr>
          <p:nvPr/>
        </p:nvPicPr>
        <p:blipFill>
          <a:blip r:embed="rId4">
            <a:alphaModFix amt="25000"/>
          </a:blip>
          <a:stretch>
            <a:fillRect/>
          </a:stretch>
        </p:blipFill>
        <p:spPr>
          <a:xfrm>
            <a:off x="761274" y="2962001"/>
            <a:ext cx="5164435" cy="1077154"/>
          </a:xfrm>
          <a:prstGeom prst="rect">
            <a:avLst/>
          </a:prstGeom>
        </p:spPr>
      </p:pic>
      <p:pic>
        <p:nvPicPr>
          <p:cNvPr id="13" name="Picture 12" descr="A picture containing indoor, knife&#10;&#10;Description automatically generated">
            <a:extLst>
              <a:ext uri="{FF2B5EF4-FFF2-40B4-BE49-F238E27FC236}">
                <a16:creationId xmlns:a16="http://schemas.microsoft.com/office/drawing/2014/main" id="{CC46BCB3-4929-A34A-B93D-2A6D50AD2660}"/>
              </a:ext>
            </a:extLst>
          </p:cNvPr>
          <p:cNvPicPr>
            <a:picLocks noChangeAspect="1"/>
          </p:cNvPicPr>
          <p:nvPr/>
        </p:nvPicPr>
        <p:blipFill>
          <a:blip r:embed="rId5">
            <a:alphaModFix/>
          </a:blip>
          <a:stretch>
            <a:fillRect/>
          </a:stretch>
        </p:blipFill>
        <p:spPr>
          <a:xfrm>
            <a:off x="761274" y="4088501"/>
            <a:ext cx="5164434" cy="1360602"/>
          </a:xfrm>
          <a:prstGeom prst="rect">
            <a:avLst/>
          </a:prstGeom>
        </p:spPr>
      </p:pic>
      <p:pic>
        <p:nvPicPr>
          <p:cNvPr id="15" name="Picture 14" descr="A picture containing knife&#10;&#10;Description automatically generated">
            <a:extLst>
              <a:ext uri="{FF2B5EF4-FFF2-40B4-BE49-F238E27FC236}">
                <a16:creationId xmlns:a16="http://schemas.microsoft.com/office/drawing/2014/main" id="{E1DD66A5-E2DB-F548-9DC2-8CAA9CE65828}"/>
              </a:ext>
            </a:extLst>
          </p:cNvPr>
          <p:cNvPicPr>
            <a:picLocks noChangeAspect="1"/>
          </p:cNvPicPr>
          <p:nvPr/>
        </p:nvPicPr>
        <p:blipFill>
          <a:blip r:embed="rId6">
            <a:alphaModFix amt="25000"/>
          </a:blip>
          <a:stretch>
            <a:fillRect/>
          </a:stretch>
        </p:blipFill>
        <p:spPr>
          <a:xfrm>
            <a:off x="761825" y="5468880"/>
            <a:ext cx="5163883" cy="1381039"/>
          </a:xfrm>
          <a:prstGeom prst="rect">
            <a:avLst/>
          </a:prstGeom>
        </p:spPr>
      </p:pic>
      <p:sp>
        <p:nvSpPr>
          <p:cNvPr id="3" name="Content Placeholder 2">
            <a:extLst>
              <a:ext uri="{FF2B5EF4-FFF2-40B4-BE49-F238E27FC236}">
                <a16:creationId xmlns:a16="http://schemas.microsoft.com/office/drawing/2014/main" id="{BB9CD84F-4DF2-4315-A2E3-63D00340BA66}"/>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37BE8D7B-E00E-438C-8D56-0FFCD40BFA34}"/>
              </a:ext>
            </a:extLst>
          </p:cNvPr>
          <p:cNvPicPr>
            <a:picLocks noChangeAspect="1"/>
          </p:cNvPicPr>
          <p:nvPr/>
        </p:nvPicPr>
        <p:blipFill>
          <a:blip r:embed="rId7">
            <a:alphaModFix amt="35000"/>
          </a:blip>
          <a:stretch>
            <a:fillRect/>
          </a:stretch>
        </p:blipFill>
        <p:spPr>
          <a:xfrm>
            <a:off x="7237246" y="394248"/>
            <a:ext cx="4267635" cy="6023186"/>
          </a:xfrm>
          <a:prstGeom prst="rect">
            <a:avLst/>
          </a:prstGeom>
        </p:spPr>
      </p:pic>
    </p:spTree>
    <p:extLst>
      <p:ext uri="{BB962C8B-B14F-4D97-AF65-F5344CB8AC3E}">
        <p14:creationId xmlns:p14="http://schemas.microsoft.com/office/powerpoint/2010/main" val="137111484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469-7B07-5A47-A8F6-83BF7F1771A0}"/>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15B17D5B-9626-9F41-8BF1-148C8340AAD5}"/>
              </a:ext>
            </a:extLst>
          </p:cNvPr>
          <p:cNvSpPr>
            <a:spLocks noGrp="1"/>
          </p:cNvSpPr>
          <p:nvPr>
            <p:ph idx="1"/>
          </p:nvPr>
        </p:nvSpPr>
        <p:spPr/>
        <p:txBody>
          <a:bodyPr>
            <a:normAutofit fontScale="92500" lnSpcReduction="10000"/>
          </a:bodyPr>
          <a:lstStyle/>
          <a:p>
            <a:r>
              <a:rPr lang="en-AU" dirty="0"/>
              <a:t>Most headaches are attributable to benign conditions. Studies suggest that the yield of neuroimaging findings in children with headache that actually change patient management is no higher than 2.5 per cent. This supports the practice of selective imaging of paediatric headache patients with clinical presentation suspicious for intracranial abnormality. Moreover, the routine use of neuroimaging may lead to the discovery of incidental benign abnormalities, which may cause undue alarm, and headaches may be wrongfully attributed to these incidental findings. For instance, a retrospective study revealed benign neuroimaging abnormalities in approximately 20 per cent of paediatric headache patients who underwent neuroimaging. Neuroimaging on a routine basis is therefore not indicated in children with new onset primary headaches and a normal neurological examination. It should be reserved for a selected group of children whose history and/or physical examination suggest serious intracranial pathologies.</a:t>
            </a:r>
            <a:endParaRPr lang="en-US" dirty="0"/>
          </a:p>
        </p:txBody>
      </p:sp>
    </p:spTree>
    <p:extLst>
      <p:ext uri="{BB962C8B-B14F-4D97-AF65-F5344CB8AC3E}">
        <p14:creationId xmlns:p14="http://schemas.microsoft.com/office/powerpoint/2010/main" val="1430313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469-7B07-5A47-A8F6-83BF7F1771A0}"/>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15B17D5B-9626-9F41-8BF1-148C8340AAD5}"/>
              </a:ext>
            </a:extLst>
          </p:cNvPr>
          <p:cNvSpPr>
            <a:spLocks noGrp="1"/>
          </p:cNvSpPr>
          <p:nvPr>
            <p:ph idx="1"/>
          </p:nvPr>
        </p:nvSpPr>
        <p:spPr/>
        <p:txBody>
          <a:bodyPr>
            <a:normAutofit fontScale="92500" lnSpcReduction="10000"/>
          </a:bodyPr>
          <a:lstStyle/>
          <a:p>
            <a:r>
              <a:rPr lang="en-AU" b="1" dirty="0">
                <a:solidFill>
                  <a:srgbClr val="FF0000"/>
                </a:solidFill>
              </a:rPr>
              <a:t>Most headaches are attributable to benign conditions.</a:t>
            </a:r>
            <a:r>
              <a:rPr lang="en-AU" dirty="0"/>
              <a:t> Studies suggest that the yield of neuroimaging findings in children with headache that actually change patient management is no higher than 2.5 per cent. This supports the practice of selective imaging of paediatric headache patients with clinical presentation suspicious for intracranial abnormality. Moreover, the routine use of neuroimaging may lead to the discovery of incidental benign abnormalities, which may cause undue alarm, and headaches may be wrongfully attributed to these incidental findings. For instance, a retrospective study revealed benign neuroimaging abnormalities in approximately 20 per cent of paediatric headache patients who underwent neuroimaging. Neuroimaging on a routine basis is therefore not indicated in children with new onset primary headaches and a normal neurological examination. It should be reserved for a selected group of children whose history and/or physical examination suggest serious intracranial pathologies.</a:t>
            </a:r>
            <a:endParaRPr lang="en-US" dirty="0"/>
          </a:p>
        </p:txBody>
      </p:sp>
    </p:spTree>
    <p:extLst>
      <p:ext uri="{BB962C8B-B14F-4D97-AF65-F5344CB8AC3E}">
        <p14:creationId xmlns:p14="http://schemas.microsoft.com/office/powerpoint/2010/main" val="31515715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469-7B07-5A47-A8F6-83BF7F1771A0}"/>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15B17D5B-9626-9F41-8BF1-148C8340AAD5}"/>
              </a:ext>
            </a:extLst>
          </p:cNvPr>
          <p:cNvSpPr>
            <a:spLocks noGrp="1"/>
          </p:cNvSpPr>
          <p:nvPr>
            <p:ph idx="1"/>
          </p:nvPr>
        </p:nvSpPr>
        <p:spPr/>
        <p:txBody>
          <a:bodyPr>
            <a:normAutofit fontScale="92500" lnSpcReduction="10000"/>
          </a:bodyPr>
          <a:lstStyle/>
          <a:p>
            <a:r>
              <a:rPr lang="en-AU" b="1" dirty="0">
                <a:solidFill>
                  <a:srgbClr val="FF0000"/>
                </a:solidFill>
              </a:rPr>
              <a:t>Most headaches are attributable to benign conditions.</a:t>
            </a:r>
            <a:r>
              <a:rPr lang="en-AU" dirty="0"/>
              <a:t> Studies suggest that the yield of neuroimaging findings in children with headache that </a:t>
            </a:r>
            <a:r>
              <a:rPr lang="en-AU" b="1" dirty="0">
                <a:solidFill>
                  <a:srgbClr val="FF0000"/>
                </a:solidFill>
              </a:rPr>
              <a:t>actually change patient management is no higher than 2.5 per cent</a:t>
            </a:r>
            <a:r>
              <a:rPr lang="en-AU" dirty="0"/>
              <a:t>. This supports the practice of selective imaging of paediatric headache patients with clinical presentation suspicious for intracranial abnormality. Moreover, the routine use of neuroimaging may lead to the discovery of incidental benign abnormalities, which may cause undue alarm, and headaches may be wrongfully attributed to these incidental findings. For instance, a retrospective study revealed benign neuroimaging abnormalities in approximately 20 per cent of paediatric headache patients who underwent neuroimaging. Neuroimaging on a routine basis is therefore not indicated in children with new onset primary headaches and a normal neurological examination. It should be reserved for a selected group of children whose history and/or physical examination suggest serious intracranial pathologies.</a:t>
            </a:r>
            <a:endParaRPr lang="en-US" dirty="0"/>
          </a:p>
        </p:txBody>
      </p:sp>
    </p:spTree>
    <p:extLst>
      <p:ext uri="{BB962C8B-B14F-4D97-AF65-F5344CB8AC3E}">
        <p14:creationId xmlns:p14="http://schemas.microsoft.com/office/powerpoint/2010/main" val="1261996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8C7180-2970-4C4F-BF9B-2F877869218B}"/>
              </a:ext>
            </a:extLst>
          </p:cNvPr>
          <p:cNvSpPr>
            <a:spLocks noGrp="1"/>
          </p:cNvSpPr>
          <p:nvPr>
            <p:ph type="title"/>
          </p:nvPr>
        </p:nvSpPr>
        <p:spPr>
          <a:xfrm>
            <a:off x="387927" y="1028701"/>
            <a:ext cx="3248863" cy="3020785"/>
          </a:xfrm>
        </p:spPr>
        <p:txBody>
          <a:bodyPr>
            <a:normAutofit/>
          </a:bodyPr>
          <a:lstStyle/>
          <a:p>
            <a:pPr algn="r"/>
            <a:r>
              <a:rPr lang="en-AU" sz="3200">
                <a:solidFill>
                  <a:schemeClr val="bg1"/>
                </a:solidFill>
              </a:rPr>
              <a:t>Examples of low-value care in specialist practice</a:t>
            </a:r>
          </a:p>
        </p:txBody>
      </p:sp>
      <p:sp>
        <p:nvSpPr>
          <p:cNvPr id="3" name="Content Placeholder 2">
            <a:extLst>
              <a:ext uri="{FF2B5EF4-FFF2-40B4-BE49-F238E27FC236}">
                <a16:creationId xmlns:a16="http://schemas.microsoft.com/office/drawing/2014/main" id="{1C3EC486-54C2-4544-A544-90242A46FB32}"/>
              </a:ext>
            </a:extLst>
          </p:cNvPr>
          <p:cNvSpPr>
            <a:spLocks noGrp="1"/>
          </p:cNvSpPr>
          <p:nvPr>
            <p:ph idx="1"/>
          </p:nvPr>
        </p:nvSpPr>
        <p:spPr>
          <a:xfrm>
            <a:off x="4191000" y="137160"/>
            <a:ext cx="7452360" cy="6416040"/>
          </a:xfrm>
        </p:spPr>
        <p:txBody>
          <a:bodyPr>
            <a:normAutofit lnSpcReduction="10000"/>
          </a:bodyPr>
          <a:lstStyle/>
          <a:p>
            <a:pPr marL="342900" lvl="0" indent="-342900" defTabSz="457200">
              <a:lnSpc>
                <a:spcPct val="110000"/>
              </a:lnSpc>
              <a:spcBef>
                <a:spcPct val="20000"/>
              </a:spcBef>
              <a:spcAft>
                <a:spcPts val="1200"/>
              </a:spcAft>
              <a:buFont typeface="Arial" panose="020B0604020202020204" pitchFamily="34" charset="0"/>
              <a:buChar char="•"/>
            </a:pPr>
            <a:r>
              <a:rPr lang="en-AU" sz="2400" dirty="0">
                <a:solidFill>
                  <a:schemeClr val="tx1">
                    <a:alpha val="25000"/>
                  </a:schemeClr>
                </a:solidFill>
                <a:cs typeface="Arial"/>
              </a:rPr>
              <a:t>X-rays or other imaging for acute low-back pain without red flags</a:t>
            </a:r>
          </a:p>
          <a:p>
            <a:pPr marL="342900" lvl="0" indent="-342900" defTabSz="457200">
              <a:lnSpc>
                <a:spcPct val="110000"/>
              </a:lnSpc>
              <a:spcBef>
                <a:spcPct val="20000"/>
              </a:spcBef>
              <a:spcAft>
                <a:spcPts val="1200"/>
              </a:spcAft>
              <a:buFont typeface="Arial"/>
              <a:buChar char="•"/>
            </a:pPr>
            <a:r>
              <a:rPr lang="en-AU" sz="2400" dirty="0">
                <a:cs typeface="Arial"/>
              </a:rPr>
              <a:t>Using medicines when a safer, more effective non-drug strategy available</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Antibiotics for uncomplicated upper respiratory tract infections</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Long-term use of proton pump inhibitors (PPIs) without seeking to cut down to lowest-effective dose or ceasing therapy</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Abdominal or chest X-rays for diagnosis of non-specific abdominal pain or asthma in children </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Testosterone therapy unless evidence of proven deficiency </a:t>
            </a:r>
          </a:p>
          <a:p>
            <a:pPr>
              <a:lnSpc>
                <a:spcPct val="110000"/>
              </a:lnSpc>
            </a:pPr>
            <a:endParaRPr lang="en-AU" sz="1700" dirty="0"/>
          </a:p>
        </p:txBody>
      </p:sp>
    </p:spTree>
    <p:extLst>
      <p:ext uri="{BB962C8B-B14F-4D97-AF65-F5344CB8AC3E}">
        <p14:creationId xmlns:p14="http://schemas.microsoft.com/office/powerpoint/2010/main" val="2836157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469-7B07-5A47-A8F6-83BF7F1771A0}"/>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15B17D5B-9626-9F41-8BF1-148C8340AAD5}"/>
              </a:ext>
            </a:extLst>
          </p:cNvPr>
          <p:cNvSpPr>
            <a:spLocks noGrp="1"/>
          </p:cNvSpPr>
          <p:nvPr>
            <p:ph idx="1"/>
          </p:nvPr>
        </p:nvSpPr>
        <p:spPr/>
        <p:txBody>
          <a:bodyPr>
            <a:normAutofit fontScale="92500" lnSpcReduction="10000"/>
          </a:bodyPr>
          <a:lstStyle/>
          <a:p>
            <a:r>
              <a:rPr lang="en-AU" b="1" dirty="0">
                <a:solidFill>
                  <a:srgbClr val="FF0000"/>
                </a:solidFill>
              </a:rPr>
              <a:t>Most headaches are attributable to benign conditions.</a:t>
            </a:r>
            <a:r>
              <a:rPr lang="en-AU" dirty="0"/>
              <a:t> Studies suggest that the yield of neuroimaging findings in children with headache that </a:t>
            </a:r>
            <a:r>
              <a:rPr lang="en-AU" b="1" dirty="0">
                <a:solidFill>
                  <a:srgbClr val="FF0000"/>
                </a:solidFill>
              </a:rPr>
              <a:t>actually change patient management is no higher than 2.5 per cent</a:t>
            </a:r>
            <a:r>
              <a:rPr lang="en-AU" dirty="0"/>
              <a:t>. This supports the practice of </a:t>
            </a:r>
            <a:r>
              <a:rPr lang="en-AU" b="1" dirty="0">
                <a:solidFill>
                  <a:srgbClr val="FF0000"/>
                </a:solidFill>
              </a:rPr>
              <a:t>selective imaging </a:t>
            </a:r>
            <a:r>
              <a:rPr lang="en-AU" dirty="0"/>
              <a:t>of paediatric headache patients with clinical presentation suspicious for intracranial abnormality. Moreover, the routine use of neuroimaging may lead to the </a:t>
            </a:r>
            <a:r>
              <a:rPr lang="en-AU" b="1" dirty="0">
                <a:solidFill>
                  <a:srgbClr val="FF0000"/>
                </a:solidFill>
              </a:rPr>
              <a:t>discovery of incidental benign abnormalities, which may cause undue alarm</a:t>
            </a:r>
            <a:r>
              <a:rPr lang="en-AU" dirty="0"/>
              <a:t>, and headaches may be wrongfully attributed to these incidental findings. For instance, a retrospective study revealed benign neuroimaging abnormalities in approximately 20 per cent of paediatric headache patients who underwent neuroimaging. Neuroimaging on a routine basis is therefore not indicated in children with new onset primary headaches and a normal neurological examination. It should be reserved for a selected group of children whose history and/or physical examination suggest serious intracranial pathologies.</a:t>
            </a:r>
            <a:endParaRPr lang="en-US" dirty="0"/>
          </a:p>
        </p:txBody>
      </p:sp>
    </p:spTree>
    <p:extLst>
      <p:ext uri="{BB962C8B-B14F-4D97-AF65-F5344CB8AC3E}">
        <p14:creationId xmlns:p14="http://schemas.microsoft.com/office/powerpoint/2010/main" val="314496332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469-7B07-5A47-A8F6-83BF7F1771A0}"/>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15B17D5B-9626-9F41-8BF1-148C8340AAD5}"/>
              </a:ext>
            </a:extLst>
          </p:cNvPr>
          <p:cNvSpPr>
            <a:spLocks noGrp="1"/>
          </p:cNvSpPr>
          <p:nvPr>
            <p:ph idx="1"/>
          </p:nvPr>
        </p:nvSpPr>
        <p:spPr/>
        <p:txBody>
          <a:bodyPr>
            <a:normAutofit fontScale="92500" lnSpcReduction="10000"/>
          </a:bodyPr>
          <a:lstStyle/>
          <a:p>
            <a:r>
              <a:rPr lang="en-AU" b="1" dirty="0">
                <a:solidFill>
                  <a:srgbClr val="FF0000"/>
                </a:solidFill>
              </a:rPr>
              <a:t>Most headaches are attributable to benign conditions.</a:t>
            </a:r>
            <a:r>
              <a:rPr lang="en-AU" dirty="0"/>
              <a:t> Studies suggest that the yield of neuroimaging findings in children with headache that </a:t>
            </a:r>
            <a:r>
              <a:rPr lang="en-AU" b="1" dirty="0">
                <a:solidFill>
                  <a:srgbClr val="FF0000"/>
                </a:solidFill>
              </a:rPr>
              <a:t>actually change patient management is no higher than 2.5 per cent</a:t>
            </a:r>
            <a:r>
              <a:rPr lang="en-AU" dirty="0"/>
              <a:t>. This supports the practice of </a:t>
            </a:r>
            <a:r>
              <a:rPr lang="en-AU" b="1" dirty="0">
                <a:solidFill>
                  <a:srgbClr val="FF0000"/>
                </a:solidFill>
              </a:rPr>
              <a:t>selective imaging </a:t>
            </a:r>
            <a:r>
              <a:rPr lang="en-AU" dirty="0"/>
              <a:t>of paediatric headache patients with clinical presentation suspicious for intracranial abnormality. Moreover, the routine use of neuroimaging may lead to the </a:t>
            </a:r>
            <a:r>
              <a:rPr lang="en-AU" b="1" dirty="0">
                <a:solidFill>
                  <a:srgbClr val="FF0000"/>
                </a:solidFill>
              </a:rPr>
              <a:t>discovery of incidental benign abnormalities, which may cause undue alarm</a:t>
            </a:r>
            <a:r>
              <a:rPr lang="en-AU" dirty="0"/>
              <a:t>, and </a:t>
            </a:r>
            <a:r>
              <a:rPr lang="en-AU" b="1" dirty="0">
                <a:solidFill>
                  <a:srgbClr val="FF0000"/>
                </a:solidFill>
              </a:rPr>
              <a:t>headaches may be wrongfully attributed to these incidental findings.</a:t>
            </a:r>
            <a:r>
              <a:rPr lang="en-AU" dirty="0"/>
              <a:t> For instance, a retrospective study revealed benign neuroimaging abnormalities in approximately 20 per cent of paediatric headache patients who underwent neuroimaging. Neuroimaging on a routine basis is therefore not indicated in children with new onset primary headaches and a normal neurological examination. It should be reserved for a selected group of children whose history and/or physical examination suggest serious intracranial pathologies.</a:t>
            </a:r>
            <a:endParaRPr lang="en-US" dirty="0"/>
          </a:p>
        </p:txBody>
      </p:sp>
    </p:spTree>
    <p:extLst>
      <p:ext uri="{BB962C8B-B14F-4D97-AF65-F5344CB8AC3E}">
        <p14:creationId xmlns:p14="http://schemas.microsoft.com/office/powerpoint/2010/main" val="523951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65469-7B07-5A47-A8F6-83BF7F1771A0}"/>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15B17D5B-9626-9F41-8BF1-148C8340AAD5}"/>
              </a:ext>
            </a:extLst>
          </p:cNvPr>
          <p:cNvSpPr>
            <a:spLocks noGrp="1"/>
          </p:cNvSpPr>
          <p:nvPr>
            <p:ph idx="1"/>
          </p:nvPr>
        </p:nvSpPr>
        <p:spPr/>
        <p:txBody>
          <a:bodyPr>
            <a:normAutofit fontScale="92500" lnSpcReduction="10000"/>
          </a:bodyPr>
          <a:lstStyle/>
          <a:p>
            <a:r>
              <a:rPr lang="en-AU" b="1" dirty="0">
                <a:solidFill>
                  <a:srgbClr val="FF0000"/>
                </a:solidFill>
              </a:rPr>
              <a:t>Most headaches are attributable to benign conditions.</a:t>
            </a:r>
            <a:r>
              <a:rPr lang="en-AU" dirty="0"/>
              <a:t> Studies suggest that the yield of neuroimaging findings in children with headache that </a:t>
            </a:r>
            <a:r>
              <a:rPr lang="en-AU" b="1" dirty="0">
                <a:solidFill>
                  <a:srgbClr val="FF0000"/>
                </a:solidFill>
              </a:rPr>
              <a:t>actually change patient management is no higher than 2.5 per cent</a:t>
            </a:r>
            <a:r>
              <a:rPr lang="en-AU" dirty="0"/>
              <a:t>. This supports the practice of </a:t>
            </a:r>
            <a:r>
              <a:rPr lang="en-AU" b="1" dirty="0">
                <a:solidFill>
                  <a:srgbClr val="FF0000"/>
                </a:solidFill>
              </a:rPr>
              <a:t>selective imaging </a:t>
            </a:r>
            <a:r>
              <a:rPr lang="en-AU" dirty="0"/>
              <a:t>of paediatric headache patients with clinical presentation suspicious for intracranial abnormality. Moreover, the routine use of neuroimaging may lead to the </a:t>
            </a:r>
            <a:r>
              <a:rPr lang="en-AU" b="1" dirty="0">
                <a:solidFill>
                  <a:srgbClr val="FF0000"/>
                </a:solidFill>
              </a:rPr>
              <a:t>discovery of incidental benign abnormalities, which may cause undue alarm</a:t>
            </a:r>
            <a:r>
              <a:rPr lang="en-AU" dirty="0"/>
              <a:t>, and </a:t>
            </a:r>
            <a:r>
              <a:rPr lang="en-AU" b="1" dirty="0">
                <a:solidFill>
                  <a:srgbClr val="FF0000"/>
                </a:solidFill>
              </a:rPr>
              <a:t>headaches may be wrongfully attributed to these incidental findings.</a:t>
            </a:r>
            <a:r>
              <a:rPr lang="en-AU" dirty="0"/>
              <a:t> For instance, a retrospective study revealed benign neuroimaging abnormalities in approximately 20 per cent of paediatric headache patients who underwent neuroimaging. </a:t>
            </a:r>
            <a:r>
              <a:rPr lang="en-AU" b="1" dirty="0">
                <a:solidFill>
                  <a:srgbClr val="FF0000"/>
                </a:solidFill>
              </a:rPr>
              <a:t>Neuroimaging on a routine basis is therefore not indicated in children with new onset primary headaches and a normal neurological examination</a:t>
            </a:r>
            <a:r>
              <a:rPr lang="en-AU" dirty="0"/>
              <a:t>. It should be reserved for a selected group of children whose history and/or physical examination suggest serious intracranial pathologies.</a:t>
            </a:r>
            <a:endParaRPr lang="en-US" dirty="0"/>
          </a:p>
        </p:txBody>
      </p:sp>
    </p:spTree>
    <p:extLst>
      <p:ext uri="{BB962C8B-B14F-4D97-AF65-F5344CB8AC3E}">
        <p14:creationId xmlns:p14="http://schemas.microsoft.com/office/powerpoint/2010/main" val="9464550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EE53521-A3B7-D94E-93F7-AB2FB093E1A9}"/>
              </a:ext>
            </a:extLst>
          </p:cNvPr>
          <p:cNvSpPr>
            <a:spLocks noGrp="1"/>
          </p:cNvSpPr>
          <p:nvPr>
            <p:ph type="title"/>
          </p:nvPr>
        </p:nvSpPr>
        <p:spPr/>
        <p:txBody>
          <a:bodyPr/>
          <a:lstStyle/>
          <a:p>
            <a:endParaRPr lang="en-US"/>
          </a:p>
        </p:txBody>
      </p:sp>
      <p:pic>
        <p:nvPicPr>
          <p:cNvPr id="6" name="Picture 5" descr="A picture containing knife&#10;&#10;Description automatically generated">
            <a:extLst>
              <a:ext uri="{FF2B5EF4-FFF2-40B4-BE49-F238E27FC236}">
                <a16:creationId xmlns:a16="http://schemas.microsoft.com/office/drawing/2014/main" id="{209DECF0-9C99-E94D-8B0B-C091230C48E4}"/>
              </a:ext>
            </a:extLst>
          </p:cNvPr>
          <p:cNvPicPr>
            <a:picLocks noChangeAspect="1"/>
          </p:cNvPicPr>
          <p:nvPr/>
        </p:nvPicPr>
        <p:blipFill>
          <a:blip r:embed="rId2">
            <a:alphaModFix amt="25000"/>
          </a:blip>
          <a:stretch>
            <a:fillRect/>
          </a:stretch>
        </p:blipFill>
        <p:spPr>
          <a:xfrm>
            <a:off x="761274" y="-9381"/>
            <a:ext cx="5164435" cy="1388755"/>
          </a:xfrm>
          <a:prstGeom prst="rect">
            <a:avLst/>
          </a:prstGeom>
        </p:spPr>
      </p:pic>
      <p:pic>
        <p:nvPicPr>
          <p:cNvPr id="9" name="Picture 8" descr="A picture containing indoor, knife&#10;&#10;Description automatically generated">
            <a:extLst>
              <a:ext uri="{FF2B5EF4-FFF2-40B4-BE49-F238E27FC236}">
                <a16:creationId xmlns:a16="http://schemas.microsoft.com/office/drawing/2014/main" id="{02EFB9A1-425F-0947-8928-62C533F32B32}"/>
              </a:ext>
            </a:extLst>
          </p:cNvPr>
          <p:cNvPicPr>
            <a:picLocks noChangeAspect="1"/>
          </p:cNvPicPr>
          <p:nvPr/>
        </p:nvPicPr>
        <p:blipFill>
          <a:blip r:embed="rId3">
            <a:alphaModFix amt="25000"/>
          </a:blip>
          <a:stretch>
            <a:fillRect/>
          </a:stretch>
        </p:blipFill>
        <p:spPr>
          <a:xfrm>
            <a:off x="761274" y="1415491"/>
            <a:ext cx="5164435" cy="1509376"/>
          </a:xfrm>
          <a:prstGeom prst="rect">
            <a:avLst/>
          </a:prstGeom>
        </p:spPr>
      </p:pic>
      <p:pic>
        <p:nvPicPr>
          <p:cNvPr id="11" name="Picture 10" descr="A picture containing knife, table&#10;&#10;Description automatically generated">
            <a:extLst>
              <a:ext uri="{FF2B5EF4-FFF2-40B4-BE49-F238E27FC236}">
                <a16:creationId xmlns:a16="http://schemas.microsoft.com/office/drawing/2014/main" id="{776EE902-4017-BF40-A9AD-E336866791E3}"/>
              </a:ext>
            </a:extLst>
          </p:cNvPr>
          <p:cNvPicPr>
            <a:picLocks noChangeAspect="1"/>
          </p:cNvPicPr>
          <p:nvPr/>
        </p:nvPicPr>
        <p:blipFill>
          <a:blip r:embed="rId4">
            <a:alphaModFix amt="25000"/>
          </a:blip>
          <a:stretch>
            <a:fillRect/>
          </a:stretch>
        </p:blipFill>
        <p:spPr>
          <a:xfrm>
            <a:off x="761274" y="2962001"/>
            <a:ext cx="5164435" cy="1077154"/>
          </a:xfrm>
          <a:prstGeom prst="rect">
            <a:avLst/>
          </a:prstGeom>
        </p:spPr>
      </p:pic>
      <p:pic>
        <p:nvPicPr>
          <p:cNvPr id="13" name="Picture 12" descr="A picture containing indoor, knife&#10;&#10;Description automatically generated">
            <a:extLst>
              <a:ext uri="{FF2B5EF4-FFF2-40B4-BE49-F238E27FC236}">
                <a16:creationId xmlns:a16="http://schemas.microsoft.com/office/drawing/2014/main" id="{CC46BCB3-4929-A34A-B93D-2A6D50AD2660}"/>
              </a:ext>
            </a:extLst>
          </p:cNvPr>
          <p:cNvPicPr>
            <a:picLocks noChangeAspect="1"/>
          </p:cNvPicPr>
          <p:nvPr/>
        </p:nvPicPr>
        <p:blipFill>
          <a:blip r:embed="rId5">
            <a:alphaModFix/>
          </a:blip>
          <a:stretch>
            <a:fillRect/>
          </a:stretch>
        </p:blipFill>
        <p:spPr>
          <a:xfrm>
            <a:off x="761274" y="4088501"/>
            <a:ext cx="5164434" cy="1360602"/>
          </a:xfrm>
          <a:prstGeom prst="rect">
            <a:avLst/>
          </a:prstGeom>
        </p:spPr>
      </p:pic>
      <p:pic>
        <p:nvPicPr>
          <p:cNvPr id="15" name="Picture 14" descr="A picture containing knife&#10;&#10;Description automatically generated">
            <a:extLst>
              <a:ext uri="{FF2B5EF4-FFF2-40B4-BE49-F238E27FC236}">
                <a16:creationId xmlns:a16="http://schemas.microsoft.com/office/drawing/2014/main" id="{E1DD66A5-E2DB-F548-9DC2-8CAA9CE65828}"/>
              </a:ext>
            </a:extLst>
          </p:cNvPr>
          <p:cNvPicPr>
            <a:picLocks noChangeAspect="1"/>
          </p:cNvPicPr>
          <p:nvPr/>
        </p:nvPicPr>
        <p:blipFill>
          <a:blip r:embed="rId6">
            <a:alphaModFix amt="25000"/>
          </a:blip>
          <a:stretch>
            <a:fillRect/>
          </a:stretch>
        </p:blipFill>
        <p:spPr>
          <a:xfrm>
            <a:off x="761825" y="5468880"/>
            <a:ext cx="5163883" cy="1381039"/>
          </a:xfrm>
          <a:prstGeom prst="rect">
            <a:avLst/>
          </a:prstGeom>
        </p:spPr>
      </p:pic>
      <p:pic>
        <p:nvPicPr>
          <p:cNvPr id="17" name="Picture 16">
            <a:extLst>
              <a:ext uri="{FF2B5EF4-FFF2-40B4-BE49-F238E27FC236}">
                <a16:creationId xmlns:a16="http://schemas.microsoft.com/office/drawing/2014/main" id="{F35E9E4A-7A57-FA4B-A28A-A63AC4CB23CC}"/>
              </a:ext>
              <a:ext uri="{C183D7F6-B498-43B3-948B-1728B52AA6E4}">
                <adec:decorative xmlns:adec="http://schemas.microsoft.com/office/drawing/2017/decorative" val="1"/>
              </a:ext>
            </a:extLst>
          </p:cNvPr>
          <p:cNvPicPr>
            <a:picLocks noChangeAspect="1"/>
          </p:cNvPicPr>
          <p:nvPr/>
        </p:nvPicPr>
        <p:blipFill>
          <a:blip r:embed="rId5">
            <a:alphaModFix/>
          </a:blip>
          <a:stretch>
            <a:fillRect/>
          </a:stretch>
        </p:blipFill>
        <p:spPr>
          <a:xfrm>
            <a:off x="238781" y="2541014"/>
            <a:ext cx="11492910" cy="3027878"/>
          </a:xfrm>
          <a:prstGeom prst="rect">
            <a:avLst/>
          </a:prstGeom>
        </p:spPr>
      </p:pic>
      <p:sp>
        <p:nvSpPr>
          <p:cNvPr id="3" name="Content Placeholder 2">
            <a:extLst>
              <a:ext uri="{FF2B5EF4-FFF2-40B4-BE49-F238E27FC236}">
                <a16:creationId xmlns:a16="http://schemas.microsoft.com/office/drawing/2014/main" id="{62F6B94E-EB36-4FF3-A3ED-E3746E467CCE}"/>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9785B339-CED4-488E-AF0D-3CE9E91849B3}"/>
              </a:ext>
            </a:extLst>
          </p:cNvPr>
          <p:cNvPicPr>
            <a:picLocks noChangeAspect="1"/>
          </p:cNvPicPr>
          <p:nvPr/>
        </p:nvPicPr>
        <p:blipFill>
          <a:blip r:embed="rId7">
            <a:alphaModFix amt="35000"/>
          </a:blip>
          <a:stretch>
            <a:fillRect/>
          </a:stretch>
        </p:blipFill>
        <p:spPr>
          <a:xfrm>
            <a:off x="7237246" y="394248"/>
            <a:ext cx="4267635" cy="6023186"/>
          </a:xfrm>
          <a:prstGeom prst="rect">
            <a:avLst/>
          </a:prstGeom>
        </p:spPr>
      </p:pic>
    </p:spTree>
    <p:extLst>
      <p:ext uri="{BB962C8B-B14F-4D97-AF65-F5344CB8AC3E}">
        <p14:creationId xmlns:p14="http://schemas.microsoft.com/office/powerpoint/2010/main" val="6903917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21680-2759-8B40-9353-E33574CEE0CB}"/>
              </a:ext>
            </a:extLst>
          </p:cNvPr>
          <p:cNvSpPr>
            <a:spLocks noGrp="1"/>
          </p:cNvSpPr>
          <p:nvPr>
            <p:ph type="title"/>
          </p:nvPr>
        </p:nvSpPr>
        <p:spPr/>
        <p:txBody>
          <a:bodyPr/>
          <a:lstStyle/>
          <a:p>
            <a:r>
              <a:rPr lang="en-US" dirty="0"/>
              <a:t>evidence</a:t>
            </a:r>
          </a:p>
        </p:txBody>
      </p:sp>
      <p:sp>
        <p:nvSpPr>
          <p:cNvPr id="3" name="Content Placeholder 2">
            <a:extLst>
              <a:ext uri="{FF2B5EF4-FFF2-40B4-BE49-F238E27FC236}">
                <a16:creationId xmlns:a16="http://schemas.microsoft.com/office/drawing/2014/main" id="{9198E6E3-9FAD-5643-B105-BA4790981203}"/>
              </a:ext>
            </a:extLst>
          </p:cNvPr>
          <p:cNvSpPr>
            <a:spLocks noGrp="1"/>
          </p:cNvSpPr>
          <p:nvPr>
            <p:ph idx="1"/>
          </p:nvPr>
        </p:nvSpPr>
        <p:spPr/>
        <p:txBody>
          <a:bodyPr/>
          <a:lstStyle/>
          <a:p>
            <a:r>
              <a:rPr lang="en-AU" dirty="0"/>
              <a:t>Alexiou GA, </a:t>
            </a:r>
            <a:r>
              <a:rPr lang="en-AU" dirty="0" err="1"/>
              <a:t>Argyropoulou</a:t>
            </a:r>
            <a:r>
              <a:rPr lang="en-AU" dirty="0"/>
              <a:t> MI. Neuroimaging in childhood headache: a systematic review. </a:t>
            </a:r>
            <a:r>
              <a:rPr lang="en-AU" dirty="0" err="1"/>
              <a:t>Pediatr</a:t>
            </a:r>
            <a:r>
              <a:rPr lang="en-AU" dirty="0"/>
              <a:t> </a:t>
            </a:r>
            <a:r>
              <a:rPr lang="en-AU" dirty="0" err="1"/>
              <a:t>Radiol</a:t>
            </a:r>
            <a:r>
              <a:rPr lang="en-AU" dirty="0"/>
              <a:t> (2013) 43:777–784.</a:t>
            </a:r>
          </a:p>
          <a:p>
            <a:r>
              <a:rPr lang="en-AU" dirty="0"/>
              <a:t>Clarke CE, Edwards J, Nicholl DJ, </a:t>
            </a:r>
            <a:r>
              <a:rPr lang="en-AU" dirty="0" err="1"/>
              <a:t>Sivaguru</a:t>
            </a:r>
            <a:r>
              <a:rPr lang="en-AU" dirty="0"/>
              <a:t> A. Imaging results in a consecutive series of 530 new patients in the Birmingham Headache Service. J Neurol. 2010 Aug;257(8):1274-8. </a:t>
            </a:r>
            <a:r>
              <a:rPr lang="en-AU" dirty="0" err="1"/>
              <a:t>doi</a:t>
            </a:r>
            <a:r>
              <a:rPr lang="en-AU" dirty="0"/>
              <a:t>: 10.1007/s00415-010-5506-7. </a:t>
            </a:r>
            <a:r>
              <a:rPr lang="en-AU" dirty="0" err="1"/>
              <a:t>Epub</a:t>
            </a:r>
            <a:r>
              <a:rPr lang="en-AU" dirty="0"/>
              <a:t> 2010 Mar 3.</a:t>
            </a:r>
          </a:p>
          <a:p>
            <a:r>
              <a:rPr lang="en-AU" dirty="0"/>
              <a:t>Schwedt et al, "Benign" imaging abnormalities in children and adolescents with headache. Headache. 2006; 46(3):387-98</a:t>
            </a:r>
          </a:p>
          <a:p>
            <a:endParaRPr lang="en-US" dirty="0"/>
          </a:p>
        </p:txBody>
      </p:sp>
    </p:spTree>
    <p:extLst>
      <p:ext uri="{BB962C8B-B14F-4D97-AF65-F5344CB8AC3E}">
        <p14:creationId xmlns:p14="http://schemas.microsoft.com/office/powerpoint/2010/main" val="5183840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EE53521-A3B7-D94E-93F7-AB2FB093E1A9}"/>
              </a:ext>
            </a:extLst>
          </p:cNvPr>
          <p:cNvSpPr>
            <a:spLocks noGrp="1"/>
          </p:cNvSpPr>
          <p:nvPr>
            <p:ph type="title"/>
          </p:nvPr>
        </p:nvSpPr>
        <p:spPr/>
        <p:txBody>
          <a:bodyPr/>
          <a:lstStyle/>
          <a:p>
            <a:endParaRPr lang="en-US"/>
          </a:p>
        </p:txBody>
      </p:sp>
      <p:pic>
        <p:nvPicPr>
          <p:cNvPr id="6" name="Picture 5" descr="A picture containing knife&#10;&#10;Description automatically generated">
            <a:extLst>
              <a:ext uri="{FF2B5EF4-FFF2-40B4-BE49-F238E27FC236}">
                <a16:creationId xmlns:a16="http://schemas.microsoft.com/office/drawing/2014/main" id="{209DECF0-9C99-E94D-8B0B-C091230C48E4}"/>
              </a:ext>
            </a:extLst>
          </p:cNvPr>
          <p:cNvPicPr>
            <a:picLocks noChangeAspect="1"/>
          </p:cNvPicPr>
          <p:nvPr/>
        </p:nvPicPr>
        <p:blipFill>
          <a:blip r:embed="rId2">
            <a:alphaModFix amt="25000"/>
          </a:blip>
          <a:stretch>
            <a:fillRect/>
          </a:stretch>
        </p:blipFill>
        <p:spPr>
          <a:xfrm>
            <a:off x="761274" y="-9381"/>
            <a:ext cx="5164435" cy="1388755"/>
          </a:xfrm>
          <a:prstGeom prst="rect">
            <a:avLst/>
          </a:prstGeom>
        </p:spPr>
      </p:pic>
      <p:pic>
        <p:nvPicPr>
          <p:cNvPr id="9" name="Picture 8" descr="A picture containing indoor, knife&#10;&#10;Description automatically generated">
            <a:extLst>
              <a:ext uri="{FF2B5EF4-FFF2-40B4-BE49-F238E27FC236}">
                <a16:creationId xmlns:a16="http://schemas.microsoft.com/office/drawing/2014/main" id="{02EFB9A1-425F-0947-8928-62C533F32B32}"/>
              </a:ext>
            </a:extLst>
          </p:cNvPr>
          <p:cNvPicPr>
            <a:picLocks noChangeAspect="1"/>
          </p:cNvPicPr>
          <p:nvPr/>
        </p:nvPicPr>
        <p:blipFill>
          <a:blip r:embed="rId3">
            <a:alphaModFix amt="25000"/>
          </a:blip>
          <a:stretch>
            <a:fillRect/>
          </a:stretch>
        </p:blipFill>
        <p:spPr>
          <a:xfrm>
            <a:off x="761274" y="1415491"/>
            <a:ext cx="5164435" cy="1509376"/>
          </a:xfrm>
          <a:prstGeom prst="rect">
            <a:avLst/>
          </a:prstGeom>
        </p:spPr>
      </p:pic>
      <p:pic>
        <p:nvPicPr>
          <p:cNvPr id="11" name="Picture 10" descr="A picture containing knife, table&#10;&#10;Description automatically generated">
            <a:extLst>
              <a:ext uri="{FF2B5EF4-FFF2-40B4-BE49-F238E27FC236}">
                <a16:creationId xmlns:a16="http://schemas.microsoft.com/office/drawing/2014/main" id="{776EE902-4017-BF40-A9AD-E336866791E3}"/>
              </a:ext>
            </a:extLst>
          </p:cNvPr>
          <p:cNvPicPr>
            <a:picLocks noChangeAspect="1"/>
          </p:cNvPicPr>
          <p:nvPr/>
        </p:nvPicPr>
        <p:blipFill>
          <a:blip r:embed="rId4">
            <a:alphaModFix amt="25000"/>
          </a:blip>
          <a:stretch>
            <a:fillRect/>
          </a:stretch>
        </p:blipFill>
        <p:spPr>
          <a:xfrm>
            <a:off x="761274" y="2962001"/>
            <a:ext cx="5164435" cy="1077154"/>
          </a:xfrm>
          <a:prstGeom prst="rect">
            <a:avLst/>
          </a:prstGeom>
        </p:spPr>
      </p:pic>
      <p:pic>
        <p:nvPicPr>
          <p:cNvPr id="13" name="Picture 12" descr="A picture containing indoor, knife&#10;&#10;Description automatically generated">
            <a:extLst>
              <a:ext uri="{FF2B5EF4-FFF2-40B4-BE49-F238E27FC236}">
                <a16:creationId xmlns:a16="http://schemas.microsoft.com/office/drawing/2014/main" id="{CC46BCB3-4929-A34A-B93D-2A6D50AD2660}"/>
              </a:ext>
            </a:extLst>
          </p:cNvPr>
          <p:cNvPicPr>
            <a:picLocks noChangeAspect="1"/>
          </p:cNvPicPr>
          <p:nvPr/>
        </p:nvPicPr>
        <p:blipFill>
          <a:blip r:embed="rId5">
            <a:alphaModFix amt="25000"/>
          </a:blip>
          <a:stretch>
            <a:fillRect/>
          </a:stretch>
        </p:blipFill>
        <p:spPr>
          <a:xfrm>
            <a:off x="761274" y="4088501"/>
            <a:ext cx="5164434" cy="1360602"/>
          </a:xfrm>
          <a:prstGeom prst="rect">
            <a:avLst/>
          </a:prstGeom>
        </p:spPr>
      </p:pic>
      <p:pic>
        <p:nvPicPr>
          <p:cNvPr id="15" name="Picture 14" descr="A picture containing knife&#10;&#10;Description automatically generated">
            <a:extLst>
              <a:ext uri="{FF2B5EF4-FFF2-40B4-BE49-F238E27FC236}">
                <a16:creationId xmlns:a16="http://schemas.microsoft.com/office/drawing/2014/main" id="{E1DD66A5-E2DB-F548-9DC2-8CAA9CE65828}"/>
              </a:ext>
            </a:extLst>
          </p:cNvPr>
          <p:cNvPicPr>
            <a:picLocks noChangeAspect="1"/>
          </p:cNvPicPr>
          <p:nvPr/>
        </p:nvPicPr>
        <p:blipFill>
          <a:blip r:embed="rId6">
            <a:alphaModFix/>
          </a:blip>
          <a:stretch>
            <a:fillRect/>
          </a:stretch>
        </p:blipFill>
        <p:spPr>
          <a:xfrm>
            <a:off x="761825" y="5468880"/>
            <a:ext cx="5163883" cy="1381039"/>
          </a:xfrm>
          <a:prstGeom prst="rect">
            <a:avLst/>
          </a:prstGeom>
        </p:spPr>
      </p:pic>
      <p:sp>
        <p:nvSpPr>
          <p:cNvPr id="3" name="Content Placeholder 2">
            <a:extLst>
              <a:ext uri="{FF2B5EF4-FFF2-40B4-BE49-F238E27FC236}">
                <a16:creationId xmlns:a16="http://schemas.microsoft.com/office/drawing/2014/main" id="{940AA3C2-3A98-4485-B504-9F1DB6CB78AA}"/>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A9AAD040-1A65-4776-B2BC-CEEE2FB7A39C}"/>
              </a:ext>
            </a:extLst>
          </p:cNvPr>
          <p:cNvPicPr>
            <a:picLocks noChangeAspect="1"/>
          </p:cNvPicPr>
          <p:nvPr/>
        </p:nvPicPr>
        <p:blipFill>
          <a:blip r:embed="rId7">
            <a:alphaModFix amt="35000"/>
          </a:blip>
          <a:stretch>
            <a:fillRect/>
          </a:stretch>
        </p:blipFill>
        <p:spPr>
          <a:xfrm>
            <a:off x="7237246" y="394248"/>
            <a:ext cx="4267635" cy="6023186"/>
          </a:xfrm>
          <a:prstGeom prst="rect">
            <a:avLst/>
          </a:prstGeom>
        </p:spPr>
      </p:pic>
    </p:spTree>
    <p:extLst>
      <p:ext uri="{BB962C8B-B14F-4D97-AF65-F5344CB8AC3E}">
        <p14:creationId xmlns:p14="http://schemas.microsoft.com/office/powerpoint/2010/main" val="8525798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4057-E9AD-D54F-B89F-275A1631778F}"/>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0188E548-CA55-E941-966E-08722128F9AE}"/>
              </a:ext>
            </a:extLst>
          </p:cNvPr>
          <p:cNvSpPr>
            <a:spLocks noGrp="1"/>
          </p:cNvSpPr>
          <p:nvPr>
            <p:ph idx="1"/>
          </p:nvPr>
        </p:nvSpPr>
        <p:spPr/>
        <p:txBody>
          <a:bodyPr/>
          <a:lstStyle/>
          <a:p>
            <a:r>
              <a:rPr lang="en-AU" dirty="0"/>
              <a:t>Studies have found that the incidence of epileptiform discharges (i.e. distinctive EEG patterns associated with epileptic disorders) in patients with syncope is roughly similar to its incidence among healthy subjects, and that therefore EEG has very low diagnostic yield among these patients. Moreover, clinical criteria have been formulated that can differentiate syncope from seizures with very high sensitivity and specificity. Thus, guidelines recommend that an EEG should not be performed if syncope is the most likely cause of the transient loss of consciousness. Moreover, clinical criteria have been formulated, which can differentiate syncope from seizures with very high sensitivity and specificity</a:t>
            </a:r>
            <a:endParaRPr lang="en-US" dirty="0"/>
          </a:p>
        </p:txBody>
      </p:sp>
    </p:spTree>
    <p:extLst>
      <p:ext uri="{BB962C8B-B14F-4D97-AF65-F5344CB8AC3E}">
        <p14:creationId xmlns:p14="http://schemas.microsoft.com/office/powerpoint/2010/main" val="91082348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4057-E9AD-D54F-B89F-275A1631778F}"/>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0188E548-CA55-E941-966E-08722128F9AE}"/>
              </a:ext>
            </a:extLst>
          </p:cNvPr>
          <p:cNvSpPr>
            <a:spLocks noGrp="1"/>
          </p:cNvSpPr>
          <p:nvPr>
            <p:ph idx="1"/>
          </p:nvPr>
        </p:nvSpPr>
        <p:spPr/>
        <p:txBody>
          <a:bodyPr/>
          <a:lstStyle/>
          <a:p>
            <a:r>
              <a:rPr lang="en-AU" dirty="0"/>
              <a:t>Studies have found that the </a:t>
            </a:r>
            <a:r>
              <a:rPr lang="en-AU" b="1" dirty="0">
                <a:solidFill>
                  <a:srgbClr val="FF0000"/>
                </a:solidFill>
              </a:rPr>
              <a:t>incidence of epileptiform discharges </a:t>
            </a:r>
            <a:r>
              <a:rPr lang="en-AU" dirty="0"/>
              <a:t>(i.e. distinctive EEG patterns associated with epileptic disorders) </a:t>
            </a:r>
            <a:r>
              <a:rPr lang="en-AU" b="1" dirty="0">
                <a:solidFill>
                  <a:srgbClr val="FF0000"/>
                </a:solidFill>
              </a:rPr>
              <a:t>in patients with syncope is roughly similar to its incidence among healthy subjects</a:t>
            </a:r>
            <a:r>
              <a:rPr lang="en-AU" dirty="0"/>
              <a:t>, and that therefore EEG has very low diagnostic yield among these patients. Moreover, clinical criteria have been formulated that can differentiate syncope from seizures with very high sensitivity and specificity. Thus, guidelines recommend that an EEG should not be performed if syncope is the most likely cause of the transient loss of consciousness. Moreover, clinical criteria have been formulated, which can differentiate syncope from seizures with very high sensitivity and specificity</a:t>
            </a:r>
            <a:endParaRPr lang="en-US" dirty="0"/>
          </a:p>
        </p:txBody>
      </p:sp>
    </p:spTree>
    <p:extLst>
      <p:ext uri="{BB962C8B-B14F-4D97-AF65-F5344CB8AC3E}">
        <p14:creationId xmlns:p14="http://schemas.microsoft.com/office/powerpoint/2010/main" val="42157346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4057-E9AD-D54F-B89F-275A1631778F}"/>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0188E548-CA55-E941-966E-08722128F9AE}"/>
              </a:ext>
            </a:extLst>
          </p:cNvPr>
          <p:cNvSpPr>
            <a:spLocks noGrp="1"/>
          </p:cNvSpPr>
          <p:nvPr>
            <p:ph idx="1"/>
          </p:nvPr>
        </p:nvSpPr>
        <p:spPr/>
        <p:txBody>
          <a:bodyPr/>
          <a:lstStyle/>
          <a:p>
            <a:r>
              <a:rPr lang="en-AU" dirty="0"/>
              <a:t>Studies have found that the </a:t>
            </a:r>
            <a:r>
              <a:rPr lang="en-AU" b="1" dirty="0">
                <a:solidFill>
                  <a:srgbClr val="FF0000"/>
                </a:solidFill>
              </a:rPr>
              <a:t>incidence of epileptiform discharges </a:t>
            </a:r>
            <a:r>
              <a:rPr lang="en-AU" dirty="0"/>
              <a:t>(i.e. distinctive EEG patterns associated with epileptic disorders) </a:t>
            </a:r>
            <a:r>
              <a:rPr lang="en-AU" b="1" dirty="0">
                <a:solidFill>
                  <a:srgbClr val="FF0000"/>
                </a:solidFill>
              </a:rPr>
              <a:t>in patients with syncope is roughly similar to its incidence among healthy subjects</a:t>
            </a:r>
            <a:r>
              <a:rPr lang="en-AU" dirty="0"/>
              <a:t>, and that therefore EEG has </a:t>
            </a:r>
            <a:r>
              <a:rPr lang="en-AU" b="1" dirty="0">
                <a:solidFill>
                  <a:srgbClr val="FF0000"/>
                </a:solidFill>
              </a:rPr>
              <a:t>very low diagnostic yield </a:t>
            </a:r>
            <a:r>
              <a:rPr lang="en-AU" dirty="0"/>
              <a:t>among these patients. Moreover, clinical criteria have been formulated that can differentiate syncope from seizures with very high sensitivity and specificity. Thus, guidelines recommend that an EEG should not be performed if syncope is the most likely cause of the transient loss of consciousness. Moreover, clinical criteria have been formulated, which can differentiate syncope from seizures with very high sensitivity and specificity</a:t>
            </a:r>
            <a:endParaRPr lang="en-US" dirty="0"/>
          </a:p>
        </p:txBody>
      </p:sp>
    </p:spTree>
    <p:extLst>
      <p:ext uri="{BB962C8B-B14F-4D97-AF65-F5344CB8AC3E}">
        <p14:creationId xmlns:p14="http://schemas.microsoft.com/office/powerpoint/2010/main" val="75638023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EE53521-A3B7-D94E-93F7-AB2FB093E1A9}"/>
              </a:ext>
            </a:extLst>
          </p:cNvPr>
          <p:cNvSpPr>
            <a:spLocks noGrp="1"/>
          </p:cNvSpPr>
          <p:nvPr>
            <p:ph type="title"/>
          </p:nvPr>
        </p:nvSpPr>
        <p:spPr/>
        <p:txBody>
          <a:bodyPr/>
          <a:lstStyle/>
          <a:p>
            <a:endParaRPr lang="en-US"/>
          </a:p>
        </p:txBody>
      </p:sp>
      <p:pic>
        <p:nvPicPr>
          <p:cNvPr id="6" name="Picture 5" descr="A picture containing knife&#10;&#10;Description automatically generated">
            <a:extLst>
              <a:ext uri="{FF2B5EF4-FFF2-40B4-BE49-F238E27FC236}">
                <a16:creationId xmlns:a16="http://schemas.microsoft.com/office/drawing/2014/main" id="{209DECF0-9C99-E94D-8B0B-C091230C48E4}"/>
              </a:ext>
            </a:extLst>
          </p:cNvPr>
          <p:cNvPicPr>
            <a:picLocks noChangeAspect="1"/>
          </p:cNvPicPr>
          <p:nvPr/>
        </p:nvPicPr>
        <p:blipFill>
          <a:blip r:embed="rId2">
            <a:alphaModFix amt="25000"/>
          </a:blip>
          <a:stretch>
            <a:fillRect/>
          </a:stretch>
        </p:blipFill>
        <p:spPr>
          <a:xfrm>
            <a:off x="761274" y="-9381"/>
            <a:ext cx="5164435" cy="1388755"/>
          </a:xfrm>
          <a:prstGeom prst="rect">
            <a:avLst/>
          </a:prstGeom>
        </p:spPr>
      </p:pic>
      <p:pic>
        <p:nvPicPr>
          <p:cNvPr id="9" name="Picture 8" descr="A picture containing indoor, knife&#10;&#10;Description automatically generated">
            <a:extLst>
              <a:ext uri="{FF2B5EF4-FFF2-40B4-BE49-F238E27FC236}">
                <a16:creationId xmlns:a16="http://schemas.microsoft.com/office/drawing/2014/main" id="{02EFB9A1-425F-0947-8928-62C533F32B32}"/>
              </a:ext>
            </a:extLst>
          </p:cNvPr>
          <p:cNvPicPr>
            <a:picLocks noChangeAspect="1"/>
          </p:cNvPicPr>
          <p:nvPr/>
        </p:nvPicPr>
        <p:blipFill>
          <a:blip r:embed="rId3">
            <a:alphaModFix amt="25000"/>
          </a:blip>
          <a:stretch>
            <a:fillRect/>
          </a:stretch>
        </p:blipFill>
        <p:spPr>
          <a:xfrm>
            <a:off x="761274" y="1415491"/>
            <a:ext cx="5164435" cy="1509376"/>
          </a:xfrm>
          <a:prstGeom prst="rect">
            <a:avLst/>
          </a:prstGeom>
        </p:spPr>
      </p:pic>
      <p:pic>
        <p:nvPicPr>
          <p:cNvPr id="11" name="Picture 10" descr="A picture containing knife, table&#10;&#10;Description automatically generated">
            <a:extLst>
              <a:ext uri="{FF2B5EF4-FFF2-40B4-BE49-F238E27FC236}">
                <a16:creationId xmlns:a16="http://schemas.microsoft.com/office/drawing/2014/main" id="{776EE902-4017-BF40-A9AD-E336866791E3}"/>
              </a:ext>
            </a:extLst>
          </p:cNvPr>
          <p:cNvPicPr>
            <a:picLocks noChangeAspect="1"/>
          </p:cNvPicPr>
          <p:nvPr/>
        </p:nvPicPr>
        <p:blipFill>
          <a:blip r:embed="rId4">
            <a:alphaModFix amt="25000"/>
          </a:blip>
          <a:stretch>
            <a:fillRect/>
          </a:stretch>
        </p:blipFill>
        <p:spPr>
          <a:xfrm>
            <a:off x="761274" y="2962001"/>
            <a:ext cx="5164435" cy="1077154"/>
          </a:xfrm>
          <a:prstGeom prst="rect">
            <a:avLst/>
          </a:prstGeom>
        </p:spPr>
      </p:pic>
      <p:pic>
        <p:nvPicPr>
          <p:cNvPr id="13" name="Picture 12" descr="A picture containing indoor, knife&#10;&#10;Description automatically generated">
            <a:extLst>
              <a:ext uri="{FF2B5EF4-FFF2-40B4-BE49-F238E27FC236}">
                <a16:creationId xmlns:a16="http://schemas.microsoft.com/office/drawing/2014/main" id="{CC46BCB3-4929-A34A-B93D-2A6D50AD2660}"/>
              </a:ext>
            </a:extLst>
          </p:cNvPr>
          <p:cNvPicPr>
            <a:picLocks noChangeAspect="1"/>
          </p:cNvPicPr>
          <p:nvPr/>
        </p:nvPicPr>
        <p:blipFill>
          <a:blip r:embed="rId5">
            <a:alphaModFix amt="25000"/>
          </a:blip>
          <a:stretch>
            <a:fillRect/>
          </a:stretch>
        </p:blipFill>
        <p:spPr>
          <a:xfrm>
            <a:off x="761274" y="4088501"/>
            <a:ext cx="5164434" cy="1360602"/>
          </a:xfrm>
          <a:prstGeom prst="rect">
            <a:avLst/>
          </a:prstGeom>
        </p:spPr>
      </p:pic>
      <p:pic>
        <p:nvPicPr>
          <p:cNvPr id="15" name="Picture 14" descr="A picture containing knife&#10;&#10;Description automatically generated">
            <a:extLst>
              <a:ext uri="{FF2B5EF4-FFF2-40B4-BE49-F238E27FC236}">
                <a16:creationId xmlns:a16="http://schemas.microsoft.com/office/drawing/2014/main" id="{E1DD66A5-E2DB-F548-9DC2-8CAA9CE65828}"/>
              </a:ext>
            </a:extLst>
          </p:cNvPr>
          <p:cNvPicPr>
            <a:picLocks noChangeAspect="1"/>
          </p:cNvPicPr>
          <p:nvPr/>
        </p:nvPicPr>
        <p:blipFill>
          <a:blip r:embed="rId6">
            <a:alphaModFix/>
          </a:blip>
          <a:stretch>
            <a:fillRect/>
          </a:stretch>
        </p:blipFill>
        <p:spPr>
          <a:xfrm>
            <a:off x="761825" y="5468880"/>
            <a:ext cx="5163883" cy="1381039"/>
          </a:xfrm>
          <a:prstGeom prst="rect">
            <a:avLst/>
          </a:prstGeom>
        </p:spPr>
      </p:pic>
      <p:pic>
        <p:nvPicPr>
          <p:cNvPr id="17" name="Picture 16">
            <a:extLst>
              <a:ext uri="{FF2B5EF4-FFF2-40B4-BE49-F238E27FC236}">
                <a16:creationId xmlns:a16="http://schemas.microsoft.com/office/drawing/2014/main" id="{65538BBC-EBFF-4D41-B9A8-1CADA4DE6081}"/>
              </a:ext>
              <a:ext uri="{C183D7F6-B498-43B3-948B-1728B52AA6E4}">
                <adec:decorative xmlns:adec="http://schemas.microsoft.com/office/drawing/2017/decorative" val="1"/>
              </a:ext>
            </a:extLst>
          </p:cNvPr>
          <p:cNvPicPr>
            <a:picLocks noChangeAspect="1"/>
          </p:cNvPicPr>
          <p:nvPr/>
        </p:nvPicPr>
        <p:blipFill>
          <a:blip r:embed="rId6">
            <a:alphaModFix/>
          </a:blip>
          <a:stretch>
            <a:fillRect/>
          </a:stretch>
        </p:blipFill>
        <p:spPr>
          <a:xfrm>
            <a:off x="252412" y="1483738"/>
            <a:ext cx="11687175" cy="3125641"/>
          </a:xfrm>
          <a:prstGeom prst="rect">
            <a:avLst/>
          </a:prstGeom>
        </p:spPr>
      </p:pic>
      <p:sp>
        <p:nvSpPr>
          <p:cNvPr id="3" name="Content Placeholder 2">
            <a:extLst>
              <a:ext uri="{FF2B5EF4-FFF2-40B4-BE49-F238E27FC236}">
                <a16:creationId xmlns:a16="http://schemas.microsoft.com/office/drawing/2014/main" id="{07571A9E-4736-4C37-9BE3-0840F2B68D04}"/>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2B9B3380-BDD1-4B15-9A63-3453469877A1}"/>
              </a:ext>
            </a:extLst>
          </p:cNvPr>
          <p:cNvPicPr>
            <a:picLocks noChangeAspect="1"/>
          </p:cNvPicPr>
          <p:nvPr/>
        </p:nvPicPr>
        <p:blipFill>
          <a:blip r:embed="rId7">
            <a:alphaModFix amt="35000"/>
          </a:blip>
          <a:stretch>
            <a:fillRect/>
          </a:stretch>
        </p:blipFill>
        <p:spPr>
          <a:xfrm>
            <a:off x="7237246" y="394248"/>
            <a:ext cx="4267635" cy="6023186"/>
          </a:xfrm>
          <a:prstGeom prst="rect">
            <a:avLst/>
          </a:prstGeom>
        </p:spPr>
      </p:pic>
    </p:spTree>
    <p:extLst>
      <p:ext uri="{BB962C8B-B14F-4D97-AF65-F5344CB8AC3E}">
        <p14:creationId xmlns:p14="http://schemas.microsoft.com/office/powerpoint/2010/main" val="2677039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8C7180-2970-4C4F-BF9B-2F877869218B}"/>
              </a:ext>
            </a:extLst>
          </p:cNvPr>
          <p:cNvSpPr>
            <a:spLocks noGrp="1"/>
          </p:cNvSpPr>
          <p:nvPr>
            <p:ph type="title"/>
          </p:nvPr>
        </p:nvSpPr>
        <p:spPr>
          <a:xfrm>
            <a:off x="387927" y="1028701"/>
            <a:ext cx="3248863" cy="3020785"/>
          </a:xfrm>
        </p:spPr>
        <p:txBody>
          <a:bodyPr>
            <a:normAutofit/>
          </a:bodyPr>
          <a:lstStyle/>
          <a:p>
            <a:pPr algn="r"/>
            <a:r>
              <a:rPr lang="en-AU" sz="3200">
                <a:solidFill>
                  <a:schemeClr val="bg1"/>
                </a:solidFill>
              </a:rPr>
              <a:t>Examples of low-value care in specialist practice</a:t>
            </a:r>
          </a:p>
        </p:txBody>
      </p:sp>
      <p:sp>
        <p:nvSpPr>
          <p:cNvPr id="3" name="Content Placeholder 2">
            <a:extLst>
              <a:ext uri="{FF2B5EF4-FFF2-40B4-BE49-F238E27FC236}">
                <a16:creationId xmlns:a16="http://schemas.microsoft.com/office/drawing/2014/main" id="{1C3EC486-54C2-4544-A544-90242A46FB32}"/>
              </a:ext>
            </a:extLst>
          </p:cNvPr>
          <p:cNvSpPr>
            <a:spLocks noGrp="1"/>
          </p:cNvSpPr>
          <p:nvPr>
            <p:ph idx="1"/>
          </p:nvPr>
        </p:nvSpPr>
        <p:spPr>
          <a:xfrm>
            <a:off x="4191000" y="137160"/>
            <a:ext cx="7452360" cy="6416040"/>
          </a:xfrm>
        </p:spPr>
        <p:txBody>
          <a:bodyPr>
            <a:normAutofit lnSpcReduction="10000"/>
          </a:bodyPr>
          <a:lstStyle/>
          <a:p>
            <a:pPr marL="342900" lvl="0" indent="-342900" defTabSz="457200">
              <a:lnSpc>
                <a:spcPct val="110000"/>
              </a:lnSpc>
              <a:spcBef>
                <a:spcPct val="20000"/>
              </a:spcBef>
              <a:spcAft>
                <a:spcPts val="1200"/>
              </a:spcAft>
              <a:buFont typeface="Arial" panose="020B0604020202020204" pitchFamily="34" charset="0"/>
              <a:buChar char="•"/>
            </a:pPr>
            <a:r>
              <a:rPr lang="en-AU" sz="2400" dirty="0">
                <a:solidFill>
                  <a:schemeClr val="tx1">
                    <a:alpha val="25000"/>
                  </a:schemeClr>
                </a:solidFill>
                <a:cs typeface="Arial"/>
              </a:rPr>
              <a:t>X-rays or other imaging for acute low-back pain without red flags</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Using medicines when a safer, more effective non-drug strategy available</a:t>
            </a:r>
          </a:p>
          <a:p>
            <a:pPr marL="342900" lvl="0" indent="-342900" defTabSz="457200">
              <a:lnSpc>
                <a:spcPct val="110000"/>
              </a:lnSpc>
              <a:spcBef>
                <a:spcPct val="20000"/>
              </a:spcBef>
              <a:spcAft>
                <a:spcPts val="1200"/>
              </a:spcAft>
              <a:buFont typeface="Arial"/>
              <a:buChar char="•"/>
            </a:pPr>
            <a:r>
              <a:rPr lang="en-AU" sz="2400" dirty="0">
                <a:cs typeface="Arial"/>
              </a:rPr>
              <a:t>Antibiotics for uncomplicated upper respiratory tract infections</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Long-term use of proton pump inhibitors (PPIs) without seeking to cut down to lowest-effective dose or ceasing therapy</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Abdominal or chest X-rays for diagnosis of non-specific abdominal pain or asthma in children </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Testosterone therapy unless evidence of proven deficiency </a:t>
            </a:r>
          </a:p>
          <a:p>
            <a:pPr>
              <a:lnSpc>
                <a:spcPct val="110000"/>
              </a:lnSpc>
            </a:pPr>
            <a:endParaRPr lang="en-AU" sz="1700" dirty="0"/>
          </a:p>
        </p:txBody>
      </p:sp>
    </p:spTree>
    <p:extLst>
      <p:ext uri="{BB962C8B-B14F-4D97-AF65-F5344CB8AC3E}">
        <p14:creationId xmlns:p14="http://schemas.microsoft.com/office/powerpoint/2010/main" val="33950660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8E3410B-D022-9146-A400-4610A6C70C18}"/>
              </a:ext>
            </a:extLst>
          </p:cNvPr>
          <p:cNvSpPr>
            <a:spLocks noGrp="1"/>
          </p:cNvSpPr>
          <p:nvPr>
            <p:ph type="title"/>
          </p:nvPr>
        </p:nvSpPr>
        <p:spPr>
          <a:xfrm>
            <a:off x="387927" y="1028701"/>
            <a:ext cx="3248863" cy="3020785"/>
          </a:xfrm>
        </p:spPr>
        <p:txBody>
          <a:bodyPr>
            <a:normAutofit/>
          </a:bodyPr>
          <a:lstStyle/>
          <a:p>
            <a:pPr algn="r"/>
            <a:r>
              <a:rPr lang="en-US" sz="3200">
                <a:solidFill>
                  <a:schemeClr val="bg1"/>
                </a:solidFill>
              </a:rPr>
              <a:t>Evidence</a:t>
            </a:r>
          </a:p>
        </p:txBody>
      </p:sp>
      <p:sp>
        <p:nvSpPr>
          <p:cNvPr id="3" name="Content Placeholder 2">
            <a:extLst>
              <a:ext uri="{FF2B5EF4-FFF2-40B4-BE49-F238E27FC236}">
                <a16:creationId xmlns:a16="http://schemas.microsoft.com/office/drawing/2014/main" id="{AF908B72-BB08-C142-9F3E-8AA822C6575C}"/>
              </a:ext>
            </a:extLst>
          </p:cNvPr>
          <p:cNvSpPr>
            <a:spLocks noGrp="1"/>
          </p:cNvSpPr>
          <p:nvPr>
            <p:ph idx="1"/>
          </p:nvPr>
        </p:nvSpPr>
        <p:spPr>
          <a:xfrm>
            <a:off x="4777409" y="1028702"/>
            <a:ext cx="6273972" cy="4843462"/>
          </a:xfrm>
        </p:spPr>
        <p:txBody>
          <a:bodyPr>
            <a:normAutofit/>
          </a:bodyPr>
          <a:lstStyle/>
          <a:p>
            <a:pPr>
              <a:lnSpc>
                <a:spcPct val="110000"/>
              </a:lnSpc>
            </a:pPr>
            <a:r>
              <a:rPr lang="en-AU" sz="1400" dirty="0" err="1"/>
              <a:t>Abubakr</a:t>
            </a:r>
            <a:r>
              <a:rPr lang="en-AU" sz="1400" dirty="0"/>
              <a:t> A, </a:t>
            </a:r>
            <a:r>
              <a:rPr lang="en-AU" sz="1400" dirty="0" err="1"/>
              <a:t>Wambacq</a:t>
            </a:r>
            <a:r>
              <a:rPr lang="en-AU" sz="1400" dirty="0"/>
              <a:t> I. The diagnostic value of EEGs in patients with syncope. Epilepsy &amp; </a:t>
            </a:r>
            <a:r>
              <a:rPr lang="en-AU" sz="1400" dirty="0" err="1"/>
              <a:t>Behavior</a:t>
            </a:r>
            <a:r>
              <a:rPr lang="en-AU" sz="1400" dirty="0"/>
              <a:t>.  6(3):433-4, 2005.</a:t>
            </a:r>
          </a:p>
          <a:p>
            <a:pPr>
              <a:lnSpc>
                <a:spcPct val="110000"/>
              </a:lnSpc>
            </a:pPr>
            <a:r>
              <a:rPr lang="en-AU" sz="1400" dirty="0" err="1"/>
              <a:t>Dantas</a:t>
            </a:r>
            <a:r>
              <a:rPr lang="en-AU" sz="1400" dirty="0"/>
              <a:t> FG,  Cavalcanti AP, Rodrigues </a:t>
            </a:r>
            <a:r>
              <a:rPr lang="en-AU" sz="1400" dirty="0" err="1"/>
              <a:t>Maciel</a:t>
            </a:r>
            <a:r>
              <a:rPr lang="en-AU" sz="1400" dirty="0"/>
              <a:t> BD,  et al. The role of EEG in patients with syncope. Journal of Clinical Neurophysiology.  29(1):55-7, 2012.</a:t>
            </a:r>
          </a:p>
          <a:p>
            <a:pPr>
              <a:lnSpc>
                <a:spcPct val="110000"/>
              </a:lnSpc>
            </a:pPr>
            <a:r>
              <a:rPr lang="en-AU" sz="1400" dirty="0"/>
              <a:t>Linzer M, Yang EH, Estes NA, III et al. Diagnosing syncope. Part 1: Value of history, physical examination, and electrocardiography. Clinical Efficacy Assessment Project of the American College of Physicians. Ann Intern Med. 1997; 126(12):989‐996.</a:t>
            </a:r>
          </a:p>
          <a:p>
            <a:pPr>
              <a:lnSpc>
                <a:spcPct val="110000"/>
              </a:lnSpc>
            </a:pPr>
            <a:r>
              <a:rPr lang="en-AU" sz="1400" dirty="0"/>
              <a:t>Poliquin-</a:t>
            </a:r>
            <a:r>
              <a:rPr lang="en-AU" sz="1400" dirty="0" err="1"/>
              <a:t>Lasnier</a:t>
            </a:r>
            <a:r>
              <a:rPr lang="en-AU" sz="1400" dirty="0"/>
              <a:t> L, Moore FG. EEG in suspected syncope: do EEGs ordered by neurologists give a higher yield? Can J Neurol Sci. 2009 ;36(6):769-73.</a:t>
            </a:r>
          </a:p>
          <a:p>
            <a:pPr>
              <a:lnSpc>
                <a:spcPct val="110000"/>
              </a:lnSpc>
            </a:pPr>
            <a:r>
              <a:rPr lang="en-AU" sz="1400" dirty="0"/>
              <a:t>Sheldon  et al, Historical criteria that distinguish syncope from seizures. J Am Coll </a:t>
            </a:r>
            <a:r>
              <a:rPr lang="en-AU" sz="1400" dirty="0" err="1"/>
              <a:t>Cardiol</a:t>
            </a:r>
            <a:r>
              <a:rPr lang="en-AU" sz="1400" dirty="0"/>
              <a:t>. 2002; 40(1):142‐148.</a:t>
            </a:r>
          </a:p>
          <a:p>
            <a:pPr>
              <a:lnSpc>
                <a:spcPct val="110000"/>
              </a:lnSpc>
            </a:pPr>
            <a:r>
              <a:rPr lang="en-AU" sz="1400" dirty="0"/>
              <a:t>Moya, Angel et al. 2009. “Guidelines for the Diagnosis and Management of Syncope (Version 2009).” European Heart Journal 30(21):2631–71.</a:t>
            </a:r>
          </a:p>
          <a:p>
            <a:pPr>
              <a:lnSpc>
                <a:spcPct val="110000"/>
              </a:lnSpc>
            </a:pPr>
            <a:endParaRPr lang="en-US" sz="1400" dirty="0"/>
          </a:p>
        </p:txBody>
      </p:sp>
    </p:spTree>
    <p:extLst>
      <p:ext uri="{BB962C8B-B14F-4D97-AF65-F5344CB8AC3E}">
        <p14:creationId xmlns:p14="http://schemas.microsoft.com/office/powerpoint/2010/main" val="41203803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EE53521-A3B7-D94E-93F7-AB2FB093E1A9}"/>
              </a:ext>
            </a:extLst>
          </p:cNvPr>
          <p:cNvSpPr>
            <a:spLocks noGrp="1"/>
          </p:cNvSpPr>
          <p:nvPr>
            <p:ph type="title"/>
          </p:nvPr>
        </p:nvSpPr>
        <p:spPr/>
        <p:txBody>
          <a:bodyPr/>
          <a:lstStyle/>
          <a:p>
            <a:endParaRPr lang="en-US"/>
          </a:p>
        </p:txBody>
      </p:sp>
      <p:pic>
        <p:nvPicPr>
          <p:cNvPr id="6" name="Picture 5" descr="A picture containing knife&#10;&#10;Description automatically generated">
            <a:extLst>
              <a:ext uri="{FF2B5EF4-FFF2-40B4-BE49-F238E27FC236}">
                <a16:creationId xmlns:a16="http://schemas.microsoft.com/office/drawing/2014/main" id="{209DECF0-9C99-E94D-8B0B-C091230C48E4}"/>
              </a:ext>
            </a:extLst>
          </p:cNvPr>
          <p:cNvPicPr>
            <a:picLocks noChangeAspect="1"/>
          </p:cNvPicPr>
          <p:nvPr/>
        </p:nvPicPr>
        <p:blipFill>
          <a:blip r:embed="rId2"/>
          <a:stretch>
            <a:fillRect/>
          </a:stretch>
        </p:blipFill>
        <p:spPr>
          <a:xfrm>
            <a:off x="761274" y="-9381"/>
            <a:ext cx="5164435" cy="1388755"/>
          </a:xfrm>
          <a:prstGeom prst="rect">
            <a:avLst/>
          </a:prstGeom>
        </p:spPr>
      </p:pic>
      <p:pic>
        <p:nvPicPr>
          <p:cNvPr id="9" name="Picture 8" descr="A picture containing indoor, knife&#10;&#10;Description automatically generated">
            <a:extLst>
              <a:ext uri="{FF2B5EF4-FFF2-40B4-BE49-F238E27FC236}">
                <a16:creationId xmlns:a16="http://schemas.microsoft.com/office/drawing/2014/main" id="{02EFB9A1-425F-0947-8928-62C533F32B32}"/>
              </a:ext>
            </a:extLst>
          </p:cNvPr>
          <p:cNvPicPr>
            <a:picLocks noChangeAspect="1"/>
          </p:cNvPicPr>
          <p:nvPr/>
        </p:nvPicPr>
        <p:blipFill>
          <a:blip r:embed="rId3"/>
          <a:stretch>
            <a:fillRect/>
          </a:stretch>
        </p:blipFill>
        <p:spPr>
          <a:xfrm>
            <a:off x="761274" y="1415491"/>
            <a:ext cx="5164435" cy="1509376"/>
          </a:xfrm>
          <a:prstGeom prst="rect">
            <a:avLst/>
          </a:prstGeom>
        </p:spPr>
      </p:pic>
      <p:pic>
        <p:nvPicPr>
          <p:cNvPr id="11" name="Picture 10" descr="A picture containing knife, table&#10;&#10;Description automatically generated">
            <a:extLst>
              <a:ext uri="{FF2B5EF4-FFF2-40B4-BE49-F238E27FC236}">
                <a16:creationId xmlns:a16="http://schemas.microsoft.com/office/drawing/2014/main" id="{776EE902-4017-BF40-A9AD-E336866791E3}"/>
              </a:ext>
            </a:extLst>
          </p:cNvPr>
          <p:cNvPicPr>
            <a:picLocks noChangeAspect="1"/>
          </p:cNvPicPr>
          <p:nvPr/>
        </p:nvPicPr>
        <p:blipFill>
          <a:blip r:embed="rId4"/>
          <a:stretch>
            <a:fillRect/>
          </a:stretch>
        </p:blipFill>
        <p:spPr>
          <a:xfrm>
            <a:off x="761274" y="2962001"/>
            <a:ext cx="5164435" cy="1077154"/>
          </a:xfrm>
          <a:prstGeom prst="rect">
            <a:avLst/>
          </a:prstGeom>
        </p:spPr>
      </p:pic>
      <p:pic>
        <p:nvPicPr>
          <p:cNvPr id="13" name="Picture 12" descr="A picture containing indoor, knife&#10;&#10;Description automatically generated">
            <a:extLst>
              <a:ext uri="{FF2B5EF4-FFF2-40B4-BE49-F238E27FC236}">
                <a16:creationId xmlns:a16="http://schemas.microsoft.com/office/drawing/2014/main" id="{CC46BCB3-4929-A34A-B93D-2A6D50AD2660}"/>
              </a:ext>
            </a:extLst>
          </p:cNvPr>
          <p:cNvPicPr>
            <a:picLocks noChangeAspect="1"/>
          </p:cNvPicPr>
          <p:nvPr/>
        </p:nvPicPr>
        <p:blipFill>
          <a:blip r:embed="rId5"/>
          <a:stretch>
            <a:fillRect/>
          </a:stretch>
        </p:blipFill>
        <p:spPr>
          <a:xfrm>
            <a:off x="761274" y="4088501"/>
            <a:ext cx="5164434" cy="1360602"/>
          </a:xfrm>
          <a:prstGeom prst="rect">
            <a:avLst/>
          </a:prstGeom>
        </p:spPr>
      </p:pic>
      <p:pic>
        <p:nvPicPr>
          <p:cNvPr id="15" name="Picture 14" descr="A picture containing knife&#10;&#10;Description automatically generated">
            <a:extLst>
              <a:ext uri="{FF2B5EF4-FFF2-40B4-BE49-F238E27FC236}">
                <a16:creationId xmlns:a16="http://schemas.microsoft.com/office/drawing/2014/main" id="{E1DD66A5-E2DB-F548-9DC2-8CAA9CE65828}"/>
              </a:ext>
            </a:extLst>
          </p:cNvPr>
          <p:cNvPicPr>
            <a:picLocks noChangeAspect="1"/>
          </p:cNvPicPr>
          <p:nvPr/>
        </p:nvPicPr>
        <p:blipFill>
          <a:blip r:embed="rId6"/>
          <a:stretch>
            <a:fillRect/>
          </a:stretch>
        </p:blipFill>
        <p:spPr>
          <a:xfrm>
            <a:off x="761825" y="5468880"/>
            <a:ext cx="5163883" cy="1381039"/>
          </a:xfrm>
          <a:prstGeom prst="rect">
            <a:avLst/>
          </a:prstGeom>
        </p:spPr>
      </p:pic>
      <p:sp>
        <p:nvSpPr>
          <p:cNvPr id="3" name="Content Placeholder 2">
            <a:extLst>
              <a:ext uri="{FF2B5EF4-FFF2-40B4-BE49-F238E27FC236}">
                <a16:creationId xmlns:a16="http://schemas.microsoft.com/office/drawing/2014/main" id="{91BCE305-B3E3-4D19-9993-B6213C34A3FE}"/>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61900EB5-CC63-4B2A-B40F-5593D41177D9}"/>
              </a:ext>
            </a:extLst>
          </p:cNvPr>
          <p:cNvPicPr>
            <a:picLocks noChangeAspect="1"/>
          </p:cNvPicPr>
          <p:nvPr/>
        </p:nvPicPr>
        <p:blipFill>
          <a:blip r:embed="rId7">
            <a:alphaModFix amt="35000"/>
          </a:blip>
          <a:stretch>
            <a:fillRect/>
          </a:stretch>
        </p:blipFill>
        <p:spPr>
          <a:xfrm>
            <a:off x="7237246" y="394248"/>
            <a:ext cx="4267635" cy="6023186"/>
          </a:xfrm>
          <a:prstGeom prst="rect">
            <a:avLst/>
          </a:prstGeom>
        </p:spPr>
      </p:pic>
    </p:spTree>
    <p:extLst>
      <p:ext uri="{BB962C8B-B14F-4D97-AF65-F5344CB8AC3E}">
        <p14:creationId xmlns:p14="http://schemas.microsoft.com/office/powerpoint/2010/main" val="33246638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828AC3-CFA4-4A93-8A69-4FC9DA6D07F5}"/>
              </a:ext>
            </a:extLst>
          </p:cNvPr>
          <p:cNvSpPr>
            <a:spLocks noGrp="1"/>
          </p:cNvSpPr>
          <p:nvPr>
            <p:ph type="title"/>
          </p:nvPr>
        </p:nvSpPr>
        <p:spPr/>
        <p:txBody>
          <a:bodyPr/>
          <a:lstStyle/>
          <a:p>
            <a:r>
              <a:rPr lang="en-AU" dirty="0"/>
              <a:t>Evolve Research</a:t>
            </a:r>
          </a:p>
        </p:txBody>
      </p:sp>
      <p:sp>
        <p:nvSpPr>
          <p:cNvPr id="5" name="Content Placeholder 4">
            <a:extLst>
              <a:ext uri="{FF2B5EF4-FFF2-40B4-BE49-F238E27FC236}">
                <a16:creationId xmlns:a16="http://schemas.microsoft.com/office/drawing/2014/main" id="{CD21E2AA-C011-4D01-B4E4-39CA5A30AD3F}"/>
              </a:ext>
            </a:extLst>
          </p:cNvPr>
          <p:cNvSpPr>
            <a:spLocks noGrp="1"/>
          </p:cNvSpPr>
          <p:nvPr>
            <p:ph idx="1"/>
          </p:nvPr>
        </p:nvSpPr>
        <p:spPr/>
        <p:txBody>
          <a:bodyPr>
            <a:normAutofit fontScale="77500" lnSpcReduction="20000"/>
          </a:bodyPr>
          <a:lstStyle/>
          <a:p>
            <a:pPr marL="0" lvl="1" indent="0">
              <a:buNone/>
              <a:tabLst>
                <a:tab pos="541338" algn="l"/>
              </a:tabLst>
            </a:pPr>
            <a:r>
              <a:rPr lang="en-AU" sz="2400" dirty="0">
                <a:latin typeface="Arial" panose="020B0604020202020204" pitchFamily="34" charset="0"/>
                <a:cs typeface="Arial" panose="020B0604020202020204" pitchFamily="34" charset="0"/>
              </a:rPr>
              <a:t>RACP encourages its Advanced Trainees and Fellows to develop and conduct research projects on specific Evolve recommendations as part of specialty training. </a:t>
            </a:r>
          </a:p>
          <a:p>
            <a:pPr marL="0" lvl="1">
              <a:tabLst>
                <a:tab pos="541338" algn="l"/>
              </a:tabLst>
            </a:pPr>
            <a:endParaRPr lang="en-AU" sz="2400" dirty="0">
              <a:latin typeface="Arial" panose="020B0604020202020204" pitchFamily="34" charset="0"/>
              <a:cs typeface="Arial" panose="020B0604020202020204" pitchFamily="34" charset="0"/>
            </a:endParaRPr>
          </a:p>
          <a:p>
            <a:pPr marL="0" lvl="1" indent="0">
              <a:buNone/>
              <a:tabLst>
                <a:tab pos="541338" algn="l"/>
              </a:tabLst>
            </a:pPr>
            <a:r>
              <a:rPr lang="en-AU" sz="2400" dirty="0">
                <a:latin typeface="Arial" panose="020B0604020202020204" pitchFamily="34" charset="0"/>
                <a:cs typeface="Arial" panose="020B0604020202020204" pitchFamily="34" charset="0"/>
              </a:rPr>
              <a:t>Outcomes from these projects can be:</a:t>
            </a:r>
          </a:p>
          <a:p>
            <a:pPr marL="800100" lvl="2" indent="-342900">
              <a:tabLst>
                <a:tab pos="541338" algn="l"/>
              </a:tabLst>
            </a:pPr>
            <a:r>
              <a:rPr lang="en-AU" sz="2000" dirty="0">
                <a:latin typeface="Arial" panose="020B0604020202020204" pitchFamily="34" charset="0"/>
                <a:cs typeface="Arial" panose="020B0604020202020204" pitchFamily="34" charset="0"/>
              </a:rPr>
              <a:t>Presented at conferences or published in journals</a:t>
            </a:r>
          </a:p>
          <a:p>
            <a:pPr marL="800100" lvl="2" indent="-342900">
              <a:tabLst>
                <a:tab pos="541338" algn="l"/>
              </a:tabLst>
            </a:pPr>
            <a:r>
              <a:rPr lang="en-AU" sz="2000" dirty="0">
                <a:latin typeface="Arial" panose="020B0604020202020204" pitchFamily="34" charset="0"/>
                <a:cs typeface="Arial" panose="020B0604020202020204" pitchFamily="34" charset="0"/>
              </a:rPr>
              <a:t>Adapted across health services and specialties</a:t>
            </a:r>
          </a:p>
          <a:p>
            <a:pPr marL="800100" lvl="2" indent="-342900">
              <a:tabLst>
                <a:tab pos="541338" algn="l"/>
              </a:tabLst>
            </a:pPr>
            <a:r>
              <a:rPr lang="en-AU" sz="2000" dirty="0">
                <a:latin typeface="Arial" panose="020B0604020202020204" pitchFamily="34" charset="0"/>
                <a:cs typeface="Arial" panose="020B0604020202020204" pitchFamily="34" charset="0"/>
              </a:rPr>
              <a:t>Used as ongoing references or resources </a:t>
            </a:r>
          </a:p>
          <a:p>
            <a:pPr marL="800100" lvl="2" indent="-342900">
              <a:tabLst>
                <a:tab pos="541338" algn="l"/>
              </a:tabLst>
            </a:pPr>
            <a:r>
              <a:rPr lang="en-AU" sz="2000" dirty="0">
                <a:latin typeface="Arial" panose="020B0604020202020204" pitchFamily="34" charset="0"/>
                <a:cs typeface="Arial" panose="020B0604020202020204" pitchFamily="34" charset="0"/>
              </a:rPr>
              <a:t>A career development opportunity </a:t>
            </a:r>
          </a:p>
          <a:p>
            <a:pPr marL="800100" lvl="2" indent="-342900">
              <a:tabLst>
                <a:tab pos="541338" algn="l"/>
              </a:tabLst>
            </a:pPr>
            <a:endParaRPr lang="en-AU" sz="2000" dirty="0">
              <a:latin typeface="Arial" panose="020B0604020202020204" pitchFamily="34" charset="0"/>
              <a:cs typeface="Arial" panose="020B0604020202020204" pitchFamily="34" charset="0"/>
            </a:endParaRPr>
          </a:p>
          <a:p>
            <a:pPr marL="0" lvl="2" indent="0">
              <a:buNone/>
              <a:tabLst>
                <a:tab pos="541338" algn="l"/>
              </a:tabLst>
            </a:pPr>
            <a:r>
              <a:rPr lang="en-AU" sz="2400" dirty="0">
                <a:latin typeface="Arial" panose="020B0604020202020204" pitchFamily="34" charset="0"/>
                <a:cs typeface="Arial" panose="020B0604020202020204" pitchFamily="34" charset="0"/>
              </a:rPr>
              <a:t>RACP has included Evolve implementation activities, including research, in: </a:t>
            </a:r>
          </a:p>
          <a:p>
            <a:pPr marL="800100" lvl="3" indent="-342900">
              <a:tabLst>
                <a:tab pos="541338" algn="l"/>
              </a:tabLst>
            </a:pPr>
            <a:r>
              <a:rPr lang="en-AU" sz="2000" dirty="0">
                <a:latin typeface="Arial" panose="020B0604020202020204" pitchFamily="34" charset="0"/>
                <a:cs typeface="Arial" panose="020B0604020202020204" pitchFamily="34" charset="0"/>
              </a:rPr>
              <a:t>CPD Quality &amp; Safety Training Modules</a:t>
            </a:r>
          </a:p>
          <a:p>
            <a:pPr marL="800100" lvl="3" indent="-342900">
              <a:tabLst>
                <a:tab pos="541338" algn="l"/>
              </a:tabLst>
            </a:pPr>
            <a:r>
              <a:rPr lang="en-AU" sz="2000" dirty="0">
                <a:latin typeface="Arial" panose="020B0604020202020204" pitchFamily="34" charset="0"/>
                <a:cs typeface="Arial" panose="020B0604020202020204" pitchFamily="34" charset="0"/>
              </a:rPr>
              <a:t>Supervisor Training – held at Annual Specialty Society Meetings</a:t>
            </a:r>
          </a:p>
          <a:p>
            <a:endParaRPr lang="en-AU" dirty="0"/>
          </a:p>
        </p:txBody>
      </p:sp>
    </p:spTree>
    <p:extLst>
      <p:ext uri="{BB962C8B-B14F-4D97-AF65-F5344CB8AC3E}">
        <p14:creationId xmlns:p14="http://schemas.microsoft.com/office/powerpoint/2010/main" val="33930540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1DDF-1F8E-924C-BD1E-E9B6D2CBBD3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6C95D15-1DCA-B141-9426-2A0CB157BEC4}"/>
              </a:ext>
            </a:extLst>
          </p:cNvPr>
          <p:cNvSpPr>
            <a:spLocks noGrp="1"/>
          </p:cNvSpPr>
          <p:nvPr>
            <p:ph idx="1"/>
          </p:nvPr>
        </p:nvSpPr>
        <p:spPr/>
        <p:txBody>
          <a:bodyPr/>
          <a:lstStyle/>
          <a:p>
            <a:r>
              <a:rPr lang="en-AU" dirty="0">
                <a:hlinkClick r:id="rId2"/>
              </a:rPr>
              <a:t>https://evolve.edu.au/recommendations/pchd</a:t>
            </a:r>
            <a:endParaRPr lang="en-AU" dirty="0"/>
          </a:p>
          <a:p>
            <a:r>
              <a:rPr lang="en-AU" dirty="0">
                <a:hlinkClick r:id="rId3"/>
              </a:rPr>
              <a:t>https://evolve.edu.au/recommendations/anzcns</a:t>
            </a:r>
            <a:endParaRPr lang="en-AU" dirty="0"/>
          </a:p>
          <a:p>
            <a:endParaRPr lang="en-US" dirty="0"/>
          </a:p>
        </p:txBody>
      </p:sp>
      <p:pic>
        <p:nvPicPr>
          <p:cNvPr id="4" name="Content Placeholder 5">
            <a:extLst>
              <a:ext uri="{FF2B5EF4-FFF2-40B4-BE49-F238E27FC236}">
                <a16:creationId xmlns:a16="http://schemas.microsoft.com/office/drawing/2014/main" id="{9F182003-EC4F-3448-B329-3FFCA4011DB0}"/>
              </a:ext>
            </a:extLst>
          </p:cNvPr>
          <p:cNvPicPr>
            <a:picLocks noChangeAspect="1"/>
          </p:cNvPicPr>
          <p:nvPr/>
        </p:nvPicPr>
        <p:blipFill>
          <a:blip r:embed="rId4"/>
          <a:stretch>
            <a:fillRect/>
          </a:stretch>
        </p:blipFill>
        <p:spPr>
          <a:xfrm>
            <a:off x="927286" y="3921795"/>
            <a:ext cx="10337427" cy="2143125"/>
          </a:xfrm>
          <a:prstGeom prst="rect">
            <a:avLst/>
          </a:prstGeom>
        </p:spPr>
      </p:pic>
    </p:spTree>
    <p:extLst>
      <p:ext uri="{BB962C8B-B14F-4D97-AF65-F5344CB8AC3E}">
        <p14:creationId xmlns:p14="http://schemas.microsoft.com/office/powerpoint/2010/main" val="290776688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7404E292-5FAB-47E8-A663-A07530CED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80FF8ED-64CE-400C-A4D5-9F943FC264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91999" cy="6858000"/>
          </a:xfrm>
          <a:prstGeom prst="rect">
            <a:avLst/>
          </a:prstGeom>
          <a:gradFill>
            <a:gsLst>
              <a:gs pos="0">
                <a:schemeClr val="accent5">
                  <a:alpha val="75000"/>
                </a:schemeClr>
              </a:gs>
              <a:gs pos="100000">
                <a:schemeClr val="accent2">
                  <a:lumMod val="60000"/>
                  <a:lumOff val="40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68868AD-100D-45F3-B11E-8A2936712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1999" cy="6858000"/>
          </a:xfrm>
          <a:prstGeom prst="rect">
            <a:avLst/>
          </a:prstGeom>
          <a:gradFill>
            <a:gsLst>
              <a:gs pos="49000">
                <a:schemeClr val="accent5">
                  <a:alpha val="50000"/>
                </a:schemeClr>
              </a:gs>
              <a:gs pos="100000">
                <a:schemeClr val="accent2">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14742CC-05F9-44AC-AF98-AB6EF810E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6096001" cy="6858000"/>
          </a:xfrm>
          <a:prstGeom prst="rect">
            <a:avLst/>
          </a:prstGeom>
          <a:gradFill>
            <a:gsLst>
              <a:gs pos="0">
                <a:schemeClr val="accent2">
                  <a:alpha val="17000"/>
                </a:schemeClr>
              </a:gs>
              <a:gs pos="85000">
                <a:schemeClr val="accent4">
                  <a:alpha val="40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3">
            <a:extLst>
              <a:ext uri="{FF2B5EF4-FFF2-40B4-BE49-F238E27FC236}">
                <a16:creationId xmlns:a16="http://schemas.microsoft.com/office/drawing/2014/main" id="{853C77DB-C7E3-4B1F-9AD0-1EB2982A86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60656" y="-2569189"/>
            <a:ext cx="5115722" cy="10255626"/>
          </a:xfrm>
          <a:custGeom>
            <a:avLst/>
            <a:gdLst>
              <a:gd name="connsiteX0" fmla="*/ 2065105 w 2065105"/>
              <a:gd name="connsiteY0" fmla="*/ 0 h 4139967"/>
              <a:gd name="connsiteX1" fmla="*/ 2065105 w 2065105"/>
              <a:gd name="connsiteY1" fmla="*/ 4139967 h 4139967"/>
              <a:gd name="connsiteX2" fmla="*/ 1858573 w 2065105"/>
              <a:gd name="connsiteY2" fmla="*/ 4129538 h 4139967"/>
              <a:gd name="connsiteX3" fmla="*/ 0 w 2065105"/>
              <a:gd name="connsiteY3" fmla="*/ 2069983 h 4139967"/>
              <a:gd name="connsiteX4" fmla="*/ 1858573 w 2065105"/>
              <a:gd name="connsiteY4" fmla="*/ 10428 h 4139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5105" h="4139967">
                <a:moveTo>
                  <a:pt x="2065105" y="0"/>
                </a:moveTo>
                <a:lnTo>
                  <a:pt x="2065105" y="4139967"/>
                </a:lnTo>
                <a:lnTo>
                  <a:pt x="1858573" y="4129538"/>
                </a:lnTo>
                <a:cubicBezTo>
                  <a:pt x="814640" y="4023521"/>
                  <a:pt x="0" y="3141887"/>
                  <a:pt x="0" y="2069983"/>
                </a:cubicBezTo>
                <a:cubicBezTo>
                  <a:pt x="0" y="998079"/>
                  <a:pt x="814640" y="116446"/>
                  <a:pt x="1858573" y="10428"/>
                </a:cubicBezTo>
                <a:close/>
              </a:path>
            </a:pathLst>
          </a:custGeom>
          <a:gradFill flip="none" rotWithShape="1">
            <a:gsLst>
              <a:gs pos="7000">
                <a:schemeClr val="accent4">
                  <a:lumMod val="60000"/>
                  <a:lumOff val="40000"/>
                  <a:alpha val="3000"/>
                </a:schemeClr>
              </a:gs>
              <a:gs pos="100000">
                <a:schemeClr val="accent4">
                  <a:lumMod val="60000"/>
                  <a:lumOff val="40000"/>
                  <a:alpha val="37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65D71-4571-024D-8D26-652B971A806F}"/>
              </a:ext>
            </a:extLst>
          </p:cNvPr>
          <p:cNvSpPr>
            <a:spLocks noGrp="1"/>
          </p:cNvSpPr>
          <p:nvPr>
            <p:ph type="title"/>
          </p:nvPr>
        </p:nvSpPr>
        <p:spPr>
          <a:xfrm>
            <a:off x="1524000" y="1104445"/>
            <a:ext cx="9144000" cy="2826182"/>
          </a:xfrm>
        </p:spPr>
        <p:txBody>
          <a:bodyPr vert="horz" lIns="0" tIns="0" rIns="0" bIns="0" rtlCol="0" anchor="ctr">
            <a:normAutofit/>
          </a:bodyPr>
          <a:lstStyle/>
          <a:p>
            <a:pPr algn="ctr"/>
            <a:r>
              <a:rPr lang="en-US" sz="4400" spc="750" dirty="0">
                <a:solidFill>
                  <a:schemeClr val="bg1"/>
                </a:solidFill>
              </a:rPr>
              <a:t>Thank you!</a:t>
            </a:r>
          </a:p>
        </p:txBody>
      </p:sp>
      <mc:AlternateContent xmlns:mc="http://schemas.openxmlformats.org/markup-compatibility/2006">
        <mc:Choice xmlns:am3d="http://schemas.microsoft.com/office/drawing/2017/model3d" Requires="am3d">
          <p:graphicFrame>
            <p:nvGraphicFramePr>
              <p:cNvPr id="3" name="3D Model 2" descr="Rampaging T-Rex">
                <a:extLst>
                  <a:ext uri="{FF2B5EF4-FFF2-40B4-BE49-F238E27FC236}">
                    <a16:creationId xmlns:a16="http://schemas.microsoft.com/office/drawing/2014/main" id="{9A35CCA8-E819-2A4C-A634-CF8695695005}"/>
                  </a:ext>
                </a:extLst>
              </p:cNvPr>
              <p:cNvGraphicFramePr>
                <a:graphicFrameLocks noChangeAspect="1"/>
              </p:cNvGraphicFramePr>
              <p:nvPr>
                <p:extLst>
                  <p:ext uri="{D42A27DB-BD31-4B8C-83A1-F6EECF244321}">
                    <p14:modId xmlns:p14="http://schemas.microsoft.com/office/powerpoint/2010/main" val="2445100648"/>
                  </p:ext>
                </p:extLst>
              </p:nvPr>
            </p:nvGraphicFramePr>
            <p:xfrm>
              <a:off x="4038599" y="1962445"/>
              <a:ext cx="4107273" cy="4437927"/>
            </p:xfrm>
            <a:graphic>
              <a:graphicData uri="http://schemas.microsoft.com/office/drawing/2017/model3d">
                <am3d:model3d r:embed="rId2">
                  <am3d:spPr>
                    <a:xfrm>
                      <a:off x="0" y="0"/>
                      <a:ext cx="4107273" cy="4437927"/>
                    </a:xfrm>
                    <a:prstGeom prst="rect">
                      <a:avLst/>
                    </a:prstGeom>
                  </am3d:spPr>
                  <am3d:camera>
                    <am3d:pos x="0" y="0" z="54598196"/>
                    <am3d:up dx="0" dy="36000000" dz="0"/>
                    <am3d:lookAt x="0" y="0" z="0"/>
                    <am3d:perspective fov="2700000"/>
                  </am3d:camera>
                  <am3d:trans>
                    <am3d:meterPerModelUnit n="77604" d="1000000"/>
                    <am3d:preTrans dx="-759252" dy="-7313658" dz="524888"/>
                    <am3d:scale>
                      <am3d:sx n="1000000" d="1000000"/>
                      <am3d:sy n="1000000" d="1000000"/>
                      <am3d:sz n="1000000" d="1000000"/>
                    </am3d:scale>
                    <am3d:rot/>
                    <am3d:postTrans dx="0" dy="0" dz="0"/>
                  </am3d:trans>
                  <am3d:raster rName="Office3DRenderer" rVer="16.0.8326">
                    <am3d:blip r:embed="rId3"/>
                  </am3d:raster>
                  <am3d:extLst>
                    <a:ext uri="{9A65AA19-BECB-4387-8358-8AD5134E1D82}">
                      <a3danim:embedAnim xmlns:a3danim="http://schemas.microsoft.com/office/drawing/2018/animation/model3d" animId="0">
                        <a3danim:animPr length="9266" count="indefinite"/>
                      </a3danim:embedAnim>
                    </a:ext>
                    <a:ext uri="{E9DE012E-A134-456F-84FE-255F9AAD75C6}">
                      <a3danim:posterFrame xmlns:a3danim="http://schemas.microsoft.com/office/drawing/2018/animation/model3d" animId="0"/>
                    </a:ext>
                  </am3d:extLst>
                  <am3d:objViewport viewportSz="86405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Rampaging T-Rex">
                <a:extLst>
                  <a:ext uri="{FF2B5EF4-FFF2-40B4-BE49-F238E27FC236}">
                    <a16:creationId xmlns:a16="http://schemas.microsoft.com/office/drawing/2014/main" id="{9A35CCA8-E819-2A4C-A634-CF8695695005}"/>
                  </a:ext>
                </a:extLst>
              </p:cNvPr>
              <p:cNvPicPr>
                <a:picLocks noGrp="1" noRot="1" noChangeAspect="1" noMove="1" noResize="1" noEditPoints="1" noAdjustHandles="1" noChangeArrowheads="1" noChangeShapeType="1" noCrop="1"/>
              </p:cNvPicPr>
              <p:nvPr/>
            </p:nvPicPr>
            <p:blipFill>
              <a:blip r:embed="rId3"/>
              <a:stretch>
                <a:fillRect/>
              </a:stretch>
            </p:blipFill>
            <p:spPr>
              <a:xfrm>
                <a:off x="4038599" y="1962445"/>
                <a:ext cx="4107273" cy="4437927"/>
              </a:xfrm>
              <a:prstGeom prst="rect">
                <a:avLst/>
              </a:prstGeom>
            </p:spPr>
          </p:pic>
        </mc:Fallback>
      </mc:AlternateContent>
    </p:spTree>
    <p:extLst>
      <p:ext uri="{BB962C8B-B14F-4D97-AF65-F5344CB8AC3E}">
        <p14:creationId xmlns:p14="http://schemas.microsoft.com/office/powerpoint/2010/main" val="407150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9267" fill="hold"/>
                                        <p:tgtEl>
                                          <p:spTgt spid="3"/>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8C7180-2970-4C4F-BF9B-2F877869218B}"/>
              </a:ext>
            </a:extLst>
          </p:cNvPr>
          <p:cNvSpPr>
            <a:spLocks noGrp="1"/>
          </p:cNvSpPr>
          <p:nvPr>
            <p:ph type="title"/>
          </p:nvPr>
        </p:nvSpPr>
        <p:spPr>
          <a:xfrm>
            <a:off x="387927" y="1028701"/>
            <a:ext cx="3248863" cy="3020785"/>
          </a:xfrm>
        </p:spPr>
        <p:txBody>
          <a:bodyPr>
            <a:normAutofit/>
          </a:bodyPr>
          <a:lstStyle/>
          <a:p>
            <a:pPr algn="r"/>
            <a:r>
              <a:rPr lang="en-AU" sz="3200">
                <a:solidFill>
                  <a:schemeClr val="bg1"/>
                </a:solidFill>
              </a:rPr>
              <a:t>Examples of low-value care in specialist practice</a:t>
            </a:r>
          </a:p>
        </p:txBody>
      </p:sp>
      <p:sp>
        <p:nvSpPr>
          <p:cNvPr id="3" name="Content Placeholder 2">
            <a:extLst>
              <a:ext uri="{FF2B5EF4-FFF2-40B4-BE49-F238E27FC236}">
                <a16:creationId xmlns:a16="http://schemas.microsoft.com/office/drawing/2014/main" id="{1C3EC486-54C2-4544-A544-90242A46FB32}"/>
              </a:ext>
            </a:extLst>
          </p:cNvPr>
          <p:cNvSpPr>
            <a:spLocks noGrp="1"/>
          </p:cNvSpPr>
          <p:nvPr>
            <p:ph idx="1"/>
          </p:nvPr>
        </p:nvSpPr>
        <p:spPr>
          <a:xfrm>
            <a:off x="4191000" y="137160"/>
            <a:ext cx="7452360" cy="6416040"/>
          </a:xfrm>
        </p:spPr>
        <p:txBody>
          <a:bodyPr>
            <a:normAutofit lnSpcReduction="10000"/>
          </a:bodyPr>
          <a:lstStyle/>
          <a:p>
            <a:pPr marL="342900" lvl="0" indent="-342900" defTabSz="457200">
              <a:lnSpc>
                <a:spcPct val="110000"/>
              </a:lnSpc>
              <a:spcBef>
                <a:spcPct val="20000"/>
              </a:spcBef>
              <a:spcAft>
                <a:spcPts val="1200"/>
              </a:spcAft>
              <a:buFont typeface="Arial" panose="020B0604020202020204" pitchFamily="34" charset="0"/>
              <a:buChar char="•"/>
            </a:pPr>
            <a:r>
              <a:rPr lang="en-AU" sz="2400" dirty="0">
                <a:solidFill>
                  <a:schemeClr val="tx1">
                    <a:alpha val="25000"/>
                  </a:schemeClr>
                </a:solidFill>
                <a:cs typeface="Arial"/>
              </a:rPr>
              <a:t>X-rays or other imaging for acute low-back pain without red flags</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Using medicines when a safer, more effective non-drug strategy available</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Antibiotics for uncomplicated upper respiratory tract infections</a:t>
            </a:r>
          </a:p>
          <a:p>
            <a:pPr marL="342900" lvl="0" indent="-342900" defTabSz="457200">
              <a:lnSpc>
                <a:spcPct val="110000"/>
              </a:lnSpc>
              <a:spcBef>
                <a:spcPct val="20000"/>
              </a:spcBef>
              <a:spcAft>
                <a:spcPts val="1200"/>
              </a:spcAft>
              <a:buFont typeface="Arial"/>
              <a:buChar char="•"/>
            </a:pPr>
            <a:r>
              <a:rPr lang="en-AU" sz="2400" dirty="0">
                <a:cs typeface="Arial"/>
              </a:rPr>
              <a:t>Long-term use of proton pump inhibitors (PPIs) without seeking to cut down to lowest-effective dose or ceasing therapy</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Abdominal or chest X-rays for diagnosis of non-specific abdominal pain or asthma in children </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Testosterone therapy unless evidence of proven deficiency </a:t>
            </a:r>
          </a:p>
          <a:p>
            <a:pPr>
              <a:lnSpc>
                <a:spcPct val="110000"/>
              </a:lnSpc>
            </a:pPr>
            <a:endParaRPr lang="en-AU" sz="1700" dirty="0"/>
          </a:p>
        </p:txBody>
      </p:sp>
    </p:spTree>
    <p:extLst>
      <p:ext uri="{BB962C8B-B14F-4D97-AF65-F5344CB8AC3E}">
        <p14:creationId xmlns:p14="http://schemas.microsoft.com/office/powerpoint/2010/main" val="359555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8C7180-2970-4C4F-BF9B-2F877869218B}"/>
              </a:ext>
            </a:extLst>
          </p:cNvPr>
          <p:cNvSpPr>
            <a:spLocks noGrp="1"/>
          </p:cNvSpPr>
          <p:nvPr>
            <p:ph type="title"/>
          </p:nvPr>
        </p:nvSpPr>
        <p:spPr>
          <a:xfrm>
            <a:off x="387927" y="1028701"/>
            <a:ext cx="3248863" cy="3020785"/>
          </a:xfrm>
        </p:spPr>
        <p:txBody>
          <a:bodyPr>
            <a:normAutofit/>
          </a:bodyPr>
          <a:lstStyle/>
          <a:p>
            <a:pPr algn="r"/>
            <a:r>
              <a:rPr lang="en-AU" sz="3200">
                <a:solidFill>
                  <a:schemeClr val="bg1"/>
                </a:solidFill>
              </a:rPr>
              <a:t>Examples of low-value care in specialist practice</a:t>
            </a:r>
          </a:p>
        </p:txBody>
      </p:sp>
      <p:sp>
        <p:nvSpPr>
          <p:cNvPr id="3" name="Content Placeholder 2">
            <a:extLst>
              <a:ext uri="{FF2B5EF4-FFF2-40B4-BE49-F238E27FC236}">
                <a16:creationId xmlns:a16="http://schemas.microsoft.com/office/drawing/2014/main" id="{1C3EC486-54C2-4544-A544-90242A46FB32}"/>
              </a:ext>
            </a:extLst>
          </p:cNvPr>
          <p:cNvSpPr>
            <a:spLocks noGrp="1"/>
          </p:cNvSpPr>
          <p:nvPr>
            <p:ph idx="1"/>
          </p:nvPr>
        </p:nvSpPr>
        <p:spPr>
          <a:xfrm>
            <a:off x="4191000" y="137160"/>
            <a:ext cx="7452360" cy="6416040"/>
          </a:xfrm>
        </p:spPr>
        <p:txBody>
          <a:bodyPr>
            <a:normAutofit lnSpcReduction="10000"/>
          </a:bodyPr>
          <a:lstStyle/>
          <a:p>
            <a:pPr marL="342900" lvl="0" indent="-342900" defTabSz="457200">
              <a:lnSpc>
                <a:spcPct val="110000"/>
              </a:lnSpc>
              <a:spcBef>
                <a:spcPct val="20000"/>
              </a:spcBef>
              <a:spcAft>
                <a:spcPts val="1200"/>
              </a:spcAft>
              <a:buFont typeface="Arial" panose="020B0604020202020204" pitchFamily="34" charset="0"/>
              <a:buChar char="•"/>
            </a:pPr>
            <a:r>
              <a:rPr lang="en-AU" sz="2400" dirty="0">
                <a:solidFill>
                  <a:schemeClr val="tx1">
                    <a:alpha val="25000"/>
                  </a:schemeClr>
                </a:solidFill>
                <a:cs typeface="Arial"/>
              </a:rPr>
              <a:t>X-rays or other imaging for acute low-back pain without red flags</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Using medicines when a safer, more effective non-drug strategy available</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Antibiotics for uncomplicated upper respiratory tract infections</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Long-term use of proton pump inhibitors (PPIs) without seeking to cut down to lowest-effective dose or ceasing therapy</a:t>
            </a:r>
          </a:p>
          <a:p>
            <a:pPr marL="342900" lvl="0" indent="-342900" defTabSz="457200">
              <a:lnSpc>
                <a:spcPct val="110000"/>
              </a:lnSpc>
              <a:spcBef>
                <a:spcPct val="20000"/>
              </a:spcBef>
              <a:spcAft>
                <a:spcPts val="1200"/>
              </a:spcAft>
              <a:buFont typeface="Arial"/>
              <a:buChar char="•"/>
            </a:pPr>
            <a:r>
              <a:rPr lang="en-AU" sz="2400" dirty="0">
                <a:cs typeface="Arial"/>
              </a:rPr>
              <a:t>Abdominal or chest X-rays for diagnosis of non-specific abdominal pain or asthma in children </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Testosterone therapy unless evidence of proven deficiency </a:t>
            </a:r>
          </a:p>
          <a:p>
            <a:pPr>
              <a:lnSpc>
                <a:spcPct val="110000"/>
              </a:lnSpc>
            </a:pPr>
            <a:endParaRPr lang="en-AU" sz="1700" dirty="0"/>
          </a:p>
        </p:txBody>
      </p:sp>
    </p:spTree>
    <p:extLst>
      <p:ext uri="{BB962C8B-B14F-4D97-AF65-F5344CB8AC3E}">
        <p14:creationId xmlns:p14="http://schemas.microsoft.com/office/powerpoint/2010/main" val="98207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8C7180-2970-4C4F-BF9B-2F877869218B}"/>
              </a:ext>
            </a:extLst>
          </p:cNvPr>
          <p:cNvSpPr>
            <a:spLocks noGrp="1"/>
          </p:cNvSpPr>
          <p:nvPr>
            <p:ph type="title"/>
          </p:nvPr>
        </p:nvSpPr>
        <p:spPr>
          <a:xfrm>
            <a:off x="387927" y="1028701"/>
            <a:ext cx="3248863" cy="3020785"/>
          </a:xfrm>
        </p:spPr>
        <p:txBody>
          <a:bodyPr>
            <a:normAutofit/>
          </a:bodyPr>
          <a:lstStyle/>
          <a:p>
            <a:pPr algn="r"/>
            <a:r>
              <a:rPr lang="en-AU" sz="3200">
                <a:solidFill>
                  <a:schemeClr val="bg1"/>
                </a:solidFill>
              </a:rPr>
              <a:t>Examples of low-value care in specialist practice</a:t>
            </a:r>
          </a:p>
        </p:txBody>
      </p:sp>
      <p:sp>
        <p:nvSpPr>
          <p:cNvPr id="3" name="Content Placeholder 2">
            <a:extLst>
              <a:ext uri="{FF2B5EF4-FFF2-40B4-BE49-F238E27FC236}">
                <a16:creationId xmlns:a16="http://schemas.microsoft.com/office/drawing/2014/main" id="{1C3EC486-54C2-4544-A544-90242A46FB32}"/>
              </a:ext>
            </a:extLst>
          </p:cNvPr>
          <p:cNvSpPr>
            <a:spLocks noGrp="1"/>
          </p:cNvSpPr>
          <p:nvPr>
            <p:ph idx="1"/>
          </p:nvPr>
        </p:nvSpPr>
        <p:spPr>
          <a:xfrm>
            <a:off x="4191000" y="137160"/>
            <a:ext cx="7452360" cy="6416040"/>
          </a:xfrm>
        </p:spPr>
        <p:txBody>
          <a:bodyPr>
            <a:normAutofit lnSpcReduction="10000"/>
          </a:bodyPr>
          <a:lstStyle/>
          <a:p>
            <a:pPr marL="342900" lvl="0" indent="-342900" defTabSz="457200">
              <a:lnSpc>
                <a:spcPct val="110000"/>
              </a:lnSpc>
              <a:spcBef>
                <a:spcPct val="20000"/>
              </a:spcBef>
              <a:spcAft>
                <a:spcPts val="1200"/>
              </a:spcAft>
              <a:buFont typeface="Arial" panose="020B0604020202020204" pitchFamily="34" charset="0"/>
              <a:buChar char="•"/>
            </a:pPr>
            <a:r>
              <a:rPr lang="en-AU" sz="2400" dirty="0">
                <a:solidFill>
                  <a:schemeClr val="tx1">
                    <a:alpha val="25000"/>
                  </a:schemeClr>
                </a:solidFill>
                <a:cs typeface="Arial"/>
              </a:rPr>
              <a:t>X-rays or other imaging for acute low-back pain without red flags</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Using medicines when a safer, more effective non-drug strategy available</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Antibiotics for uncomplicated upper respiratory tract infections</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Long-term use of proton pump inhibitors (PPIs) without seeking to cut down to lowest-effective dose or ceasing therapy</a:t>
            </a:r>
          </a:p>
          <a:p>
            <a:pPr marL="342900" lvl="0" indent="-342900" defTabSz="457200">
              <a:lnSpc>
                <a:spcPct val="110000"/>
              </a:lnSpc>
              <a:spcBef>
                <a:spcPct val="20000"/>
              </a:spcBef>
              <a:spcAft>
                <a:spcPts val="1200"/>
              </a:spcAft>
              <a:buFont typeface="Arial"/>
              <a:buChar char="•"/>
            </a:pPr>
            <a:r>
              <a:rPr lang="en-AU" sz="2400" dirty="0">
                <a:solidFill>
                  <a:schemeClr val="tx1">
                    <a:alpha val="25000"/>
                  </a:schemeClr>
                </a:solidFill>
                <a:cs typeface="Arial"/>
              </a:rPr>
              <a:t>Abdominal or chest X-rays for diagnosis of non-specific abdominal pain or asthma in children </a:t>
            </a:r>
          </a:p>
          <a:p>
            <a:pPr marL="342900" lvl="0" indent="-342900" defTabSz="457200">
              <a:lnSpc>
                <a:spcPct val="110000"/>
              </a:lnSpc>
              <a:spcBef>
                <a:spcPct val="20000"/>
              </a:spcBef>
              <a:spcAft>
                <a:spcPts val="1200"/>
              </a:spcAft>
              <a:buFont typeface="Arial"/>
              <a:buChar char="•"/>
            </a:pPr>
            <a:r>
              <a:rPr lang="en-AU" sz="2400" dirty="0">
                <a:cs typeface="Arial"/>
              </a:rPr>
              <a:t>Testosterone therapy unless evidence of proven deficiency </a:t>
            </a:r>
          </a:p>
          <a:p>
            <a:pPr>
              <a:lnSpc>
                <a:spcPct val="110000"/>
              </a:lnSpc>
            </a:pPr>
            <a:endParaRPr lang="en-AU" sz="1700" dirty="0"/>
          </a:p>
        </p:txBody>
      </p:sp>
    </p:spTree>
    <p:extLst>
      <p:ext uri="{BB962C8B-B14F-4D97-AF65-F5344CB8AC3E}">
        <p14:creationId xmlns:p14="http://schemas.microsoft.com/office/powerpoint/2010/main" val="4102135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CF73C39-0C1F-4AFC-9632-F675A97405A3}"/>
              </a:ext>
            </a:extLst>
          </p:cNvPr>
          <p:cNvSpPr>
            <a:spLocks noGrp="1"/>
          </p:cNvSpPr>
          <p:nvPr>
            <p:ph type="title"/>
          </p:nvPr>
        </p:nvSpPr>
        <p:spPr>
          <a:xfrm>
            <a:off x="387927" y="1028701"/>
            <a:ext cx="3248863" cy="3020785"/>
          </a:xfrm>
        </p:spPr>
        <p:txBody>
          <a:bodyPr>
            <a:normAutofit/>
          </a:bodyPr>
          <a:lstStyle/>
          <a:p>
            <a:pPr algn="r"/>
            <a:r>
              <a:rPr lang="en-AU" sz="3200">
                <a:solidFill>
                  <a:schemeClr val="bg1"/>
                </a:solidFill>
              </a:rPr>
              <a:t>What is high-value care?</a:t>
            </a:r>
          </a:p>
        </p:txBody>
      </p:sp>
      <p:sp>
        <p:nvSpPr>
          <p:cNvPr id="3" name="Content Placeholder 2">
            <a:extLst>
              <a:ext uri="{FF2B5EF4-FFF2-40B4-BE49-F238E27FC236}">
                <a16:creationId xmlns:a16="http://schemas.microsoft.com/office/drawing/2014/main" id="{BA5852BA-B881-4123-8505-39E5D7B5B66C}"/>
              </a:ext>
            </a:extLst>
          </p:cNvPr>
          <p:cNvSpPr>
            <a:spLocks noGrp="1"/>
          </p:cNvSpPr>
          <p:nvPr>
            <p:ph idx="1"/>
          </p:nvPr>
        </p:nvSpPr>
        <p:spPr>
          <a:xfrm>
            <a:off x="4777409" y="1028702"/>
            <a:ext cx="6273972" cy="4843462"/>
          </a:xfrm>
        </p:spPr>
        <p:txBody>
          <a:bodyPr>
            <a:normAutofit/>
          </a:bodyPr>
          <a:lstStyle/>
          <a:p>
            <a:pPr marL="342900" indent="-342900">
              <a:buFont typeface="Arial" panose="020B0604020202020204" pitchFamily="34" charset="0"/>
              <a:buChar char="•"/>
            </a:pPr>
            <a:r>
              <a:rPr lang="en-AU" sz="2400" dirty="0"/>
              <a:t>Ensuring patients receive the tests, treatments or procedures they need, and not those they don’t.</a:t>
            </a:r>
          </a:p>
          <a:p>
            <a:endParaRPr lang="en-AU" sz="2400" dirty="0"/>
          </a:p>
          <a:p>
            <a:pPr marL="342900" indent="-342900">
              <a:buFont typeface="Arial" panose="020B0604020202020204" pitchFamily="34" charset="0"/>
              <a:buChar char="•"/>
            </a:pPr>
            <a:r>
              <a:rPr lang="en-AU" sz="2400" dirty="0">
                <a:solidFill>
                  <a:schemeClr val="tx1">
                    <a:alpha val="25000"/>
                  </a:schemeClr>
                </a:solidFill>
              </a:rPr>
              <a:t>Using clinical reasoning to enable patient centred care.</a:t>
            </a:r>
          </a:p>
          <a:p>
            <a:endParaRPr lang="en-AU" sz="2400" dirty="0">
              <a:solidFill>
                <a:schemeClr val="tx1">
                  <a:alpha val="25000"/>
                </a:schemeClr>
              </a:solidFill>
            </a:endParaRPr>
          </a:p>
          <a:p>
            <a:pPr marL="342900" indent="-342900">
              <a:buFont typeface="Arial" panose="020B0604020202020204" pitchFamily="34" charset="0"/>
              <a:buChar char="•"/>
            </a:pPr>
            <a:r>
              <a:rPr lang="en-AU" sz="2400" dirty="0">
                <a:solidFill>
                  <a:schemeClr val="tx1">
                    <a:alpha val="25000"/>
                  </a:schemeClr>
                </a:solidFill>
              </a:rPr>
              <a:t>Engaging in joint-decision making.</a:t>
            </a:r>
          </a:p>
          <a:p>
            <a:endParaRPr lang="en-AU" sz="2400" dirty="0">
              <a:solidFill>
                <a:schemeClr val="tx1">
                  <a:alpha val="25000"/>
                </a:schemeClr>
              </a:solidFill>
            </a:endParaRPr>
          </a:p>
          <a:p>
            <a:endParaRPr lang="en-AU" sz="1800" dirty="0"/>
          </a:p>
        </p:txBody>
      </p:sp>
    </p:spTree>
    <p:extLst>
      <p:ext uri="{BB962C8B-B14F-4D97-AF65-F5344CB8AC3E}">
        <p14:creationId xmlns:p14="http://schemas.microsoft.com/office/powerpoint/2010/main" val="186600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CF73C39-0C1F-4AFC-9632-F675A97405A3}"/>
              </a:ext>
            </a:extLst>
          </p:cNvPr>
          <p:cNvSpPr>
            <a:spLocks noGrp="1"/>
          </p:cNvSpPr>
          <p:nvPr>
            <p:ph type="title"/>
          </p:nvPr>
        </p:nvSpPr>
        <p:spPr>
          <a:xfrm>
            <a:off x="387927" y="1028701"/>
            <a:ext cx="3248863" cy="3020785"/>
          </a:xfrm>
        </p:spPr>
        <p:txBody>
          <a:bodyPr>
            <a:normAutofit/>
          </a:bodyPr>
          <a:lstStyle/>
          <a:p>
            <a:pPr algn="r"/>
            <a:r>
              <a:rPr lang="en-AU" sz="3200">
                <a:solidFill>
                  <a:schemeClr val="bg1"/>
                </a:solidFill>
              </a:rPr>
              <a:t>What is high-value care?</a:t>
            </a:r>
          </a:p>
        </p:txBody>
      </p:sp>
      <p:sp>
        <p:nvSpPr>
          <p:cNvPr id="3" name="Content Placeholder 2">
            <a:extLst>
              <a:ext uri="{FF2B5EF4-FFF2-40B4-BE49-F238E27FC236}">
                <a16:creationId xmlns:a16="http://schemas.microsoft.com/office/drawing/2014/main" id="{BA5852BA-B881-4123-8505-39E5D7B5B66C}"/>
              </a:ext>
            </a:extLst>
          </p:cNvPr>
          <p:cNvSpPr>
            <a:spLocks noGrp="1"/>
          </p:cNvSpPr>
          <p:nvPr>
            <p:ph idx="1"/>
          </p:nvPr>
        </p:nvSpPr>
        <p:spPr>
          <a:xfrm>
            <a:off x="4777409" y="1028702"/>
            <a:ext cx="6273972" cy="4843462"/>
          </a:xfrm>
        </p:spPr>
        <p:txBody>
          <a:bodyPr>
            <a:normAutofit/>
          </a:bodyPr>
          <a:lstStyle/>
          <a:p>
            <a:pPr marL="342900" indent="-342900">
              <a:buFont typeface="Arial" panose="020B0604020202020204" pitchFamily="34" charset="0"/>
              <a:buChar char="•"/>
            </a:pPr>
            <a:r>
              <a:rPr lang="en-AU" sz="2400" dirty="0"/>
              <a:t>Ensuring patients receive the tests, treatments or procedures they need, and not those they don’t.</a:t>
            </a:r>
          </a:p>
          <a:p>
            <a:endParaRPr lang="en-AU" sz="2400" dirty="0"/>
          </a:p>
          <a:p>
            <a:pPr marL="342900" indent="-342900">
              <a:buFont typeface="Arial" panose="020B0604020202020204" pitchFamily="34" charset="0"/>
              <a:buChar char="•"/>
            </a:pPr>
            <a:r>
              <a:rPr lang="en-AU" sz="2400" dirty="0"/>
              <a:t>Using clinical reasoning to enable patient centred care.</a:t>
            </a:r>
          </a:p>
          <a:p>
            <a:endParaRPr lang="en-AU" sz="2400" dirty="0"/>
          </a:p>
          <a:p>
            <a:pPr marL="342900" indent="-342900">
              <a:buFont typeface="Arial" panose="020B0604020202020204" pitchFamily="34" charset="0"/>
              <a:buChar char="•"/>
            </a:pPr>
            <a:r>
              <a:rPr lang="en-AU" sz="2400" dirty="0">
                <a:solidFill>
                  <a:schemeClr val="tx1">
                    <a:alpha val="22000"/>
                  </a:schemeClr>
                </a:solidFill>
              </a:rPr>
              <a:t>Engaging in joint-decision making.</a:t>
            </a:r>
          </a:p>
          <a:p>
            <a:endParaRPr lang="en-AU" sz="2400" dirty="0">
              <a:solidFill>
                <a:schemeClr val="tx1">
                  <a:alpha val="22000"/>
                </a:schemeClr>
              </a:solidFill>
            </a:endParaRPr>
          </a:p>
          <a:p>
            <a:endParaRPr lang="en-AU" sz="1800" dirty="0"/>
          </a:p>
        </p:txBody>
      </p:sp>
    </p:spTree>
    <p:extLst>
      <p:ext uri="{BB962C8B-B14F-4D97-AF65-F5344CB8AC3E}">
        <p14:creationId xmlns:p14="http://schemas.microsoft.com/office/powerpoint/2010/main" val="2581713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CF73C39-0C1F-4AFC-9632-F675A97405A3}"/>
              </a:ext>
            </a:extLst>
          </p:cNvPr>
          <p:cNvSpPr>
            <a:spLocks noGrp="1"/>
          </p:cNvSpPr>
          <p:nvPr>
            <p:ph type="title"/>
          </p:nvPr>
        </p:nvSpPr>
        <p:spPr>
          <a:xfrm>
            <a:off x="387927" y="1028701"/>
            <a:ext cx="3248863" cy="3020785"/>
          </a:xfrm>
        </p:spPr>
        <p:txBody>
          <a:bodyPr>
            <a:normAutofit/>
          </a:bodyPr>
          <a:lstStyle/>
          <a:p>
            <a:pPr algn="r"/>
            <a:r>
              <a:rPr lang="en-AU" sz="3200">
                <a:solidFill>
                  <a:schemeClr val="bg1"/>
                </a:solidFill>
              </a:rPr>
              <a:t>What is high-value care?</a:t>
            </a:r>
          </a:p>
        </p:txBody>
      </p:sp>
      <p:sp>
        <p:nvSpPr>
          <p:cNvPr id="3" name="Content Placeholder 2">
            <a:extLst>
              <a:ext uri="{FF2B5EF4-FFF2-40B4-BE49-F238E27FC236}">
                <a16:creationId xmlns:a16="http://schemas.microsoft.com/office/drawing/2014/main" id="{BA5852BA-B881-4123-8505-39E5D7B5B66C}"/>
              </a:ext>
            </a:extLst>
          </p:cNvPr>
          <p:cNvSpPr>
            <a:spLocks noGrp="1"/>
          </p:cNvSpPr>
          <p:nvPr>
            <p:ph idx="1"/>
          </p:nvPr>
        </p:nvSpPr>
        <p:spPr>
          <a:xfrm>
            <a:off x="4777409" y="1028702"/>
            <a:ext cx="6273972" cy="4843462"/>
          </a:xfrm>
        </p:spPr>
        <p:txBody>
          <a:bodyPr>
            <a:normAutofit/>
          </a:bodyPr>
          <a:lstStyle/>
          <a:p>
            <a:pPr marL="342900" indent="-342900">
              <a:buFont typeface="Arial" panose="020B0604020202020204" pitchFamily="34" charset="0"/>
              <a:buChar char="•"/>
            </a:pPr>
            <a:r>
              <a:rPr lang="en-AU" sz="2400" dirty="0"/>
              <a:t>Ensuring patients receive the tests, treatments or procedures they need, and not those they don’t.</a:t>
            </a:r>
          </a:p>
          <a:p>
            <a:endParaRPr lang="en-AU" sz="2400" dirty="0"/>
          </a:p>
          <a:p>
            <a:pPr marL="342900" indent="-342900">
              <a:buFont typeface="Arial" panose="020B0604020202020204" pitchFamily="34" charset="0"/>
              <a:buChar char="•"/>
            </a:pPr>
            <a:r>
              <a:rPr lang="en-AU" sz="2400" dirty="0"/>
              <a:t>Using clinical reasoning to enable patient centred care.</a:t>
            </a:r>
          </a:p>
          <a:p>
            <a:endParaRPr lang="en-AU" sz="2400" dirty="0"/>
          </a:p>
          <a:p>
            <a:pPr marL="342900" indent="-342900">
              <a:buFont typeface="Arial" panose="020B0604020202020204" pitchFamily="34" charset="0"/>
              <a:buChar char="•"/>
            </a:pPr>
            <a:r>
              <a:rPr lang="en-AU" sz="2400" dirty="0"/>
              <a:t>Engaging in joint-decision making.</a:t>
            </a:r>
          </a:p>
          <a:p>
            <a:endParaRPr lang="en-AU" sz="2400" dirty="0"/>
          </a:p>
          <a:p>
            <a:endParaRPr lang="en-AU" sz="1800" dirty="0"/>
          </a:p>
        </p:txBody>
      </p:sp>
    </p:spTree>
    <p:extLst>
      <p:ext uri="{BB962C8B-B14F-4D97-AF65-F5344CB8AC3E}">
        <p14:creationId xmlns:p14="http://schemas.microsoft.com/office/powerpoint/2010/main" val="237975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596C-65A8-4CA8-8481-1107E814A3E0}"/>
              </a:ext>
            </a:extLst>
          </p:cNvPr>
          <p:cNvSpPr>
            <a:spLocks noGrp="1"/>
          </p:cNvSpPr>
          <p:nvPr>
            <p:ph type="title"/>
          </p:nvPr>
        </p:nvSpPr>
        <p:spPr>
          <a:xfrm>
            <a:off x="1371600" y="379141"/>
            <a:ext cx="9982199" cy="897209"/>
          </a:xfrm>
        </p:spPr>
        <p:txBody>
          <a:bodyPr>
            <a:normAutofit fontScale="90000"/>
          </a:bodyPr>
          <a:lstStyle/>
          <a:p>
            <a:r>
              <a:rPr lang="en-AU" dirty="0"/>
              <a:t>What does Evolve mean for physicians?</a:t>
            </a:r>
          </a:p>
        </p:txBody>
      </p:sp>
      <p:sp>
        <p:nvSpPr>
          <p:cNvPr id="3" name="Content Placeholder 2">
            <a:extLst>
              <a:ext uri="{FF2B5EF4-FFF2-40B4-BE49-F238E27FC236}">
                <a16:creationId xmlns:a16="http://schemas.microsoft.com/office/drawing/2014/main" id="{FB8FA799-217E-4470-A810-44C29504B378}"/>
              </a:ext>
            </a:extLst>
          </p:cNvPr>
          <p:cNvSpPr>
            <a:spLocks noGrp="1"/>
          </p:cNvSpPr>
          <p:nvPr>
            <p:ph idx="1"/>
          </p:nvPr>
        </p:nvSpPr>
        <p:spPr/>
        <p:txBody>
          <a:bodyPr>
            <a:normAutofit/>
          </a:bodyPr>
          <a:lstStyle/>
          <a:p>
            <a:pPr marL="0" lvl="0" indent="0">
              <a:lnSpc>
                <a:spcPct val="100000"/>
              </a:lnSpc>
              <a:spcBef>
                <a:spcPts val="0"/>
              </a:spcBef>
              <a:buClrTx/>
              <a:buNone/>
              <a:defRPr/>
            </a:pPr>
            <a:r>
              <a:rPr lang="en-AU" dirty="0">
                <a:solidFill>
                  <a:prstClr val="black"/>
                </a:solidFill>
                <a:latin typeface="Arial" panose="020B0604020202020204" pitchFamily="34" charset="0"/>
                <a:cs typeface="Arial" panose="020B0604020202020204" pitchFamily="34" charset="0"/>
              </a:rPr>
              <a:t>Evolve ‘Top-Five’ recommendations on low-value practices are developed through a rigorous, peer-reviewed process; led by clinical experts, informed by evidence and guided by consultation.</a:t>
            </a:r>
          </a:p>
          <a:p>
            <a:pPr marL="0" lvl="0" indent="0">
              <a:lnSpc>
                <a:spcPct val="100000"/>
              </a:lnSpc>
              <a:spcBef>
                <a:spcPts val="0"/>
              </a:spcBef>
              <a:buClrTx/>
              <a:buNone/>
              <a:defRPr/>
            </a:pPr>
            <a:endParaRPr lang="en-AU" sz="26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ClrTx/>
              <a:buNone/>
              <a:defRPr/>
            </a:pPr>
            <a:r>
              <a:rPr lang="en-AU" sz="2600" b="1" dirty="0">
                <a:solidFill>
                  <a:schemeClr val="bg1">
                    <a:alpha val="25000"/>
                  </a:schemeClr>
                </a:solidFill>
                <a:latin typeface="Arial" panose="020B0604020202020204" pitchFamily="34" charset="0"/>
                <a:cs typeface="Arial" panose="020B0604020202020204" pitchFamily="34" charset="0"/>
              </a:rPr>
              <a:t>Evolve enables physicians to:</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safely and responsibly phase out low-value tests, treatments and procedures, where appropriate </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enhance the safety and quality of healthcare</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provide high-value care to patients based on evidence and expertise, and </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influence the best use of health resources, reducing wasted expenditure and the carbon footprint of the healthcare system</a:t>
            </a:r>
          </a:p>
        </p:txBody>
      </p:sp>
    </p:spTree>
    <p:extLst>
      <p:ext uri="{BB962C8B-B14F-4D97-AF65-F5344CB8AC3E}">
        <p14:creationId xmlns:p14="http://schemas.microsoft.com/office/powerpoint/2010/main" val="1531918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DAF4AA-9270-40B5-B73C-B11B9A92F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86E153-49AB-5148-B27D-812A4044B219}"/>
              </a:ext>
            </a:extLst>
          </p:cNvPr>
          <p:cNvSpPr>
            <a:spLocks noGrp="1"/>
          </p:cNvSpPr>
          <p:nvPr>
            <p:ph type="title"/>
          </p:nvPr>
        </p:nvSpPr>
        <p:spPr>
          <a:xfrm>
            <a:off x="1371598" y="462743"/>
            <a:ext cx="5327375" cy="1560022"/>
          </a:xfrm>
        </p:spPr>
        <p:txBody>
          <a:bodyPr anchor="b">
            <a:normAutofit/>
          </a:bodyPr>
          <a:lstStyle/>
          <a:p>
            <a:endParaRPr lang="en-US" dirty="0"/>
          </a:p>
        </p:txBody>
      </p:sp>
      <p:sp>
        <p:nvSpPr>
          <p:cNvPr id="3" name="Content Placeholder 2">
            <a:extLst>
              <a:ext uri="{FF2B5EF4-FFF2-40B4-BE49-F238E27FC236}">
                <a16:creationId xmlns:a16="http://schemas.microsoft.com/office/drawing/2014/main" id="{91BFE45C-A10E-0F45-9AA3-0218C0157B5D}"/>
              </a:ext>
            </a:extLst>
          </p:cNvPr>
          <p:cNvSpPr>
            <a:spLocks noGrp="1"/>
          </p:cNvSpPr>
          <p:nvPr>
            <p:ph idx="1"/>
          </p:nvPr>
        </p:nvSpPr>
        <p:spPr>
          <a:xfrm>
            <a:off x="1371600" y="2279374"/>
            <a:ext cx="5327373" cy="3601436"/>
          </a:xfrm>
        </p:spPr>
        <p:txBody>
          <a:bodyPr>
            <a:normAutofit/>
          </a:bodyPr>
          <a:lstStyle/>
          <a:p>
            <a:pPr marL="0" indent="0" algn="ctr">
              <a:buNone/>
            </a:pPr>
            <a:r>
              <a:rPr lang="en-AU" sz="2400" b="1" i="1" dirty="0">
                <a:latin typeface="Tisa Offc Serif Pro" panose="020F0502020204030204" pitchFamily="34" charset="0"/>
              </a:rPr>
              <a:t>The Mildura Base Hospital would like to acknowledge all the Traditional Owners throughout the Murray Mallee Region and on whose land we work and live as the first people of this Nation. We also pay respect to all Elders past and present and to honour their culture. </a:t>
            </a:r>
            <a:endParaRPr lang="en-AU" sz="2400" b="1" dirty="0">
              <a:latin typeface="Tisa Offc Serif Pro" panose="020F0502020204030204" pitchFamily="34" charset="0"/>
            </a:endParaRPr>
          </a:p>
          <a:p>
            <a:endParaRPr lang="en-US" sz="1600" dirty="0"/>
          </a:p>
        </p:txBody>
      </p:sp>
      <p:sp>
        <p:nvSpPr>
          <p:cNvPr id="12" name="Rectangle 11">
            <a:extLst>
              <a:ext uri="{FF2B5EF4-FFF2-40B4-BE49-F238E27FC236}">
                <a16:creationId xmlns:a16="http://schemas.microsoft.com/office/drawing/2014/main" id="{31D5E60A-D6B1-4F21-A993-313958AF0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15300" y="-4"/>
            <a:ext cx="4076699" cy="6858003"/>
          </a:xfrm>
          <a:prstGeom prst="rect">
            <a:avLst/>
          </a:prstGeom>
          <a:gradFill>
            <a:gsLst>
              <a:gs pos="8000">
                <a:schemeClr val="accent6"/>
              </a:gs>
              <a:gs pos="100000">
                <a:schemeClr val="accent5">
                  <a:alpha val="9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B7BB16B-E108-4C64-97D5-7AC67CC5E2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24863" y="1390436"/>
            <a:ext cx="6857572" cy="4076700"/>
          </a:xfrm>
          <a:prstGeom prst="rect">
            <a:avLst/>
          </a:prstGeom>
          <a:gradFill>
            <a:gsLst>
              <a:gs pos="0">
                <a:schemeClr val="accent4">
                  <a:alpha val="13000"/>
                </a:schemeClr>
              </a:gs>
              <a:gs pos="99000">
                <a:schemeClr val="accent2">
                  <a:alpha val="5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5F6A003-4671-4F7B-A12E-2946D61E4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785110" y="1451112"/>
            <a:ext cx="6858001" cy="3955771"/>
          </a:xfrm>
          <a:prstGeom prst="rect">
            <a:avLst/>
          </a:prstGeom>
          <a:gradFill>
            <a:gsLst>
              <a:gs pos="0">
                <a:schemeClr val="accent6">
                  <a:alpha val="0"/>
                </a:schemeClr>
              </a:gs>
              <a:gs pos="72000">
                <a:schemeClr val="tx2">
                  <a:lumMod val="75000"/>
                  <a:lumOff val="25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Family">
            <a:extLst>
              <a:ext uri="{FF2B5EF4-FFF2-40B4-BE49-F238E27FC236}">
                <a16:creationId xmlns:a16="http://schemas.microsoft.com/office/drawing/2014/main" id="{5673E8A2-1919-4C34-AEC4-2E4F87D760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69796" y="1028699"/>
            <a:ext cx="4076701" cy="4076701"/>
          </a:xfrm>
          <a:prstGeom prst="rect">
            <a:avLst/>
          </a:prstGeom>
        </p:spPr>
      </p:pic>
    </p:spTree>
    <p:extLst>
      <p:ext uri="{BB962C8B-B14F-4D97-AF65-F5344CB8AC3E}">
        <p14:creationId xmlns:p14="http://schemas.microsoft.com/office/powerpoint/2010/main" val="2675952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596C-65A8-4CA8-8481-1107E814A3E0}"/>
              </a:ext>
            </a:extLst>
          </p:cNvPr>
          <p:cNvSpPr>
            <a:spLocks noGrp="1"/>
          </p:cNvSpPr>
          <p:nvPr>
            <p:ph type="title"/>
          </p:nvPr>
        </p:nvSpPr>
        <p:spPr>
          <a:xfrm>
            <a:off x="1371600" y="379141"/>
            <a:ext cx="9982199" cy="897209"/>
          </a:xfrm>
        </p:spPr>
        <p:txBody>
          <a:bodyPr>
            <a:normAutofit fontScale="90000"/>
          </a:bodyPr>
          <a:lstStyle/>
          <a:p>
            <a:r>
              <a:rPr lang="en-AU" dirty="0"/>
              <a:t>What does Evolve mean for physicians?</a:t>
            </a:r>
          </a:p>
        </p:txBody>
      </p:sp>
      <p:sp>
        <p:nvSpPr>
          <p:cNvPr id="3" name="Content Placeholder 2">
            <a:extLst>
              <a:ext uri="{FF2B5EF4-FFF2-40B4-BE49-F238E27FC236}">
                <a16:creationId xmlns:a16="http://schemas.microsoft.com/office/drawing/2014/main" id="{FB8FA799-217E-4470-A810-44C29504B378}"/>
              </a:ext>
            </a:extLst>
          </p:cNvPr>
          <p:cNvSpPr>
            <a:spLocks noGrp="1"/>
          </p:cNvSpPr>
          <p:nvPr>
            <p:ph idx="1"/>
          </p:nvPr>
        </p:nvSpPr>
        <p:spPr/>
        <p:txBody>
          <a:bodyPr>
            <a:normAutofit/>
          </a:bodyPr>
          <a:lstStyle/>
          <a:p>
            <a:pPr marL="0" lvl="0" indent="0">
              <a:lnSpc>
                <a:spcPct val="100000"/>
              </a:lnSpc>
              <a:spcBef>
                <a:spcPts val="0"/>
              </a:spcBef>
              <a:buClrTx/>
              <a:buNone/>
              <a:defRPr/>
            </a:pPr>
            <a:r>
              <a:rPr lang="en-AU" dirty="0">
                <a:solidFill>
                  <a:prstClr val="black"/>
                </a:solidFill>
                <a:latin typeface="Arial" panose="020B0604020202020204" pitchFamily="34" charset="0"/>
                <a:cs typeface="Arial" panose="020B0604020202020204" pitchFamily="34" charset="0"/>
              </a:rPr>
              <a:t>Evolve ‘Top-Five’ recommendations on low-value practices are developed through a rigorous, peer-reviewed process; led by clinical experts, informed by evidence and guided by consultation.</a:t>
            </a:r>
          </a:p>
          <a:p>
            <a:pPr marL="0" lvl="0" indent="0">
              <a:lnSpc>
                <a:spcPct val="100000"/>
              </a:lnSpc>
              <a:spcBef>
                <a:spcPts val="0"/>
              </a:spcBef>
              <a:buClrTx/>
              <a:buNone/>
              <a:defRPr/>
            </a:pPr>
            <a:endParaRPr lang="en-AU" sz="26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ClrTx/>
              <a:buNone/>
              <a:defRPr/>
            </a:pPr>
            <a:r>
              <a:rPr lang="en-AU" sz="2600" b="1" dirty="0">
                <a:latin typeface="Arial" panose="020B0604020202020204" pitchFamily="34" charset="0"/>
                <a:cs typeface="Arial" panose="020B0604020202020204" pitchFamily="34" charset="0"/>
              </a:rPr>
              <a:t>Evolve enables physicians to:</a:t>
            </a:r>
          </a:p>
          <a:p>
            <a:pPr marL="342900" lvl="0" indent="-342900">
              <a:lnSpc>
                <a:spcPct val="100000"/>
              </a:lnSpc>
              <a:spcBef>
                <a:spcPts val="0"/>
              </a:spcBef>
              <a:buClr>
                <a:srgbClr val="E8BB64"/>
              </a:buClr>
              <a:buFont typeface="Arial" panose="020B0604020202020204" pitchFamily="34" charset="0"/>
              <a:buChar char="•"/>
              <a:defRPr/>
            </a:pPr>
            <a:r>
              <a:rPr lang="en-AU" dirty="0">
                <a:latin typeface="Arial" panose="020B0604020202020204" pitchFamily="34" charset="0"/>
                <a:cs typeface="Arial" panose="020B0604020202020204" pitchFamily="34" charset="0"/>
              </a:rPr>
              <a:t>safely and responsibly phase out low-value tests, treatments and procedures, where appropriate </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enhance the safety and quality of healthcare</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provide high-value care to patients based on evidence and expertise, and </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influence the best use of health resources, reducing wasted expenditure and the carbon footprint of the healthcare system</a:t>
            </a:r>
          </a:p>
        </p:txBody>
      </p:sp>
    </p:spTree>
    <p:extLst>
      <p:ext uri="{BB962C8B-B14F-4D97-AF65-F5344CB8AC3E}">
        <p14:creationId xmlns:p14="http://schemas.microsoft.com/office/powerpoint/2010/main" val="1324275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596C-65A8-4CA8-8481-1107E814A3E0}"/>
              </a:ext>
            </a:extLst>
          </p:cNvPr>
          <p:cNvSpPr>
            <a:spLocks noGrp="1"/>
          </p:cNvSpPr>
          <p:nvPr>
            <p:ph type="title"/>
          </p:nvPr>
        </p:nvSpPr>
        <p:spPr>
          <a:xfrm>
            <a:off x="1371600" y="379141"/>
            <a:ext cx="9982199" cy="897209"/>
          </a:xfrm>
        </p:spPr>
        <p:txBody>
          <a:bodyPr>
            <a:normAutofit fontScale="90000"/>
          </a:bodyPr>
          <a:lstStyle/>
          <a:p>
            <a:r>
              <a:rPr lang="en-AU" dirty="0"/>
              <a:t>What does Evolve mean for physicians?</a:t>
            </a:r>
          </a:p>
        </p:txBody>
      </p:sp>
      <p:sp>
        <p:nvSpPr>
          <p:cNvPr id="3" name="Content Placeholder 2">
            <a:extLst>
              <a:ext uri="{FF2B5EF4-FFF2-40B4-BE49-F238E27FC236}">
                <a16:creationId xmlns:a16="http://schemas.microsoft.com/office/drawing/2014/main" id="{FB8FA799-217E-4470-A810-44C29504B378}"/>
              </a:ext>
            </a:extLst>
          </p:cNvPr>
          <p:cNvSpPr>
            <a:spLocks noGrp="1"/>
          </p:cNvSpPr>
          <p:nvPr>
            <p:ph idx="1"/>
          </p:nvPr>
        </p:nvSpPr>
        <p:spPr/>
        <p:txBody>
          <a:bodyPr>
            <a:normAutofit/>
          </a:bodyPr>
          <a:lstStyle/>
          <a:p>
            <a:pPr marL="0" lvl="0" indent="0">
              <a:lnSpc>
                <a:spcPct val="100000"/>
              </a:lnSpc>
              <a:spcBef>
                <a:spcPts val="0"/>
              </a:spcBef>
              <a:buClrTx/>
              <a:buNone/>
              <a:defRPr/>
            </a:pPr>
            <a:r>
              <a:rPr lang="en-AU" dirty="0">
                <a:solidFill>
                  <a:prstClr val="black"/>
                </a:solidFill>
                <a:latin typeface="Arial" panose="020B0604020202020204" pitchFamily="34" charset="0"/>
                <a:cs typeface="Arial" panose="020B0604020202020204" pitchFamily="34" charset="0"/>
              </a:rPr>
              <a:t>Evolve ‘Top-Five’ recommendations on low-value practices are developed through a rigorous, peer-reviewed process; led by clinical experts, informed by evidence and guided by consultation.</a:t>
            </a:r>
          </a:p>
          <a:p>
            <a:pPr marL="0" lvl="0" indent="0">
              <a:lnSpc>
                <a:spcPct val="100000"/>
              </a:lnSpc>
              <a:spcBef>
                <a:spcPts val="0"/>
              </a:spcBef>
              <a:buClrTx/>
              <a:buNone/>
              <a:defRPr/>
            </a:pPr>
            <a:endParaRPr lang="en-AU" sz="26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ClrTx/>
              <a:buNone/>
              <a:defRPr/>
            </a:pPr>
            <a:r>
              <a:rPr lang="en-AU" sz="2600" b="1" dirty="0">
                <a:latin typeface="Arial" panose="020B0604020202020204" pitchFamily="34" charset="0"/>
                <a:cs typeface="Arial" panose="020B0604020202020204" pitchFamily="34" charset="0"/>
              </a:rPr>
              <a:t>Evolve enables physicians to:</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safely and responsibly phase out low-value tests, treatments and procedures, where appropriate </a:t>
            </a:r>
          </a:p>
          <a:p>
            <a:pPr marL="342900" lvl="0" indent="-342900">
              <a:lnSpc>
                <a:spcPct val="100000"/>
              </a:lnSpc>
              <a:spcBef>
                <a:spcPts val="0"/>
              </a:spcBef>
              <a:buClr>
                <a:srgbClr val="E8BB64"/>
              </a:buClr>
              <a:buFont typeface="Arial" panose="020B0604020202020204" pitchFamily="34" charset="0"/>
              <a:buChar char="•"/>
              <a:defRPr/>
            </a:pPr>
            <a:r>
              <a:rPr lang="en-AU" dirty="0">
                <a:latin typeface="Arial" panose="020B0604020202020204" pitchFamily="34" charset="0"/>
                <a:cs typeface="Arial" panose="020B0604020202020204" pitchFamily="34" charset="0"/>
              </a:rPr>
              <a:t>enhance the safety and quality of healthcare</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provide high-value care to patients based on evidence and expertise, and </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influence the best use of health resources, reducing wasted expenditure and the carbon footprint of the healthcare system</a:t>
            </a:r>
          </a:p>
        </p:txBody>
      </p:sp>
    </p:spTree>
    <p:extLst>
      <p:ext uri="{BB962C8B-B14F-4D97-AF65-F5344CB8AC3E}">
        <p14:creationId xmlns:p14="http://schemas.microsoft.com/office/powerpoint/2010/main" val="629214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596C-65A8-4CA8-8481-1107E814A3E0}"/>
              </a:ext>
            </a:extLst>
          </p:cNvPr>
          <p:cNvSpPr>
            <a:spLocks noGrp="1"/>
          </p:cNvSpPr>
          <p:nvPr>
            <p:ph type="title"/>
          </p:nvPr>
        </p:nvSpPr>
        <p:spPr>
          <a:xfrm>
            <a:off x="1371600" y="379141"/>
            <a:ext cx="9982199" cy="897209"/>
          </a:xfrm>
        </p:spPr>
        <p:txBody>
          <a:bodyPr>
            <a:normAutofit fontScale="90000"/>
          </a:bodyPr>
          <a:lstStyle/>
          <a:p>
            <a:r>
              <a:rPr lang="en-AU" dirty="0"/>
              <a:t>What does Evolve mean for physicians?</a:t>
            </a:r>
          </a:p>
        </p:txBody>
      </p:sp>
      <p:sp>
        <p:nvSpPr>
          <p:cNvPr id="3" name="Content Placeholder 2">
            <a:extLst>
              <a:ext uri="{FF2B5EF4-FFF2-40B4-BE49-F238E27FC236}">
                <a16:creationId xmlns:a16="http://schemas.microsoft.com/office/drawing/2014/main" id="{FB8FA799-217E-4470-A810-44C29504B378}"/>
              </a:ext>
            </a:extLst>
          </p:cNvPr>
          <p:cNvSpPr>
            <a:spLocks noGrp="1"/>
          </p:cNvSpPr>
          <p:nvPr>
            <p:ph idx="1"/>
          </p:nvPr>
        </p:nvSpPr>
        <p:spPr/>
        <p:txBody>
          <a:bodyPr>
            <a:normAutofit/>
          </a:bodyPr>
          <a:lstStyle/>
          <a:p>
            <a:pPr marL="0" lvl="0" indent="0">
              <a:lnSpc>
                <a:spcPct val="100000"/>
              </a:lnSpc>
              <a:spcBef>
                <a:spcPts val="0"/>
              </a:spcBef>
              <a:buClrTx/>
              <a:buNone/>
              <a:defRPr/>
            </a:pPr>
            <a:r>
              <a:rPr lang="en-AU" dirty="0">
                <a:solidFill>
                  <a:prstClr val="black"/>
                </a:solidFill>
                <a:latin typeface="Arial" panose="020B0604020202020204" pitchFamily="34" charset="0"/>
                <a:cs typeface="Arial" panose="020B0604020202020204" pitchFamily="34" charset="0"/>
              </a:rPr>
              <a:t>Evolve ‘Top-Five’ recommendations on low-value practices are developed through a rigorous, peer-reviewed process; led by clinical experts, informed by evidence and guided by consultation.</a:t>
            </a:r>
          </a:p>
          <a:p>
            <a:pPr marL="0" lvl="0" indent="0">
              <a:lnSpc>
                <a:spcPct val="100000"/>
              </a:lnSpc>
              <a:spcBef>
                <a:spcPts val="0"/>
              </a:spcBef>
              <a:buClrTx/>
              <a:buNone/>
              <a:defRPr/>
            </a:pPr>
            <a:endParaRPr lang="en-AU" sz="26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ClrTx/>
              <a:buNone/>
              <a:defRPr/>
            </a:pPr>
            <a:r>
              <a:rPr lang="en-AU" sz="2600" b="1" dirty="0">
                <a:latin typeface="Arial" panose="020B0604020202020204" pitchFamily="34" charset="0"/>
                <a:cs typeface="Arial" panose="020B0604020202020204" pitchFamily="34" charset="0"/>
              </a:rPr>
              <a:t>Evolve enables physicians to:</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safely and responsibly phase out low-value tests, treatments and procedures, where appropriate </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enhance the safety and quality of healthcare</a:t>
            </a:r>
          </a:p>
          <a:p>
            <a:pPr marL="342900" lvl="0" indent="-342900">
              <a:lnSpc>
                <a:spcPct val="100000"/>
              </a:lnSpc>
              <a:spcBef>
                <a:spcPts val="0"/>
              </a:spcBef>
              <a:buClr>
                <a:srgbClr val="E8BB64"/>
              </a:buClr>
              <a:buFont typeface="Arial" panose="020B0604020202020204" pitchFamily="34" charset="0"/>
              <a:buChar char="•"/>
              <a:defRPr/>
            </a:pPr>
            <a:r>
              <a:rPr lang="en-AU" dirty="0">
                <a:latin typeface="Arial" panose="020B0604020202020204" pitchFamily="34" charset="0"/>
                <a:cs typeface="Arial" panose="020B0604020202020204" pitchFamily="34" charset="0"/>
              </a:rPr>
              <a:t>provide high-value care to patients based on evidence and expertise, and </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influence the best use of health resources, reducing wasted expenditure and the carbon footprint of the healthcare system</a:t>
            </a:r>
          </a:p>
        </p:txBody>
      </p:sp>
    </p:spTree>
    <p:extLst>
      <p:ext uri="{BB962C8B-B14F-4D97-AF65-F5344CB8AC3E}">
        <p14:creationId xmlns:p14="http://schemas.microsoft.com/office/powerpoint/2010/main" val="3557445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596C-65A8-4CA8-8481-1107E814A3E0}"/>
              </a:ext>
            </a:extLst>
          </p:cNvPr>
          <p:cNvSpPr>
            <a:spLocks noGrp="1"/>
          </p:cNvSpPr>
          <p:nvPr>
            <p:ph type="title"/>
          </p:nvPr>
        </p:nvSpPr>
        <p:spPr>
          <a:xfrm>
            <a:off x="1371600" y="379141"/>
            <a:ext cx="9982199" cy="897209"/>
          </a:xfrm>
        </p:spPr>
        <p:txBody>
          <a:bodyPr>
            <a:normAutofit fontScale="90000"/>
          </a:bodyPr>
          <a:lstStyle/>
          <a:p>
            <a:r>
              <a:rPr lang="en-AU" dirty="0"/>
              <a:t>What does Evolve mean for physicians?</a:t>
            </a:r>
          </a:p>
        </p:txBody>
      </p:sp>
      <p:sp>
        <p:nvSpPr>
          <p:cNvPr id="3" name="Content Placeholder 2">
            <a:extLst>
              <a:ext uri="{FF2B5EF4-FFF2-40B4-BE49-F238E27FC236}">
                <a16:creationId xmlns:a16="http://schemas.microsoft.com/office/drawing/2014/main" id="{FB8FA799-217E-4470-A810-44C29504B378}"/>
              </a:ext>
            </a:extLst>
          </p:cNvPr>
          <p:cNvSpPr>
            <a:spLocks noGrp="1"/>
          </p:cNvSpPr>
          <p:nvPr>
            <p:ph idx="1"/>
          </p:nvPr>
        </p:nvSpPr>
        <p:spPr/>
        <p:txBody>
          <a:bodyPr>
            <a:normAutofit/>
          </a:bodyPr>
          <a:lstStyle/>
          <a:p>
            <a:pPr marL="0" lvl="0" indent="0">
              <a:lnSpc>
                <a:spcPct val="100000"/>
              </a:lnSpc>
              <a:spcBef>
                <a:spcPts val="0"/>
              </a:spcBef>
              <a:buClrTx/>
              <a:buNone/>
              <a:defRPr/>
            </a:pPr>
            <a:r>
              <a:rPr lang="en-AU" dirty="0">
                <a:solidFill>
                  <a:prstClr val="black"/>
                </a:solidFill>
                <a:latin typeface="Arial" panose="020B0604020202020204" pitchFamily="34" charset="0"/>
                <a:cs typeface="Arial" panose="020B0604020202020204" pitchFamily="34" charset="0"/>
              </a:rPr>
              <a:t>Evolve ‘Top-Five’ recommendations on low-value practices are developed through a rigorous, peer-reviewed process; led by clinical experts, informed by evidence and guided by consultation.</a:t>
            </a:r>
          </a:p>
          <a:p>
            <a:pPr marL="0" lvl="0" indent="0">
              <a:lnSpc>
                <a:spcPct val="100000"/>
              </a:lnSpc>
              <a:spcBef>
                <a:spcPts val="0"/>
              </a:spcBef>
              <a:buClrTx/>
              <a:buNone/>
              <a:defRPr/>
            </a:pPr>
            <a:endParaRPr lang="en-AU" sz="2600" dirty="0">
              <a:solidFill>
                <a:prstClr val="black"/>
              </a:solidFill>
              <a:latin typeface="Arial" panose="020B0604020202020204" pitchFamily="34" charset="0"/>
              <a:cs typeface="Arial" panose="020B0604020202020204" pitchFamily="34" charset="0"/>
            </a:endParaRPr>
          </a:p>
          <a:p>
            <a:pPr marL="0" lvl="0" indent="0">
              <a:lnSpc>
                <a:spcPct val="100000"/>
              </a:lnSpc>
              <a:spcBef>
                <a:spcPts val="0"/>
              </a:spcBef>
              <a:buClrTx/>
              <a:buNone/>
              <a:defRPr/>
            </a:pPr>
            <a:r>
              <a:rPr lang="en-AU" sz="2600" b="1" dirty="0">
                <a:latin typeface="Arial" panose="020B0604020202020204" pitchFamily="34" charset="0"/>
                <a:cs typeface="Arial" panose="020B0604020202020204" pitchFamily="34" charset="0"/>
              </a:rPr>
              <a:t>Evolve enables physicians to:</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safely and responsibly phase out low-value tests, treatments and procedures, where appropriate </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enhance the safety and quality of healthcare</a:t>
            </a:r>
          </a:p>
          <a:p>
            <a:pPr marL="342900" lvl="0" indent="-342900">
              <a:lnSpc>
                <a:spcPct val="100000"/>
              </a:lnSpc>
              <a:spcBef>
                <a:spcPts val="0"/>
              </a:spcBef>
              <a:buClr>
                <a:srgbClr val="E8BB64"/>
              </a:buClr>
              <a:buFont typeface="Arial" panose="020B0604020202020204" pitchFamily="34" charset="0"/>
              <a:buChar char="•"/>
              <a:defRPr/>
            </a:pPr>
            <a:r>
              <a:rPr lang="en-AU" dirty="0">
                <a:solidFill>
                  <a:schemeClr val="bg1">
                    <a:alpha val="25000"/>
                  </a:schemeClr>
                </a:solidFill>
                <a:latin typeface="Arial" panose="020B0604020202020204" pitchFamily="34" charset="0"/>
                <a:cs typeface="Arial" panose="020B0604020202020204" pitchFamily="34" charset="0"/>
              </a:rPr>
              <a:t>provide high-value care to patients based on evidence and expertise, and </a:t>
            </a:r>
          </a:p>
          <a:p>
            <a:pPr marL="342900" lvl="0" indent="-342900">
              <a:lnSpc>
                <a:spcPct val="100000"/>
              </a:lnSpc>
              <a:spcBef>
                <a:spcPts val="0"/>
              </a:spcBef>
              <a:buClr>
                <a:srgbClr val="E8BB64"/>
              </a:buClr>
              <a:buFont typeface="Arial" panose="020B0604020202020204" pitchFamily="34" charset="0"/>
              <a:buChar char="•"/>
              <a:defRPr/>
            </a:pPr>
            <a:r>
              <a:rPr lang="en-AU" dirty="0">
                <a:latin typeface="Arial" panose="020B0604020202020204" pitchFamily="34" charset="0"/>
                <a:cs typeface="Arial" panose="020B0604020202020204" pitchFamily="34" charset="0"/>
              </a:rPr>
              <a:t>influence the best use of health resources, reducing wasted expenditure and the carbon footprint of the healthcare system</a:t>
            </a:r>
          </a:p>
        </p:txBody>
      </p:sp>
    </p:spTree>
    <p:extLst>
      <p:ext uri="{BB962C8B-B14F-4D97-AF65-F5344CB8AC3E}">
        <p14:creationId xmlns:p14="http://schemas.microsoft.com/office/powerpoint/2010/main" val="2877749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5784F-DDE4-4545-8064-93E8B52ED773}"/>
              </a:ext>
            </a:extLst>
          </p:cNvPr>
          <p:cNvSpPr>
            <a:spLocks noGrp="1"/>
          </p:cNvSpPr>
          <p:nvPr>
            <p:ph idx="1"/>
          </p:nvPr>
        </p:nvSpPr>
        <p:spPr/>
        <p:txBody>
          <a:bodyPr/>
          <a:lstStyle/>
          <a:p>
            <a:r>
              <a:rPr lang="en-AU" dirty="0"/>
              <a:t>Evolve is patient centred and evidence based, with rigorous and transparent processes. Its focus is to stimulate clinical conversations – between colleagues, across specialties, and with patients – to ensure the care that’s delivered is the best for each patient</a:t>
            </a:r>
          </a:p>
          <a:p>
            <a:r>
              <a:rPr lang="en-AU" dirty="0"/>
              <a:t>Evolve is a physician led initiative to ensure the highest quality patient care through the identification and reduction of low value practices and interventions.</a:t>
            </a:r>
          </a:p>
          <a:p>
            <a:r>
              <a:rPr lang="en-AU" dirty="0"/>
              <a:t>Evolve is part of a worldwide movement to analyse medical practices and reduce unnecessary interventions. It is an initiative in partnership between the RACP and the Specialty Societies, Divisions, Faculties and Chapters</a:t>
            </a:r>
            <a:endParaRPr lang="en-US" dirty="0"/>
          </a:p>
        </p:txBody>
      </p:sp>
      <p:pic>
        <p:nvPicPr>
          <p:cNvPr id="5" name="Picture 4">
            <a:extLst>
              <a:ext uri="{FF2B5EF4-FFF2-40B4-BE49-F238E27FC236}">
                <a16:creationId xmlns:a16="http://schemas.microsoft.com/office/drawing/2014/main" id="{991B411E-15CE-B74D-BB71-7D98411E591A}"/>
              </a:ext>
            </a:extLst>
          </p:cNvPr>
          <p:cNvPicPr>
            <a:picLocks noChangeAspect="1"/>
          </p:cNvPicPr>
          <p:nvPr/>
        </p:nvPicPr>
        <p:blipFill>
          <a:blip r:embed="rId2"/>
          <a:stretch>
            <a:fillRect/>
          </a:stretch>
        </p:blipFill>
        <p:spPr>
          <a:xfrm>
            <a:off x="9067800" y="5634037"/>
            <a:ext cx="3124200" cy="647700"/>
          </a:xfrm>
          <a:prstGeom prst="rect">
            <a:avLst/>
          </a:prstGeom>
        </p:spPr>
      </p:pic>
      <p:sp>
        <p:nvSpPr>
          <p:cNvPr id="6" name="TextBox 5">
            <a:extLst>
              <a:ext uri="{FF2B5EF4-FFF2-40B4-BE49-F238E27FC236}">
                <a16:creationId xmlns:a16="http://schemas.microsoft.com/office/drawing/2014/main" id="{944DFD87-AA13-2344-B9C6-C430E6F6CEF6}"/>
              </a:ext>
            </a:extLst>
          </p:cNvPr>
          <p:cNvSpPr txBox="1"/>
          <p:nvPr/>
        </p:nvSpPr>
        <p:spPr>
          <a:xfrm>
            <a:off x="8786813" y="5695588"/>
            <a:ext cx="8601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Source</a:t>
            </a:r>
          </a:p>
        </p:txBody>
      </p:sp>
      <p:pic>
        <p:nvPicPr>
          <p:cNvPr id="10" name="Picture 9" descr="A picture containing drawing&#10;&#10;Description automatically generated">
            <a:extLst>
              <a:ext uri="{FF2B5EF4-FFF2-40B4-BE49-F238E27FC236}">
                <a16:creationId xmlns:a16="http://schemas.microsoft.com/office/drawing/2014/main" id="{911F53C8-1D8F-4E62-BEF6-E0EE197FAC94}"/>
              </a:ext>
            </a:extLst>
          </p:cNvPr>
          <p:cNvPicPr>
            <a:picLocks noChangeAspect="1"/>
          </p:cNvPicPr>
          <p:nvPr/>
        </p:nvPicPr>
        <p:blipFill>
          <a:blip r:embed="rId3"/>
          <a:stretch>
            <a:fillRect/>
          </a:stretch>
        </p:blipFill>
        <p:spPr>
          <a:xfrm>
            <a:off x="1371600" y="985288"/>
            <a:ext cx="2355443" cy="1143095"/>
          </a:xfrm>
          <a:prstGeom prst="rect">
            <a:avLst/>
          </a:prstGeom>
        </p:spPr>
      </p:pic>
    </p:spTree>
    <p:extLst>
      <p:ext uri="{BB962C8B-B14F-4D97-AF65-F5344CB8AC3E}">
        <p14:creationId xmlns:p14="http://schemas.microsoft.com/office/powerpoint/2010/main" val="3583831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5784F-DDE4-4545-8064-93E8B52ED773}"/>
              </a:ext>
            </a:extLst>
          </p:cNvPr>
          <p:cNvSpPr>
            <a:spLocks noGrp="1"/>
          </p:cNvSpPr>
          <p:nvPr>
            <p:ph idx="1"/>
          </p:nvPr>
        </p:nvSpPr>
        <p:spPr/>
        <p:txBody>
          <a:bodyPr/>
          <a:lstStyle/>
          <a:p>
            <a:r>
              <a:rPr lang="en-AU" dirty="0"/>
              <a:t>Evolve is </a:t>
            </a:r>
            <a:r>
              <a:rPr lang="en-AU" b="1" dirty="0">
                <a:solidFill>
                  <a:srgbClr val="FF0000"/>
                </a:solidFill>
              </a:rPr>
              <a:t>patient</a:t>
            </a:r>
            <a:r>
              <a:rPr lang="en-AU" dirty="0"/>
              <a:t> </a:t>
            </a:r>
            <a:r>
              <a:rPr lang="en-AU" b="1" dirty="0">
                <a:solidFill>
                  <a:srgbClr val="FF0000"/>
                </a:solidFill>
              </a:rPr>
              <a:t>centred and evidence based</a:t>
            </a:r>
            <a:r>
              <a:rPr lang="en-AU" dirty="0"/>
              <a:t>, with rigorous and transparent processes. Its focus is to stimulate clinical conversations – between colleagues, across specialties, and with patients – to ensure the care that’s delivered is the best for each patient</a:t>
            </a:r>
          </a:p>
          <a:p>
            <a:r>
              <a:rPr lang="en-AU" dirty="0"/>
              <a:t>Evolve is a physician led initiative to ensure the highest quality patient care through the identification and reduction of low value practices and interventions.</a:t>
            </a:r>
          </a:p>
          <a:p>
            <a:r>
              <a:rPr lang="en-AU" dirty="0"/>
              <a:t>Evolve is part of a worldwide movement to analyse medical practices and reduce unnecessary interventions. It is an initiative in partnership between the RACP and the Specialty Societies, Divisions, Faculties and Chapters</a:t>
            </a:r>
            <a:endParaRPr lang="en-US" dirty="0"/>
          </a:p>
        </p:txBody>
      </p:sp>
      <p:pic>
        <p:nvPicPr>
          <p:cNvPr id="5" name="Picture 4">
            <a:extLst>
              <a:ext uri="{FF2B5EF4-FFF2-40B4-BE49-F238E27FC236}">
                <a16:creationId xmlns:a16="http://schemas.microsoft.com/office/drawing/2014/main" id="{991B411E-15CE-B74D-BB71-7D98411E591A}"/>
              </a:ext>
            </a:extLst>
          </p:cNvPr>
          <p:cNvPicPr>
            <a:picLocks noChangeAspect="1"/>
          </p:cNvPicPr>
          <p:nvPr/>
        </p:nvPicPr>
        <p:blipFill>
          <a:blip r:embed="rId2"/>
          <a:stretch>
            <a:fillRect/>
          </a:stretch>
        </p:blipFill>
        <p:spPr>
          <a:xfrm>
            <a:off x="9067800" y="5634037"/>
            <a:ext cx="3124200" cy="647700"/>
          </a:xfrm>
          <a:prstGeom prst="rect">
            <a:avLst/>
          </a:prstGeom>
        </p:spPr>
      </p:pic>
      <p:sp>
        <p:nvSpPr>
          <p:cNvPr id="6" name="TextBox 5">
            <a:extLst>
              <a:ext uri="{FF2B5EF4-FFF2-40B4-BE49-F238E27FC236}">
                <a16:creationId xmlns:a16="http://schemas.microsoft.com/office/drawing/2014/main" id="{944DFD87-AA13-2344-B9C6-C430E6F6CEF6}"/>
              </a:ext>
            </a:extLst>
          </p:cNvPr>
          <p:cNvSpPr txBox="1"/>
          <p:nvPr/>
        </p:nvSpPr>
        <p:spPr>
          <a:xfrm>
            <a:off x="8786813" y="5695588"/>
            <a:ext cx="8601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Source</a:t>
            </a:r>
          </a:p>
        </p:txBody>
      </p:sp>
      <p:pic>
        <p:nvPicPr>
          <p:cNvPr id="10" name="Picture 9" descr="A picture containing drawing&#10;&#10;Description automatically generated">
            <a:extLst>
              <a:ext uri="{FF2B5EF4-FFF2-40B4-BE49-F238E27FC236}">
                <a16:creationId xmlns:a16="http://schemas.microsoft.com/office/drawing/2014/main" id="{17C11437-2D79-4F59-B30B-11761A13E689}"/>
              </a:ext>
            </a:extLst>
          </p:cNvPr>
          <p:cNvPicPr>
            <a:picLocks noChangeAspect="1"/>
          </p:cNvPicPr>
          <p:nvPr/>
        </p:nvPicPr>
        <p:blipFill>
          <a:blip r:embed="rId3"/>
          <a:stretch>
            <a:fillRect/>
          </a:stretch>
        </p:blipFill>
        <p:spPr>
          <a:xfrm>
            <a:off x="1371600" y="985288"/>
            <a:ext cx="2355443" cy="1143095"/>
          </a:xfrm>
          <a:prstGeom prst="rect">
            <a:avLst/>
          </a:prstGeom>
        </p:spPr>
      </p:pic>
    </p:spTree>
    <p:extLst>
      <p:ext uri="{BB962C8B-B14F-4D97-AF65-F5344CB8AC3E}">
        <p14:creationId xmlns:p14="http://schemas.microsoft.com/office/powerpoint/2010/main" val="20867677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5784F-DDE4-4545-8064-93E8B52ED773}"/>
              </a:ext>
            </a:extLst>
          </p:cNvPr>
          <p:cNvSpPr>
            <a:spLocks noGrp="1"/>
          </p:cNvSpPr>
          <p:nvPr>
            <p:ph idx="1"/>
          </p:nvPr>
        </p:nvSpPr>
        <p:spPr/>
        <p:txBody>
          <a:bodyPr/>
          <a:lstStyle/>
          <a:p>
            <a:r>
              <a:rPr lang="en-AU" dirty="0"/>
              <a:t>Evolve is </a:t>
            </a:r>
            <a:r>
              <a:rPr lang="en-AU" b="1" dirty="0">
                <a:solidFill>
                  <a:srgbClr val="FF0000"/>
                </a:solidFill>
              </a:rPr>
              <a:t>patient</a:t>
            </a:r>
            <a:r>
              <a:rPr lang="en-AU" dirty="0"/>
              <a:t> </a:t>
            </a:r>
            <a:r>
              <a:rPr lang="en-AU" b="1" dirty="0">
                <a:solidFill>
                  <a:srgbClr val="FF0000"/>
                </a:solidFill>
              </a:rPr>
              <a:t>centred and evidence based</a:t>
            </a:r>
            <a:r>
              <a:rPr lang="en-AU" dirty="0"/>
              <a:t>, with rigorous and transparent processes. Its focus is to </a:t>
            </a:r>
            <a:r>
              <a:rPr lang="en-AU" b="1" dirty="0">
                <a:solidFill>
                  <a:srgbClr val="FF0000"/>
                </a:solidFill>
              </a:rPr>
              <a:t>stimulate clinical conversations </a:t>
            </a:r>
            <a:r>
              <a:rPr lang="en-AU" dirty="0"/>
              <a:t>– between colleagues, across specialties, and with patients – to ensure the care that’s delivered is the best for each patient</a:t>
            </a:r>
          </a:p>
          <a:p>
            <a:r>
              <a:rPr lang="en-AU" dirty="0"/>
              <a:t>Evolve is a physician led initiative to ensure the highest quality patient care through the identification and reduction of low value practices and interventions.</a:t>
            </a:r>
          </a:p>
          <a:p>
            <a:r>
              <a:rPr lang="en-AU" dirty="0"/>
              <a:t>Evolve is part of a worldwide movement to analyse medical practices and reduce unnecessary interventions. It is an initiative in partnership between the RACP and the Specialty Societies, Divisions, Faculties and Chapters</a:t>
            </a:r>
            <a:endParaRPr lang="en-US" dirty="0"/>
          </a:p>
        </p:txBody>
      </p:sp>
      <p:pic>
        <p:nvPicPr>
          <p:cNvPr id="5" name="Picture 4">
            <a:extLst>
              <a:ext uri="{FF2B5EF4-FFF2-40B4-BE49-F238E27FC236}">
                <a16:creationId xmlns:a16="http://schemas.microsoft.com/office/drawing/2014/main" id="{991B411E-15CE-B74D-BB71-7D98411E591A}"/>
              </a:ext>
            </a:extLst>
          </p:cNvPr>
          <p:cNvPicPr>
            <a:picLocks noChangeAspect="1"/>
          </p:cNvPicPr>
          <p:nvPr/>
        </p:nvPicPr>
        <p:blipFill>
          <a:blip r:embed="rId2"/>
          <a:stretch>
            <a:fillRect/>
          </a:stretch>
        </p:blipFill>
        <p:spPr>
          <a:xfrm>
            <a:off x="9067800" y="5634037"/>
            <a:ext cx="3124200" cy="647700"/>
          </a:xfrm>
          <a:prstGeom prst="rect">
            <a:avLst/>
          </a:prstGeom>
        </p:spPr>
      </p:pic>
      <p:sp>
        <p:nvSpPr>
          <p:cNvPr id="6" name="TextBox 5">
            <a:extLst>
              <a:ext uri="{FF2B5EF4-FFF2-40B4-BE49-F238E27FC236}">
                <a16:creationId xmlns:a16="http://schemas.microsoft.com/office/drawing/2014/main" id="{944DFD87-AA13-2344-B9C6-C430E6F6CEF6}"/>
              </a:ext>
            </a:extLst>
          </p:cNvPr>
          <p:cNvSpPr txBox="1"/>
          <p:nvPr/>
        </p:nvSpPr>
        <p:spPr>
          <a:xfrm>
            <a:off x="8786813" y="5695588"/>
            <a:ext cx="8601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Source</a:t>
            </a:r>
          </a:p>
        </p:txBody>
      </p:sp>
      <p:pic>
        <p:nvPicPr>
          <p:cNvPr id="8" name="Picture 7" descr="A picture containing drawing&#10;&#10;Description automatically generated">
            <a:extLst>
              <a:ext uri="{FF2B5EF4-FFF2-40B4-BE49-F238E27FC236}">
                <a16:creationId xmlns:a16="http://schemas.microsoft.com/office/drawing/2014/main" id="{6052B1FD-E09B-49C1-91AB-666FBE1C6EBA}"/>
              </a:ext>
            </a:extLst>
          </p:cNvPr>
          <p:cNvPicPr>
            <a:picLocks noChangeAspect="1"/>
          </p:cNvPicPr>
          <p:nvPr/>
        </p:nvPicPr>
        <p:blipFill>
          <a:blip r:embed="rId3"/>
          <a:stretch>
            <a:fillRect/>
          </a:stretch>
        </p:blipFill>
        <p:spPr>
          <a:xfrm>
            <a:off x="1371600" y="985288"/>
            <a:ext cx="2355443" cy="1143095"/>
          </a:xfrm>
          <a:prstGeom prst="rect">
            <a:avLst/>
          </a:prstGeom>
        </p:spPr>
      </p:pic>
    </p:spTree>
    <p:extLst>
      <p:ext uri="{BB962C8B-B14F-4D97-AF65-F5344CB8AC3E}">
        <p14:creationId xmlns:p14="http://schemas.microsoft.com/office/powerpoint/2010/main" val="136119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5784F-DDE4-4545-8064-93E8B52ED773}"/>
              </a:ext>
            </a:extLst>
          </p:cNvPr>
          <p:cNvSpPr>
            <a:spLocks noGrp="1"/>
          </p:cNvSpPr>
          <p:nvPr>
            <p:ph idx="1"/>
          </p:nvPr>
        </p:nvSpPr>
        <p:spPr/>
        <p:txBody>
          <a:bodyPr/>
          <a:lstStyle/>
          <a:p>
            <a:r>
              <a:rPr lang="en-AU" dirty="0"/>
              <a:t>Evolve is </a:t>
            </a:r>
            <a:r>
              <a:rPr lang="en-AU" b="1" dirty="0">
                <a:solidFill>
                  <a:srgbClr val="FF0000"/>
                </a:solidFill>
              </a:rPr>
              <a:t>patient</a:t>
            </a:r>
            <a:r>
              <a:rPr lang="en-AU" dirty="0"/>
              <a:t> </a:t>
            </a:r>
            <a:r>
              <a:rPr lang="en-AU" b="1" dirty="0">
                <a:solidFill>
                  <a:srgbClr val="FF0000"/>
                </a:solidFill>
              </a:rPr>
              <a:t>centred and evidence based</a:t>
            </a:r>
            <a:r>
              <a:rPr lang="en-AU" dirty="0"/>
              <a:t>, with rigorous and transparent processes. Its focus is to </a:t>
            </a:r>
            <a:r>
              <a:rPr lang="en-AU" b="1" dirty="0">
                <a:solidFill>
                  <a:srgbClr val="FF0000"/>
                </a:solidFill>
              </a:rPr>
              <a:t>stimulate clinical conversations </a:t>
            </a:r>
            <a:r>
              <a:rPr lang="en-AU" dirty="0"/>
              <a:t>– between colleagues, across specialties, and with patients – to ensure the care that’s </a:t>
            </a:r>
            <a:r>
              <a:rPr lang="en-AU" b="1" dirty="0">
                <a:solidFill>
                  <a:srgbClr val="FF0000"/>
                </a:solidFill>
              </a:rPr>
              <a:t>delivered is the best for each patient</a:t>
            </a:r>
          </a:p>
          <a:p>
            <a:r>
              <a:rPr lang="en-AU" dirty="0"/>
              <a:t>Evolve is a physician led initiative to ensure the highest quality patient care through the identification and reduction of low value practices and interventions.</a:t>
            </a:r>
          </a:p>
          <a:p>
            <a:r>
              <a:rPr lang="en-AU" dirty="0"/>
              <a:t>Evolve is part of a worldwide movement to analyse medical practices and reduce unnecessary interventions. It is an initiative in partnership between the RACP and the Specialty Societies, Divisions, Faculties and Chapters</a:t>
            </a:r>
            <a:endParaRPr lang="en-US" dirty="0"/>
          </a:p>
        </p:txBody>
      </p:sp>
      <p:pic>
        <p:nvPicPr>
          <p:cNvPr id="5" name="Picture 4">
            <a:extLst>
              <a:ext uri="{FF2B5EF4-FFF2-40B4-BE49-F238E27FC236}">
                <a16:creationId xmlns:a16="http://schemas.microsoft.com/office/drawing/2014/main" id="{991B411E-15CE-B74D-BB71-7D98411E591A}"/>
              </a:ext>
            </a:extLst>
          </p:cNvPr>
          <p:cNvPicPr>
            <a:picLocks noChangeAspect="1"/>
          </p:cNvPicPr>
          <p:nvPr/>
        </p:nvPicPr>
        <p:blipFill>
          <a:blip r:embed="rId2"/>
          <a:stretch>
            <a:fillRect/>
          </a:stretch>
        </p:blipFill>
        <p:spPr>
          <a:xfrm>
            <a:off x="9067800" y="5634037"/>
            <a:ext cx="3124200" cy="647700"/>
          </a:xfrm>
          <a:prstGeom prst="rect">
            <a:avLst/>
          </a:prstGeom>
        </p:spPr>
      </p:pic>
      <p:sp>
        <p:nvSpPr>
          <p:cNvPr id="6" name="TextBox 5">
            <a:extLst>
              <a:ext uri="{FF2B5EF4-FFF2-40B4-BE49-F238E27FC236}">
                <a16:creationId xmlns:a16="http://schemas.microsoft.com/office/drawing/2014/main" id="{944DFD87-AA13-2344-B9C6-C430E6F6CEF6}"/>
              </a:ext>
            </a:extLst>
          </p:cNvPr>
          <p:cNvSpPr txBox="1"/>
          <p:nvPr/>
        </p:nvSpPr>
        <p:spPr>
          <a:xfrm>
            <a:off x="8786813" y="5695588"/>
            <a:ext cx="8601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Source</a:t>
            </a:r>
          </a:p>
        </p:txBody>
      </p:sp>
      <p:pic>
        <p:nvPicPr>
          <p:cNvPr id="8" name="Picture 7" descr="A picture containing drawing&#10;&#10;Description automatically generated">
            <a:extLst>
              <a:ext uri="{FF2B5EF4-FFF2-40B4-BE49-F238E27FC236}">
                <a16:creationId xmlns:a16="http://schemas.microsoft.com/office/drawing/2014/main" id="{136D15D9-5768-4C2F-9130-2AA646B9A2EB}"/>
              </a:ext>
            </a:extLst>
          </p:cNvPr>
          <p:cNvPicPr>
            <a:picLocks noChangeAspect="1"/>
          </p:cNvPicPr>
          <p:nvPr/>
        </p:nvPicPr>
        <p:blipFill>
          <a:blip r:embed="rId3"/>
          <a:stretch>
            <a:fillRect/>
          </a:stretch>
        </p:blipFill>
        <p:spPr>
          <a:xfrm>
            <a:off x="1371600" y="985288"/>
            <a:ext cx="2355443" cy="1143095"/>
          </a:xfrm>
          <a:prstGeom prst="rect">
            <a:avLst/>
          </a:prstGeom>
        </p:spPr>
      </p:pic>
    </p:spTree>
    <p:extLst>
      <p:ext uri="{BB962C8B-B14F-4D97-AF65-F5344CB8AC3E}">
        <p14:creationId xmlns:p14="http://schemas.microsoft.com/office/powerpoint/2010/main" val="3320257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5784F-DDE4-4545-8064-93E8B52ED773}"/>
              </a:ext>
            </a:extLst>
          </p:cNvPr>
          <p:cNvSpPr>
            <a:spLocks noGrp="1"/>
          </p:cNvSpPr>
          <p:nvPr>
            <p:ph idx="1"/>
          </p:nvPr>
        </p:nvSpPr>
        <p:spPr/>
        <p:txBody>
          <a:bodyPr/>
          <a:lstStyle/>
          <a:p>
            <a:r>
              <a:rPr lang="en-AU" dirty="0"/>
              <a:t>Evolve is </a:t>
            </a:r>
            <a:r>
              <a:rPr lang="en-AU" b="1" dirty="0">
                <a:solidFill>
                  <a:srgbClr val="FF0000"/>
                </a:solidFill>
              </a:rPr>
              <a:t>patient</a:t>
            </a:r>
            <a:r>
              <a:rPr lang="en-AU" dirty="0"/>
              <a:t> </a:t>
            </a:r>
            <a:r>
              <a:rPr lang="en-AU" b="1" dirty="0">
                <a:solidFill>
                  <a:srgbClr val="FF0000"/>
                </a:solidFill>
              </a:rPr>
              <a:t>centred and evidence based</a:t>
            </a:r>
            <a:r>
              <a:rPr lang="en-AU" dirty="0"/>
              <a:t>, with rigorous and transparent processes. Its focus is to </a:t>
            </a:r>
            <a:r>
              <a:rPr lang="en-AU" b="1" dirty="0">
                <a:solidFill>
                  <a:srgbClr val="FF0000"/>
                </a:solidFill>
              </a:rPr>
              <a:t>stimulate clinical conversations </a:t>
            </a:r>
            <a:r>
              <a:rPr lang="en-AU" dirty="0"/>
              <a:t>– between colleagues, across specialties, and with patients – to ensure the care that’s </a:t>
            </a:r>
            <a:r>
              <a:rPr lang="en-AU" b="1" dirty="0">
                <a:solidFill>
                  <a:srgbClr val="FF0000"/>
                </a:solidFill>
              </a:rPr>
              <a:t>delivered is the best for each patient</a:t>
            </a:r>
          </a:p>
          <a:p>
            <a:r>
              <a:rPr lang="en-AU" dirty="0"/>
              <a:t>Evolve is a </a:t>
            </a:r>
            <a:r>
              <a:rPr lang="en-AU" b="1" dirty="0">
                <a:solidFill>
                  <a:srgbClr val="FF0000"/>
                </a:solidFill>
              </a:rPr>
              <a:t>physician led initiative </a:t>
            </a:r>
            <a:r>
              <a:rPr lang="en-AU" dirty="0"/>
              <a:t>to ensure the highest quality patient care through the identification and reduction of low value practices and interventions.</a:t>
            </a:r>
          </a:p>
          <a:p>
            <a:r>
              <a:rPr lang="en-AU" dirty="0"/>
              <a:t>Evolve is part of a worldwide movement to analyse medical practices and reduce unnecessary interventions. It is an initiative in partnership between the RACP and the Specialty Societies, Divisions, Faculties and Chapters</a:t>
            </a:r>
            <a:endParaRPr lang="en-US" dirty="0"/>
          </a:p>
        </p:txBody>
      </p:sp>
      <p:pic>
        <p:nvPicPr>
          <p:cNvPr id="5" name="Picture 4">
            <a:extLst>
              <a:ext uri="{FF2B5EF4-FFF2-40B4-BE49-F238E27FC236}">
                <a16:creationId xmlns:a16="http://schemas.microsoft.com/office/drawing/2014/main" id="{991B411E-15CE-B74D-BB71-7D98411E591A}"/>
              </a:ext>
            </a:extLst>
          </p:cNvPr>
          <p:cNvPicPr>
            <a:picLocks noChangeAspect="1"/>
          </p:cNvPicPr>
          <p:nvPr/>
        </p:nvPicPr>
        <p:blipFill>
          <a:blip r:embed="rId2"/>
          <a:stretch>
            <a:fillRect/>
          </a:stretch>
        </p:blipFill>
        <p:spPr>
          <a:xfrm>
            <a:off x="9067800" y="5634037"/>
            <a:ext cx="3124200" cy="647700"/>
          </a:xfrm>
          <a:prstGeom prst="rect">
            <a:avLst/>
          </a:prstGeom>
        </p:spPr>
      </p:pic>
      <p:sp>
        <p:nvSpPr>
          <p:cNvPr id="6" name="TextBox 5">
            <a:extLst>
              <a:ext uri="{FF2B5EF4-FFF2-40B4-BE49-F238E27FC236}">
                <a16:creationId xmlns:a16="http://schemas.microsoft.com/office/drawing/2014/main" id="{944DFD87-AA13-2344-B9C6-C430E6F6CEF6}"/>
              </a:ext>
            </a:extLst>
          </p:cNvPr>
          <p:cNvSpPr txBox="1"/>
          <p:nvPr/>
        </p:nvSpPr>
        <p:spPr>
          <a:xfrm>
            <a:off x="8786813" y="5695588"/>
            <a:ext cx="8601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Source</a:t>
            </a:r>
          </a:p>
        </p:txBody>
      </p:sp>
      <p:pic>
        <p:nvPicPr>
          <p:cNvPr id="8" name="Picture 7" descr="A picture containing drawing&#10;&#10;Description automatically generated">
            <a:extLst>
              <a:ext uri="{FF2B5EF4-FFF2-40B4-BE49-F238E27FC236}">
                <a16:creationId xmlns:a16="http://schemas.microsoft.com/office/drawing/2014/main" id="{1812D4CA-E90B-4FCF-AFD1-A6E1CDABF4B3}"/>
              </a:ext>
            </a:extLst>
          </p:cNvPr>
          <p:cNvPicPr>
            <a:picLocks noChangeAspect="1"/>
          </p:cNvPicPr>
          <p:nvPr/>
        </p:nvPicPr>
        <p:blipFill>
          <a:blip r:embed="rId3"/>
          <a:stretch>
            <a:fillRect/>
          </a:stretch>
        </p:blipFill>
        <p:spPr>
          <a:xfrm>
            <a:off x="1371600" y="985288"/>
            <a:ext cx="2355443" cy="1143095"/>
          </a:xfrm>
          <a:prstGeom prst="rect">
            <a:avLst/>
          </a:prstGeom>
        </p:spPr>
      </p:pic>
    </p:spTree>
    <p:extLst>
      <p:ext uri="{BB962C8B-B14F-4D97-AF65-F5344CB8AC3E}">
        <p14:creationId xmlns:p14="http://schemas.microsoft.com/office/powerpoint/2010/main" val="513803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5784F-DDE4-4545-8064-93E8B52ED773}"/>
              </a:ext>
            </a:extLst>
          </p:cNvPr>
          <p:cNvSpPr>
            <a:spLocks noGrp="1"/>
          </p:cNvSpPr>
          <p:nvPr>
            <p:ph idx="1"/>
          </p:nvPr>
        </p:nvSpPr>
        <p:spPr/>
        <p:txBody>
          <a:bodyPr/>
          <a:lstStyle/>
          <a:p>
            <a:r>
              <a:rPr lang="en-AU" dirty="0"/>
              <a:t>Evolve is </a:t>
            </a:r>
            <a:r>
              <a:rPr lang="en-AU" b="1" dirty="0">
                <a:solidFill>
                  <a:srgbClr val="FF0000"/>
                </a:solidFill>
              </a:rPr>
              <a:t>patient</a:t>
            </a:r>
            <a:r>
              <a:rPr lang="en-AU" dirty="0"/>
              <a:t> </a:t>
            </a:r>
            <a:r>
              <a:rPr lang="en-AU" b="1" dirty="0">
                <a:solidFill>
                  <a:srgbClr val="FF0000"/>
                </a:solidFill>
              </a:rPr>
              <a:t>centred and evidence based</a:t>
            </a:r>
            <a:r>
              <a:rPr lang="en-AU" dirty="0"/>
              <a:t>, with rigorous and transparent processes. Its focus is to </a:t>
            </a:r>
            <a:r>
              <a:rPr lang="en-AU" b="1" dirty="0">
                <a:solidFill>
                  <a:srgbClr val="FF0000"/>
                </a:solidFill>
              </a:rPr>
              <a:t>stimulate clinical conversations </a:t>
            </a:r>
            <a:r>
              <a:rPr lang="en-AU" dirty="0"/>
              <a:t>– between colleagues, across specialties, and with patients – to ensure the care that’s </a:t>
            </a:r>
            <a:r>
              <a:rPr lang="en-AU" b="1" dirty="0">
                <a:solidFill>
                  <a:srgbClr val="FF0000"/>
                </a:solidFill>
              </a:rPr>
              <a:t>delivered is the best for each patient</a:t>
            </a:r>
          </a:p>
          <a:p>
            <a:r>
              <a:rPr lang="en-AU" dirty="0"/>
              <a:t>Evolve is a </a:t>
            </a:r>
            <a:r>
              <a:rPr lang="en-AU" b="1" dirty="0">
                <a:solidFill>
                  <a:srgbClr val="FF0000"/>
                </a:solidFill>
              </a:rPr>
              <a:t>physician led initiative </a:t>
            </a:r>
            <a:r>
              <a:rPr lang="en-AU" dirty="0"/>
              <a:t>to ensure the highest quality patient care through the </a:t>
            </a:r>
            <a:r>
              <a:rPr lang="en-AU" b="1" dirty="0">
                <a:solidFill>
                  <a:srgbClr val="FF0000"/>
                </a:solidFill>
              </a:rPr>
              <a:t>identification and reduction of low value practices and interventions</a:t>
            </a:r>
            <a:r>
              <a:rPr lang="en-AU" dirty="0"/>
              <a:t>.</a:t>
            </a:r>
          </a:p>
          <a:p>
            <a:r>
              <a:rPr lang="en-AU" dirty="0"/>
              <a:t>Evolve is part of a worldwide movement to analyse medical practices and reduce unnecessary interventions. It is an initiative in partnership between the RACP and the Specialty Societies, Divisions, Faculties and Chapters</a:t>
            </a:r>
            <a:endParaRPr lang="en-US" dirty="0"/>
          </a:p>
        </p:txBody>
      </p:sp>
      <p:pic>
        <p:nvPicPr>
          <p:cNvPr id="5" name="Picture 4">
            <a:extLst>
              <a:ext uri="{FF2B5EF4-FFF2-40B4-BE49-F238E27FC236}">
                <a16:creationId xmlns:a16="http://schemas.microsoft.com/office/drawing/2014/main" id="{991B411E-15CE-B74D-BB71-7D98411E591A}"/>
              </a:ext>
            </a:extLst>
          </p:cNvPr>
          <p:cNvPicPr>
            <a:picLocks noChangeAspect="1"/>
          </p:cNvPicPr>
          <p:nvPr/>
        </p:nvPicPr>
        <p:blipFill>
          <a:blip r:embed="rId2"/>
          <a:stretch>
            <a:fillRect/>
          </a:stretch>
        </p:blipFill>
        <p:spPr>
          <a:xfrm>
            <a:off x="9067800" y="5634037"/>
            <a:ext cx="3124200" cy="647700"/>
          </a:xfrm>
          <a:prstGeom prst="rect">
            <a:avLst/>
          </a:prstGeom>
        </p:spPr>
      </p:pic>
      <p:sp>
        <p:nvSpPr>
          <p:cNvPr id="6" name="TextBox 5">
            <a:extLst>
              <a:ext uri="{FF2B5EF4-FFF2-40B4-BE49-F238E27FC236}">
                <a16:creationId xmlns:a16="http://schemas.microsoft.com/office/drawing/2014/main" id="{944DFD87-AA13-2344-B9C6-C430E6F6CEF6}"/>
              </a:ext>
            </a:extLst>
          </p:cNvPr>
          <p:cNvSpPr txBox="1"/>
          <p:nvPr/>
        </p:nvSpPr>
        <p:spPr>
          <a:xfrm>
            <a:off x="8786813" y="5695588"/>
            <a:ext cx="8601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Source</a:t>
            </a:r>
          </a:p>
        </p:txBody>
      </p:sp>
      <p:pic>
        <p:nvPicPr>
          <p:cNvPr id="8" name="Picture 7" descr="A picture containing drawing&#10;&#10;Description automatically generated">
            <a:extLst>
              <a:ext uri="{FF2B5EF4-FFF2-40B4-BE49-F238E27FC236}">
                <a16:creationId xmlns:a16="http://schemas.microsoft.com/office/drawing/2014/main" id="{A5ADD109-0856-490C-B1F7-3EB97FC67902}"/>
              </a:ext>
            </a:extLst>
          </p:cNvPr>
          <p:cNvPicPr>
            <a:picLocks noChangeAspect="1"/>
          </p:cNvPicPr>
          <p:nvPr/>
        </p:nvPicPr>
        <p:blipFill>
          <a:blip r:embed="rId3"/>
          <a:stretch>
            <a:fillRect/>
          </a:stretch>
        </p:blipFill>
        <p:spPr>
          <a:xfrm>
            <a:off x="1371600" y="985288"/>
            <a:ext cx="2355443" cy="1143095"/>
          </a:xfrm>
          <a:prstGeom prst="rect">
            <a:avLst/>
          </a:prstGeom>
        </p:spPr>
      </p:pic>
    </p:spTree>
    <p:extLst>
      <p:ext uri="{BB962C8B-B14F-4D97-AF65-F5344CB8AC3E}">
        <p14:creationId xmlns:p14="http://schemas.microsoft.com/office/powerpoint/2010/main" val="772353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BC400-CCC7-CF40-A778-87ACC62D9C2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2B7744BA-6CA9-864D-87F9-04AA5B7D9836}"/>
              </a:ext>
            </a:extLst>
          </p:cNvPr>
          <p:cNvPicPr>
            <a:picLocks noGrp="1" noChangeAspect="1"/>
          </p:cNvPicPr>
          <p:nvPr>
            <p:ph idx="1"/>
          </p:nvPr>
        </p:nvPicPr>
        <p:blipFill>
          <a:blip r:embed="rId2"/>
          <a:stretch>
            <a:fillRect/>
          </a:stretch>
        </p:blipFill>
        <p:spPr>
          <a:xfrm>
            <a:off x="927286" y="2357437"/>
            <a:ext cx="10337427" cy="2143125"/>
          </a:xfrm>
          <a:prstGeom prst="rect">
            <a:avLst/>
          </a:prstGeom>
        </p:spPr>
      </p:pic>
    </p:spTree>
    <p:extLst>
      <p:ext uri="{BB962C8B-B14F-4D97-AF65-F5344CB8AC3E}">
        <p14:creationId xmlns:p14="http://schemas.microsoft.com/office/powerpoint/2010/main" val="464397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75784F-DDE4-4545-8064-93E8B52ED773}"/>
              </a:ext>
            </a:extLst>
          </p:cNvPr>
          <p:cNvSpPr>
            <a:spLocks noGrp="1"/>
          </p:cNvSpPr>
          <p:nvPr>
            <p:ph idx="1"/>
          </p:nvPr>
        </p:nvSpPr>
        <p:spPr/>
        <p:txBody>
          <a:bodyPr/>
          <a:lstStyle/>
          <a:p>
            <a:r>
              <a:rPr lang="en-AU" dirty="0"/>
              <a:t>Evolve is </a:t>
            </a:r>
            <a:r>
              <a:rPr lang="en-AU" b="1" dirty="0">
                <a:solidFill>
                  <a:srgbClr val="FF0000"/>
                </a:solidFill>
              </a:rPr>
              <a:t>patient</a:t>
            </a:r>
            <a:r>
              <a:rPr lang="en-AU" dirty="0"/>
              <a:t> </a:t>
            </a:r>
            <a:r>
              <a:rPr lang="en-AU" b="1" dirty="0">
                <a:solidFill>
                  <a:srgbClr val="FF0000"/>
                </a:solidFill>
              </a:rPr>
              <a:t>centred and evidence based</a:t>
            </a:r>
            <a:r>
              <a:rPr lang="en-AU" dirty="0"/>
              <a:t>, with rigorous and transparent processes. Its focus is to </a:t>
            </a:r>
            <a:r>
              <a:rPr lang="en-AU" b="1" dirty="0">
                <a:solidFill>
                  <a:srgbClr val="FF0000"/>
                </a:solidFill>
              </a:rPr>
              <a:t>stimulate clinical conversations </a:t>
            </a:r>
            <a:r>
              <a:rPr lang="en-AU" dirty="0"/>
              <a:t>– between colleagues, across specialties, and with patients – to ensure the care that’s </a:t>
            </a:r>
            <a:r>
              <a:rPr lang="en-AU" b="1" dirty="0">
                <a:solidFill>
                  <a:srgbClr val="FF0000"/>
                </a:solidFill>
              </a:rPr>
              <a:t>delivered is the best for each patient</a:t>
            </a:r>
          </a:p>
          <a:p>
            <a:r>
              <a:rPr lang="en-AU" dirty="0"/>
              <a:t>Evolve is a </a:t>
            </a:r>
            <a:r>
              <a:rPr lang="en-AU" b="1" dirty="0">
                <a:solidFill>
                  <a:srgbClr val="FF0000"/>
                </a:solidFill>
              </a:rPr>
              <a:t>physician led initiative </a:t>
            </a:r>
            <a:r>
              <a:rPr lang="en-AU" dirty="0"/>
              <a:t>to ensure the highest quality patient care through the </a:t>
            </a:r>
            <a:r>
              <a:rPr lang="en-AU" b="1" dirty="0">
                <a:solidFill>
                  <a:srgbClr val="FF0000"/>
                </a:solidFill>
              </a:rPr>
              <a:t>identification and reduction of low value practices and interventions</a:t>
            </a:r>
            <a:r>
              <a:rPr lang="en-AU" dirty="0"/>
              <a:t>.</a:t>
            </a:r>
          </a:p>
          <a:p>
            <a:r>
              <a:rPr lang="en-AU" dirty="0"/>
              <a:t>Evolve is part of a </a:t>
            </a:r>
            <a:r>
              <a:rPr lang="en-AU" b="1" dirty="0">
                <a:solidFill>
                  <a:srgbClr val="FF0000"/>
                </a:solidFill>
              </a:rPr>
              <a:t>worldwide movement to analyse medical practices and reduce unnecessary interventions. </a:t>
            </a:r>
            <a:r>
              <a:rPr lang="en-AU" dirty="0"/>
              <a:t>It is an initiative in partnership between the RACP and the Specialty Societies, Divisions, Faculties and Chapters</a:t>
            </a:r>
            <a:endParaRPr lang="en-US" dirty="0"/>
          </a:p>
        </p:txBody>
      </p:sp>
      <p:pic>
        <p:nvPicPr>
          <p:cNvPr id="5" name="Picture 4">
            <a:extLst>
              <a:ext uri="{FF2B5EF4-FFF2-40B4-BE49-F238E27FC236}">
                <a16:creationId xmlns:a16="http://schemas.microsoft.com/office/drawing/2014/main" id="{991B411E-15CE-B74D-BB71-7D98411E591A}"/>
              </a:ext>
            </a:extLst>
          </p:cNvPr>
          <p:cNvPicPr>
            <a:picLocks noChangeAspect="1"/>
          </p:cNvPicPr>
          <p:nvPr/>
        </p:nvPicPr>
        <p:blipFill>
          <a:blip r:embed="rId2"/>
          <a:stretch>
            <a:fillRect/>
          </a:stretch>
        </p:blipFill>
        <p:spPr>
          <a:xfrm>
            <a:off x="9067800" y="5634037"/>
            <a:ext cx="3124200" cy="647700"/>
          </a:xfrm>
          <a:prstGeom prst="rect">
            <a:avLst/>
          </a:prstGeom>
        </p:spPr>
      </p:pic>
      <p:sp>
        <p:nvSpPr>
          <p:cNvPr id="6" name="TextBox 5">
            <a:extLst>
              <a:ext uri="{FF2B5EF4-FFF2-40B4-BE49-F238E27FC236}">
                <a16:creationId xmlns:a16="http://schemas.microsoft.com/office/drawing/2014/main" id="{944DFD87-AA13-2344-B9C6-C430E6F6CEF6}"/>
              </a:ext>
            </a:extLst>
          </p:cNvPr>
          <p:cNvSpPr txBox="1"/>
          <p:nvPr/>
        </p:nvSpPr>
        <p:spPr>
          <a:xfrm>
            <a:off x="8786813" y="5695588"/>
            <a:ext cx="86017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Source</a:t>
            </a:r>
          </a:p>
        </p:txBody>
      </p:sp>
      <p:pic>
        <p:nvPicPr>
          <p:cNvPr id="8" name="Picture 7" descr="A picture containing drawing&#10;&#10;Description automatically generated">
            <a:extLst>
              <a:ext uri="{FF2B5EF4-FFF2-40B4-BE49-F238E27FC236}">
                <a16:creationId xmlns:a16="http://schemas.microsoft.com/office/drawing/2014/main" id="{0BBB5044-334F-44D4-AB77-51A1CB3BAD75}"/>
              </a:ext>
            </a:extLst>
          </p:cNvPr>
          <p:cNvPicPr>
            <a:picLocks noChangeAspect="1"/>
          </p:cNvPicPr>
          <p:nvPr/>
        </p:nvPicPr>
        <p:blipFill>
          <a:blip r:embed="rId3"/>
          <a:stretch>
            <a:fillRect/>
          </a:stretch>
        </p:blipFill>
        <p:spPr>
          <a:xfrm>
            <a:off x="1371600" y="985288"/>
            <a:ext cx="2355443" cy="1143095"/>
          </a:xfrm>
          <a:prstGeom prst="rect">
            <a:avLst/>
          </a:prstGeom>
        </p:spPr>
      </p:pic>
    </p:spTree>
    <p:extLst>
      <p:ext uri="{BB962C8B-B14F-4D97-AF65-F5344CB8AC3E}">
        <p14:creationId xmlns:p14="http://schemas.microsoft.com/office/powerpoint/2010/main" val="15165776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E78581B-0A97-E345-B24A-6EA21C4DD90F}"/>
              </a:ext>
            </a:extLst>
          </p:cNvPr>
          <p:cNvSpPr>
            <a:spLocks noGrp="1"/>
          </p:cNvSpPr>
          <p:nvPr>
            <p:ph type="title"/>
          </p:nvPr>
        </p:nvSpPr>
        <p:spPr>
          <a:xfrm>
            <a:off x="387927" y="1028701"/>
            <a:ext cx="3248863" cy="3020785"/>
          </a:xfrm>
        </p:spPr>
        <p:txBody>
          <a:bodyPr>
            <a:normAutofit/>
          </a:bodyPr>
          <a:lstStyle/>
          <a:p>
            <a:pPr algn="r"/>
            <a:r>
              <a:rPr lang="en-US" sz="3200">
                <a:solidFill>
                  <a:schemeClr val="bg1"/>
                </a:solidFill>
              </a:rPr>
              <a:t>What is</a:t>
            </a:r>
          </a:p>
        </p:txBody>
      </p:sp>
      <p:pic>
        <p:nvPicPr>
          <p:cNvPr id="11" name="Content Placeholder 10">
            <a:extLst>
              <a:ext uri="{FF2B5EF4-FFF2-40B4-BE49-F238E27FC236}">
                <a16:creationId xmlns:a16="http://schemas.microsoft.com/office/drawing/2014/main" id="{F66952C2-0E72-5640-9A89-EF6235604102}"/>
              </a:ext>
            </a:extLst>
          </p:cNvPr>
          <p:cNvPicPr>
            <a:picLocks noGrp="1" noChangeAspect="1"/>
          </p:cNvPicPr>
          <p:nvPr>
            <p:ph idx="1"/>
          </p:nvPr>
        </p:nvPicPr>
        <p:blipFill>
          <a:blip r:embed="rId2"/>
          <a:stretch>
            <a:fillRect/>
          </a:stretch>
        </p:blipFill>
        <p:spPr>
          <a:xfrm>
            <a:off x="4023953" y="2684592"/>
            <a:ext cx="5770560" cy="2115872"/>
          </a:xfrm>
          <a:prstGeom prst="rect">
            <a:avLst/>
          </a:prstGeom>
        </p:spPr>
      </p:pic>
    </p:spTree>
    <p:extLst>
      <p:ext uri="{BB962C8B-B14F-4D97-AF65-F5344CB8AC3E}">
        <p14:creationId xmlns:p14="http://schemas.microsoft.com/office/powerpoint/2010/main" val="1168857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0134-6F85-394F-ABFA-FF2EB5784F93}"/>
              </a:ext>
            </a:extLst>
          </p:cNvPr>
          <p:cNvSpPr>
            <a:spLocks noGrp="1"/>
          </p:cNvSpPr>
          <p:nvPr>
            <p:ph type="title"/>
          </p:nvPr>
        </p:nvSpPr>
        <p:spPr/>
        <p:txBody>
          <a:bodyPr>
            <a:normAutofit fontScale="90000"/>
          </a:bodyPr>
          <a:lstStyle/>
          <a:p>
            <a:br>
              <a:rPr lang="en-US" dirty="0"/>
            </a:br>
            <a:br>
              <a:rPr lang="en-US" dirty="0"/>
            </a:br>
            <a:endParaRPr lang="en-US" dirty="0"/>
          </a:p>
        </p:txBody>
      </p:sp>
      <p:sp>
        <p:nvSpPr>
          <p:cNvPr id="3" name="Content Placeholder 2">
            <a:extLst>
              <a:ext uri="{FF2B5EF4-FFF2-40B4-BE49-F238E27FC236}">
                <a16:creationId xmlns:a16="http://schemas.microsoft.com/office/drawing/2014/main" id="{30CEEBA4-7ABA-3C44-AABE-A2465EB8CA0A}"/>
              </a:ext>
            </a:extLst>
          </p:cNvPr>
          <p:cNvSpPr>
            <a:spLocks noGrp="1"/>
          </p:cNvSpPr>
          <p:nvPr>
            <p:ph idx="1"/>
          </p:nvPr>
        </p:nvSpPr>
        <p:spPr/>
        <p:txBody>
          <a:bodyPr/>
          <a:lstStyle/>
          <a:p>
            <a:r>
              <a:rPr lang="en-AU" dirty="0"/>
              <a:t>Important conversations about tests, treatments and procedures where evidence shows they provide no benefit and, in some cases, lead to harm – challenging the notion that ‘more is always better’ </a:t>
            </a:r>
          </a:p>
          <a:p>
            <a:r>
              <a:rPr lang="en-AU" dirty="0"/>
              <a:t>‘Tests, treatments and procedures healthcare providers and consumers should question’. These are shared among the health community and general public. </a:t>
            </a:r>
          </a:p>
          <a:p>
            <a:r>
              <a:rPr lang="en-AU" dirty="0"/>
              <a:t>Choosing Wisely began in 2012 (USA)</a:t>
            </a:r>
          </a:p>
          <a:p>
            <a:r>
              <a:rPr lang="en-AU" dirty="0"/>
              <a:t>Operate in 20 Countries</a:t>
            </a:r>
            <a:endParaRPr lang="en-US" dirty="0"/>
          </a:p>
        </p:txBody>
      </p:sp>
      <p:pic>
        <p:nvPicPr>
          <p:cNvPr id="4" name="Picture 3">
            <a:extLst>
              <a:ext uri="{FF2B5EF4-FFF2-40B4-BE49-F238E27FC236}">
                <a16:creationId xmlns:a16="http://schemas.microsoft.com/office/drawing/2014/main" id="{8EA13BFD-7A50-6543-A7D8-E50B2D1A1D47}"/>
              </a:ext>
            </a:extLst>
          </p:cNvPr>
          <p:cNvPicPr>
            <a:picLocks noChangeAspect="1"/>
          </p:cNvPicPr>
          <p:nvPr/>
        </p:nvPicPr>
        <p:blipFill>
          <a:blip r:embed="rId2"/>
          <a:stretch>
            <a:fillRect/>
          </a:stretch>
        </p:blipFill>
        <p:spPr>
          <a:xfrm>
            <a:off x="1371600" y="786882"/>
            <a:ext cx="3380962" cy="1239686"/>
          </a:xfrm>
          <a:prstGeom prst="rect">
            <a:avLst/>
          </a:prstGeom>
        </p:spPr>
      </p:pic>
    </p:spTree>
    <p:extLst>
      <p:ext uri="{BB962C8B-B14F-4D97-AF65-F5344CB8AC3E}">
        <p14:creationId xmlns:p14="http://schemas.microsoft.com/office/powerpoint/2010/main" val="6552329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0134-6F85-394F-ABFA-FF2EB5784F93}"/>
              </a:ext>
            </a:extLst>
          </p:cNvPr>
          <p:cNvSpPr>
            <a:spLocks noGrp="1"/>
          </p:cNvSpPr>
          <p:nvPr>
            <p:ph type="title"/>
          </p:nvPr>
        </p:nvSpPr>
        <p:spPr/>
        <p:txBody>
          <a:bodyPr>
            <a:normAutofit fontScale="90000"/>
          </a:bodyPr>
          <a:lstStyle/>
          <a:p>
            <a:br>
              <a:rPr lang="en-US" dirty="0"/>
            </a:br>
            <a:br>
              <a:rPr lang="en-US" dirty="0"/>
            </a:br>
            <a:endParaRPr lang="en-US" dirty="0"/>
          </a:p>
        </p:txBody>
      </p:sp>
      <p:sp>
        <p:nvSpPr>
          <p:cNvPr id="3" name="Content Placeholder 2">
            <a:extLst>
              <a:ext uri="{FF2B5EF4-FFF2-40B4-BE49-F238E27FC236}">
                <a16:creationId xmlns:a16="http://schemas.microsoft.com/office/drawing/2014/main" id="{30CEEBA4-7ABA-3C44-AABE-A2465EB8CA0A}"/>
              </a:ext>
            </a:extLst>
          </p:cNvPr>
          <p:cNvSpPr>
            <a:spLocks noGrp="1"/>
          </p:cNvSpPr>
          <p:nvPr>
            <p:ph idx="1"/>
          </p:nvPr>
        </p:nvSpPr>
        <p:spPr/>
        <p:txBody>
          <a:bodyPr/>
          <a:lstStyle/>
          <a:p>
            <a:r>
              <a:rPr lang="en-AU" dirty="0"/>
              <a:t>Important </a:t>
            </a:r>
            <a:r>
              <a:rPr lang="en-AU" b="1" dirty="0">
                <a:solidFill>
                  <a:srgbClr val="FF0000"/>
                </a:solidFill>
              </a:rPr>
              <a:t>conversations about tests, treatments and procedures where evidence shows they provide no benefit </a:t>
            </a:r>
            <a:r>
              <a:rPr lang="en-AU" dirty="0"/>
              <a:t>and, in some cases, lead to harm – challenging the notion that ‘more is always better’ </a:t>
            </a:r>
          </a:p>
          <a:p>
            <a:r>
              <a:rPr lang="en-AU" dirty="0"/>
              <a:t>‘Tests, treatments and procedures healthcare providers and consumers should question’. These are shared among the health community and general public. </a:t>
            </a:r>
          </a:p>
          <a:p>
            <a:r>
              <a:rPr lang="en-AU" dirty="0"/>
              <a:t>Choosing Wisely began in 2012 (USA)</a:t>
            </a:r>
          </a:p>
          <a:p>
            <a:r>
              <a:rPr lang="en-AU" dirty="0"/>
              <a:t>Operate in 20 Countries</a:t>
            </a:r>
            <a:endParaRPr lang="en-US" dirty="0"/>
          </a:p>
        </p:txBody>
      </p:sp>
      <p:pic>
        <p:nvPicPr>
          <p:cNvPr id="4" name="Picture 3">
            <a:extLst>
              <a:ext uri="{FF2B5EF4-FFF2-40B4-BE49-F238E27FC236}">
                <a16:creationId xmlns:a16="http://schemas.microsoft.com/office/drawing/2014/main" id="{8EA13BFD-7A50-6543-A7D8-E50B2D1A1D47}"/>
              </a:ext>
            </a:extLst>
          </p:cNvPr>
          <p:cNvPicPr>
            <a:picLocks noChangeAspect="1"/>
          </p:cNvPicPr>
          <p:nvPr/>
        </p:nvPicPr>
        <p:blipFill>
          <a:blip r:embed="rId2"/>
          <a:stretch>
            <a:fillRect/>
          </a:stretch>
        </p:blipFill>
        <p:spPr>
          <a:xfrm>
            <a:off x="1371600" y="786882"/>
            <a:ext cx="3380962" cy="1239686"/>
          </a:xfrm>
          <a:prstGeom prst="rect">
            <a:avLst/>
          </a:prstGeom>
        </p:spPr>
      </p:pic>
    </p:spTree>
    <p:extLst>
      <p:ext uri="{BB962C8B-B14F-4D97-AF65-F5344CB8AC3E}">
        <p14:creationId xmlns:p14="http://schemas.microsoft.com/office/powerpoint/2010/main" val="9935448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0134-6F85-394F-ABFA-FF2EB5784F93}"/>
              </a:ext>
            </a:extLst>
          </p:cNvPr>
          <p:cNvSpPr>
            <a:spLocks noGrp="1"/>
          </p:cNvSpPr>
          <p:nvPr>
            <p:ph type="title"/>
          </p:nvPr>
        </p:nvSpPr>
        <p:spPr/>
        <p:txBody>
          <a:bodyPr>
            <a:normAutofit fontScale="90000"/>
          </a:bodyPr>
          <a:lstStyle/>
          <a:p>
            <a:br>
              <a:rPr lang="en-US" dirty="0"/>
            </a:br>
            <a:br>
              <a:rPr lang="en-US" dirty="0"/>
            </a:br>
            <a:endParaRPr lang="en-US" dirty="0"/>
          </a:p>
        </p:txBody>
      </p:sp>
      <p:sp>
        <p:nvSpPr>
          <p:cNvPr id="3" name="Content Placeholder 2">
            <a:extLst>
              <a:ext uri="{FF2B5EF4-FFF2-40B4-BE49-F238E27FC236}">
                <a16:creationId xmlns:a16="http://schemas.microsoft.com/office/drawing/2014/main" id="{30CEEBA4-7ABA-3C44-AABE-A2465EB8CA0A}"/>
              </a:ext>
            </a:extLst>
          </p:cNvPr>
          <p:cNvSpPr>
            <a:spLocks noGrp="1"/>
          </p:cNvSpPr>
          <p:nvPr>
            <p:ph idx="1"/>
          </p:nvPr>
        </p:nvSpPr>
        <p:spPr/>
        <p:txBody>
          <a:bodyPr/>
          <a:lstStyle/>
          <a:p>
            <a:r>
              <a:rPr lang="en-AU" dirty="0"/>
              <a:t>Important </a:t>
            </a:r>
            <a:r>
              <a:rPr lang="en-AU" b="1" dirty="0">
                <a:solidFill>
                  <a:srgbClr val="FF0000"/>
                </a:solidFill>
              </a:rPr>
              <a:t>conversations about tests, treatments and procedures where evidence shows they provide no benefit </a:t>
            </a:r>
            <a:r>
              <a:rPr lang="en-AU" dirty="0"/>
              <a:t>and, </a:t>
            </a:r>
            <a:r>
              <a:rPr lang="en-AU" b="1" dirty="0">
                <a:solidFill>
                  <a:srgbClr val="FF0000"/>
                </a:solidFill>
              </a:rPr>
              <a:t>in some cases, lead to harm </a:t>
            </a:r>
            <a:r>
              <a:rPr lang="en-AU" dirty="0"/>
              <a:t>– challenging the notion that </a:t>
            </a:r>
            <a:r>
              <a:rPr lang="en-AU" b="1" i="1" dirty="0">
                <a:solidFill>
                  <a:schemeClr val="accent6">
                    <a:lumMod val="75000"/>
                  </a:schemeClr>
                </a:solidFill>
              </a:rPr>
              <a:t>‘more is always better’ </a:t>
            </a:r>
          </a:p>
          <a:p>
            <a:r>
              <a:rPr lang="en-AU" dirty="0"/>
              <a:t>‘Tests, treatments and procedures healthcare providers and consumers should question’. These are shared among the health community and general public. </a:t>
            </a:r>
          </a:p>
          <a:p>
            <a:r>
              <a:rPr lang="en-AU" dirty="0"/>
              <a:t>Choosing Wisely began in 2012 (USA)</a:t>
            </a:r>
          </a:p>
          <a:p>
            <a:r>
              <a:rPr lang="en-AU" dirty="0"/>
              <a:t>Operate in 20 Countries</a:t>
            </a:r>
            <a:endParaRPr lang="en-US" dirty="0"/>
          </a:p>
        </p:txBody>
      </p:sp>
      <p:pic>
        <p:nvPicPr>
          <p:cNvPr id="4" name="Picture 3">
            <a:extLst>
              <a:ext uri="{FF2B5EF4-FFF2-40B4-BE49-F238E27FC236}">
                <a16:creationId xmlns:a16="http://schemas.microsoft.com/office/drawing/2014/main" id="{8EA13BFD-7A50-6543-A7D8-E50B2D1A1D47}"/>
              </a:ext>
            </a:extLst>
          </p:cNvPr>
          <p:cNvPicPr>
            <a:picLocks noChangeAspect="1"/>
          </p:cNvPicPr>
          <p:nvPr/>
        </p:nvPicPr>
        <p:blipFill>
          <a:blip r:embed="rId2"/>
          <a:stretch>
            <a:fillRect/>
          </a:stretch>
        </p:blipFill>
        <p:spPr>
          <a:xfrm>
            <a:off x="1371600" y="786882"/>
            <a:ext cx="3380962" cy="1239686"/>
          </a:xfrm>
          <a:prstGeom prst="rect">
            <a:avLst/>
          </a:prstGeom>
        </p:spPr>
      </p:pic>
    </p:spTree>
    <p:extLst>
      <p:ext uri="{BB962C8B-B14F-4D97-AF65-F5344CB8AC3E}">
        <p14:creationId xmlns:p14="http://schemas.microsoft.com/office/powerpoint/2010/main" val="22608836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0134-6F85-394F-ABFA-FF2EB5784F93}"/>
              </a:ext>
            </a:extLst>
          </p:cNvPr>
          <p:cNvSpPr>
            <a:spLocks noGrp="1"/>
          </p:cNvSpPr>
          <p:nvPr>
            <p:ph type="title"/>
          </p:nvPr>
        </p:nvSpPr>
        <p:spPr/>
        <p:txBody>
          <a:bodyPr>
            <a:normAutofit fontScale="90000"/>
          </a:bodyPr>
          <a:lstStyle/>
          <a:p>
            <a:br>
              <a:rPr lang="en-US" dirty="0"/>
            </a:br>
            <a:br>
              <a:rPr lang="en-US" dirty="0"/>
            </a:br>
            <a:endParaRPr lang="en-US" dirty="0"/>
          </a:p>
        </p:txBody>
      </p:sp>
      <p:sp>
        <p:nvSpPr>
          <p:cNvPr id="3" name="Content Placeholder 2">
            <a:extLst>
              <a:ext uri="{FF2B5EF4-FFF2-40B4-BE49-F238E27FC236}">
                <a16:creationId xmlns:a16="http://schemas.microsoft.com/office/drawing/2014/main" id="{30CEEBA4-7ABA-3C44-AABE-A2465EB8CA0A}"/>
              </a:ext>
            </a:extLst>
          </p:cNvPr>
          <p:cNvSpPr>
            <a:spLocks noGrp="1"/>
          </p:cNvSpPr>
          <p:nvPr>
            <p:ph idx="1"/>
          </p:nvPr>
        </p:nvSpPr>
        <p:spPr/>
        <p:txBody>
          <a:bodyPr/>
          <a:lstStyle/>
          <a:p>
            <a:r>
              <a:rPr lang="en-AU" dirty="0"/>
              <a:t>Important </a:t>
            </a:r>
            <a:r>
              <a:rPr lang="en-AU" b="1" dirty="0">
                <a:solidFill>
                  <a:srgbClr val="FF0000"/>
                </a:solidFill>
              </a:rPr>
              <a:t>conversations about tests, treatments and procedures where evidence shows they provide no benefit </a:t>
            </a:r>
            <a:r>
              <a:rPr lang="en-AU" dirty="0"/>
              <a:t>and, </a:t>
            </a:r>
            <a:r>
              <a:rPr lang="en-AU" b="1" dirty="0">
                <a:solidFill>
                  <a:srgbClr val="FF0000"/>
                </a:solidFill>
              </a:rPr>
              <a:t>in some cases, lead to harm </a:t>
            </a:r>
            <a:r>
              <a:rPr lang="en-AU" dirty="0"/>
              <a:t>– challenging the notion that </a:t>
            </a:r>
            <a:r>
              <a:rPr lang="en-AU" b="1" i="1" dirty="0">
                <a:solidFill>
                  <a:schemeClr val="accent6">
                    <a:lumMod val="75000"/>
                  </a:schemeClr>
                </a:solidFill>
              </a:rPr>
              <a:t>‘more is always better’ </a:t>
            </a:r>
          </a:p>
          <a:p>
            <a:r>
              <a:rPr lang="en-AU" dirty="0"/>
              <a:t>‘</a:t>
            </a:r>
            <a:r>
              <a:rPr lang="en-AU" b="1" dirty="0">
                <a:solidFill>
                  <a:srgbClr val="FF0000"/>
                </a:solidFill>
              </a:rPr>
              <a:t>Tests, treatments and procedures healthcare providers and consumers should question’. These are shared among the health community and general public. </a:t>
            </a:r>
          </a:p>
          <a:p>
            <a:r>
              <a:rPr lang="en-AU" dirty="0"/>
              <a:t>Choosing Wisely began in 2012 (USA)</a:t>
            </a:r>
          </a:p>
          <a:p>
            <a:r>
              <a:rPr lang="en-AU" dirty="0"/>
              <a:t>Operate in 20 Countries</a:t>
            </a:r>
            <a:endParaRPr lang="en-US" dirty="0"/>
          </a:p>
        </p:txBody>
      </p:sp>
      <p:pic>
        <p:nvPicPr>
          <p:cNvPr id="4" name="Picture 3">
            <a:extLst>
              <a:ext uri="{FF2B5EF4-FFF2-40B4-BE49-F238E27FC236}">
                <a16:creationId xmlns:a16="http://schemas.microsoft.com/office/drawing/2014/main" id="{8EA13BFD-7A50-6543-A7D8-E50B2D1A1D47}"/>
              </a:ext>
            </a:extLst>
          </p:cNvPr>
          <p:cNvPicPr>
            <a:picLocks noChangeAspect="1"/>
          </p:cNvPicPr>
          <p:nvPr/>
        </p:nvPicPr>
        <p:blipFill>
          <a:blip r:embed="rId2"/>
          <a:stretch>
            <a:fillRect/>
          </a:stretch>
        </p:blipFill>
        <p:spPr>
          <a:xfrm>
            <a:off x="1371600" y="786882"/>
            <a:ext cx="3380962" cy="1239686"/>
          </a:xfrm>
          <a:prstGeom prst="rect">
            <a:avLst/>
          </a:prstGeom>
        </p:spPr>
      </p:pic>
    </p:spTree>
    <p:extLst>
      <p:ext uri="{BB962C8B-B14F-4D97-AF65-F5344CB8AC3E}">
        <p14:creationId xmlns:p14="http://schemas.microsoft.com/office/powerpoint/2010/main" val="3515218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BCFF1867-CA5E-416C-80CB-68BE95CE2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3704E-C985-5A42-88DB-7AEA1D98FC84}"/>
              </a:ext>
            </a:extLst>
          </p:cNvPr>
          <p:cNvSpPr>
            <a:spLocks noGrp="1"/>
          </p:cNvSpPr>
          <p:nvPr>
            <p:ph type="title"/>
          </p:nvPr>
        </p:nvSpPr>
        <p:spPr>
          <a:xfrm>
            <a:off x="1371600" y="1028701"/>
            <a:ext cx="4372550" cy="2518436"/>
          </a:xfrm>
        </p:spPr>
        <p:txBody>
          <a:bodyPr vert="horz" lIns="0" tIns="0" rIns="0" bIns="0" rtlCol="0" anchor="b">
            <a:normAutofit/>
          </a:bodyPr>
          <a:lstStyle/>
          <a:p>
            <a:r>
              <a:rPr lang="en-US" sz="3400" spc="750"/>
              <a:t>Knowledge mobilisation</a:t>
            </a:r>
          </a:p>
        </p:txBody>
      </p:sp>
      <p:sp>
        <p:nvSpPr>
          <p:cNvPr id="33" name="Rectangle 32">
            <a:extLst>
              <a:ext uri="{FF2B5EF4-FFF2-40B4-BE49-F238E27FC236}">
                <a16:creationId xmlns:a16="http://schemas.microsoft.com/office/drawing/2014/main" id="{5EA2F639-83D8-42FB-805A-0AFD485B9E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4022220"/>
            <a:ext cx="12192002" cy="2838735"/>
          </a:xfrm>
          <a:prstGeom prst="rect">
            <a:avLst/>
          </a:prstGeom>
          <a:gradFill>
            <a:gsLst>
              <a:gs pos="8000">
                <a:schemeClr val="accent6"/>
              </a:gs>
              <a:gs pos="100000">
                <a:schemeClr val="accent5">
                  <a:alpha val="9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8DB4E8D-D68B-4463-A009-8FAB6A115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038600" y="4022219"/>
            <a:ext cx="8153400" cy="2838736"/>
          </a:xfrm>
          <a:prstGeom prst="rect">
            <a:avLst/>
          </a:prstGeom>
          <a:gradFill>
            <a:gsLst>
              <a:gs pos="0">
                <a:schemeClr val="accent5">
                  <a:lumMod val="60000"/>
                  <a:lumOff val="40000"/>
                  <a:alpha val="0"/>
                </a:schemeClr>
              </a:gs>
              <a:gs pos="99000">
                <a:schemeClr val="accent2">
                  <a:alpha val="94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5C519481-97EE-45EB-B83B-AE5C46F3D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16759"/>
            <a:ext cx="8441142" cy="2389939"/>
          </a:xfrm>
          <a:prstGeom prst="rect">
            <a:avLst/>
          </a:prstGeom>
          <a:gradFill>
            <a:gsLst>
              <a:gs pos="0">
                <a:schemeClr val="accent6">
                  <a:alpha val="43000"/>
                </a:schemeClr>
              </a:gs>
              <a:gs pos="72000">
                <a:schemeClr val="accent5">
                  <a:alpha val="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drawing&#10;&#10;Description automatically generated">
            <a:extLst>
              <a:ext uri="{FF2B5EF4-FFF2-40B4-BE49-F238E27FC236}">
                <a16:creationId xmlns:a16="http://schemas.microsoft.com/office/drawing/2014/main" id="{D91B2E98-EA32-48E4-80D2-3692C051C5E4}"/>
              </a:ext>
            </a:extLst>
          </p:cNvPr>
          <p:cNvPicPr>
            <a:picLocks noChangeAspect="1"/>
          </p:cNvPicPr>
          <p:nvPr/>
        </p:nvPicPr>
        <p:blipFill>
          <a:blip r:embed="rId2"/>
          <a:stretch>
            <a:fillRect/>
          </a:stretch>
        </p:blipFill>
        <p:spPr>
          <a:xfrm>
            <a:off x="6992004" y="769628"/>
            <a:ext cx="4386670" cy="2128848"/>
          </a:xfrm>
          <a:prstGeom prst="rect">
            <a:avLst/>
          </a:prstGeom>
        </p:spPr>
      </p:pic>
    </p:spTree>
    <p:extLst>
      <p:ext uri="{BB962C8B-B14F-4D97-AF65-F5344CB8AC3E}">
        <p14:creationId xmlns:p14="http://schemas.microsoft.com/office/powerpoint/2010/main" val="2819073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37">
            <a:extLst>
              <a:ext uri="{FF2B5EF4-FFF2-40B4-BE49-F238E27FC236}">
                <a16:creationId xmlns:a16="http://schemas.microsoft.com/office/drawing/2014/main" id="{7F7F2020-3718-4400-926B-893A0FBDC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00C66CE-2B3E-4513-9B9D-EC2B8182F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 y="5230792"/>
            <a:ext cx="12198725" cy="1645027"/>
          </a:xfrm>
          <a:prstGeom prst="rect">
            <a:avLst/>
          </a:prstGeom>
          <a:gradFill>
            <a:gsLst>
              <a:gs pos="0">
                <a:schemeClr val="accent5"/>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9F3C764-BCFB-4F32-B897-6513FF0F6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 y="5230792"/>
            <a:ext cx="8122026" cy="1653935"/>
          </a:xfrm>
          <a:prstGeom prst="rect">
            <a:avLst/>
          </a:prstGeom>
          <a:gradFill>
            <a:gsLst>
              <a:gs pos="24000">
                <a:schemeClr val="accent2">
                  <a:alpha val="0"/>
                </a:schemeClr>
              </a:gs>
              <a:gs pos="99000">
                <a:schemeClr val="accent2">
                  <a:alpha val="6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8411D24A-F765-48C8-813D-D3A5E5AAB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95080" y="3111827"/>
            <a:ext cx="1177951" cy="5415888"/>
          </a:xfrm>
          <a:prstGeom prst="rect">
            <a:avLst/>
          </a:prstGeom>
          <a:gradFill>
            <a:gsLst>
              <a:gs pos="23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EC6FEF4-A1BE-1C4A-B4A0-69E1CD2EEA45}"/>
              </a:ext>
            </a:extLst>
          </p:cNvPr>
          <p:cNvSpPr>
            <a:spLocks noGrp="1"/>
          </p:cNvSpPr>
          <p:nvPr>
            <p:ph type="title"/>
          </p:nvPr>
        </p:nvSpPr>
        <p:spPr>
          <a:xfrm>
            <a:off x="963349" y="5510306"/>
            <a:ext cx="8909314" cy="1092200"/>
          </a:xfrm>
        </p:spPr>
        <p:txBody>
          <a:bodyPr vert="horz" lIns="0" tIns="0" rIns="0" bIns="0" rtlCol="0" anchor="ctr">
            <a:normAutofit/>
          </a:bodyPr>
          <a:lstStyle/>
          <a:p>
            <a:r>
              <a:rPr lang="en-US" sz="3200" i="1" spc="750" dirty="0">
                <a:solidFill>
                  <a:schemeClr val="bg1"/>
                </a:solidFill>
              </a:rPr>
              <a:t>‘More is always better’</a:t>
            </a:r>
          </a:p>
        </p:txBody>
      </p:sp>
      <p:pic>
        <p:nvPicPr>
          <p:cNvPr id="28" name="Picture 4" descr="A picture containing clock&#10;&#10;Description automatically generated">
            <a:extLst>
              <a:ext uri="{FF2B5EF4-FFF2-40B4-BE49-F238E27FC236}">
                <a16:creationId xmlns:a16="http://schemas.microsoft.com/office/drawing/2014/main" id="{ADEFDFF8-A282-46B2-AE58-738DC474977E}"/>
              </a:ext>
            </a:extLst>
          </p:cNvPr>
          <p:cNvPicPr>
            <a:picLocks noChangeAspect="1"/>
          </p:cNvPicPr>
          <p:nvPr/>
        </p:nvPicPr>
        <p:blipFill rotWithShape="1">
          <a:blip r:embed="rId2"/>
          <a:srcRect l="14349" r="6731"/>
          <a:stretch/>
        </p:blipFill>
        <p:spPr>
          <a:xfrm>
            <a:off x="6265088" y="1012556"/>
            <a:ext cx="3905878" cy="3291193"/>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2861C78B-F7E6-49D7-8106-2A785D02A056}"/>
              </a:ext>
            </a:extLst>
          </p:cNvPr>
          <p:cNvPicPr>
            <a:picLocks noChangeAspect="1"/>
          </p:cNvPicPr>
          <p:nvPr/>
        </p:nvPicPr>
        <p:blipFill>
          <a:blip r:embed="rId3"/>
          <a:stretch>
            <a:fillRect/>
          </a:stretch>
        </p:blipFill>
        <p:spPr>
          <a:xfrm>
            <a:off x="634137" y="1318059"/>
            <a:ext cx="5630951" cy="2732697"/>
          </a:xfrm>
          <a:prstGeom prst="rect">
            <a:avLst/>
          </a:prstGeom>
        </p:spPr>
      </p:pic>
    </p:spTree>
    <p:extLst>
      <p:ext uri="{BB962C8B-B14F-4D97-AF65-F5344CB8AC3E}">
        <p14:creationId xmlns:p14="http://schemas.microsoft.com/office/powerpoint/2010/main" val="351426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BB02F283-AD3D-43EB-8EB3-EEABE7B68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7267ACD-C9FA-48F7-BA90-C05046F4E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74922"/>
            <a:ext cx="12198726" cy="1606049"/>
          </a:xfrm>
          <a:prstGeom prst="rect">
            <a:avLst/>
          </a:prstGeom>
          <a:gradFill>
            <a:gsLst>
              <a:gs pos="0">
                <a:schemeClr val="accent5">
                  <a:alpha val="83000"/>
                </a:schemeClr>
              </a:gs>
              <a:gs pos="100000">
                <a:schemeClr val="accent4">
                  <a:alpha val="74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E17AA8-C417-4F74-9F1B-EAD82A19B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270744" y="1998314"/>
            <a:ext cx="1605188" cy="8160125"/>
          </a:xfrm>
          <a:prstGeom prst="rect">
            <a:avLst/>
          </a:prstGeom>
          <a:gradFill>
            <a:gsLst>
              <a:gs pos="5000">
                <a:schemeClr val="accent2">
                  <a:alpha val="68000"/>
                </a:schemeClr>
              </a:gs>
              <a:gs pos="100000">
                <a:schemeClr val="accent5">
                  <a:alpha val="43000"/>
                </a:schemeClr>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79F9CB9-0076-49F5-845A-C97CCFC163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2413" y="2532510"/>
            <a:ext cx="1605189" cy="7090015"/>
          </a:xfrm>
          <a:prstGeom prst="rect">
            <a:avLst/>
          </a:prstGeom>
          <a:gradFill>
            <a:gsLst>
              <a:gs pos="42000">
                <a:schemeClr val="accent4">
                  <a:alpha val="0"/>
                </a:schemeClr>
              </a:gs>
              <a:gs pos="99000">
                <a:schemeClr val="accent6">
                  <a:alpha val="48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567348B-D4F9-4978-8FB4-D4031CD133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30450" y="5273748"/>
            <a:ext cx="7275001" cy="1150514"/>
          </a:xfrm>
          <a:prstGeom prst="rect">
            <a:avLst/>
          </a:prstGeom>
          <a:gradFill>
            <a:gsLst>
              <a:gs pos="0">
                <a:schemeClr val="accent5">
                  <a:alpha val="37000"/>
                </a:schemeClr>
              </a:gs>
              <a:gs pos="56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080D0B-989B-CC46-959C-FE01A797F09D}"/>
              </a:ext>
            </a:extLst>
          </p:cNvPr>
          <p:cNvSpPr>
            <a:spLocks noGrp="1"/>
          </p:cNvSpPr>
          <p:nvPr>
            <p:ph type="title"/>
          </p:nvPr>
        </p:nvSpPr>
        <p:spPr>
          <a:xfrm>
            <a:off x="667569" y="5553718"/>
            <a:ext cx="7203004" cy="1054645"/>
          </a:xfrm>
        </p:spPr>
        <p:txBody>
          <a:bodyPr vert="horz" lIns="0" tIns="0" rIns="0" bIns="0" rtlCol="0" anchor="ctr">
            <a:normAutofit/>
          </a:bodyPr>
          <a:lstStyle/>
          <a:p>
            <a:endParaRPr lang="en-US" sz="3200" spc="750">
              <a:solidFill>
                <a:schemeClr val="bg1"/>
              </a:solidFill>
            </a:endParaRPr>
          </a:p>
        </p:txBody>
      </p:sp>
      <p:pic>
        <p:nvPicPr>
          <p:cNvPr id="4" name="No title" descr="No title">
            <a:hlinkClick r:id="" action="ppaction://media"/>
            <a:extLst>
              <a:ext uri="{FF2B5EF4-FFF2-40B4-BE49-F238E27FC236}">
                <a16:creationId xmlns:a16="http://schemas.microsoft.com/office/drawing/2014/main" id="{F5843A29-0FF1-F140-BD2C-9899A15AF36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81454" y="457200"/>
            <a:ext cx="7835816" cy="4407647"/>
          </a:xfrm>
          <a:prstGeom prst="rect">
            <a:avLst/>
          </a:prstGeom>
        </p:spPr>
      </p:pic>
    </p:spTree>
    <p:extLst>
      <p:ext uri="{BB962C8B-B14F-4D97-AF65-F5344CB8AC3E}">
        <p14:creationId xmlns:p14="http://schemas.microsoft.com/office/powerpoint/2010/main" val="252810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4" name="Rectangle 33">
            <a:extLst>
              <a:ext uri="{FF2B5EF4-FFF2-40B4-BE49-F238E27FC236}">
                <a16:creationId xmlns:a16="http://schemas.microsoft.com/office/drawing/2014/main" id="{7F7F2020-3718-4400-926B-893A0FBDC0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00C66CE-2B3E-4513-9B9D-EC2B8182F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 y="5230792"/>
            <a:ext cx="12198725" cy="1645027"/>
          </a:xfrm>
          <a:prstGeom prst="rect">
            <a:avLst/>
          </a:prstGeom>
          <a:gradFill>
            <a:gsLst>
              <a:gs pos="0">
                <a:schemeClr val="accent5"/>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E9F3C764-BCFB-4F32-B897-6513FF0F65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6" y="5230792"/>
            <a:ext cx="8122026" cy="1653935"/>
          </a:xfrm>
          <a:prstGeom prst="rect">
            <a:avLst/>
          </a:prstGeom>
          <a:gradFill>
            <a:gsLst>
              <a:gs pos="24000">
                <a:schemeClr val="accent2">
                  <a:alpha val="0"/>
                </a:schemeClr>
              </a:gs>
              <a:gs pos="99000">
                <a:schemeClr val="accent2">
                  <a:alpha val="6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411D24A-F765-48C8-813D-D3A5E5AAB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95080" y="3111827"/>
            <a:ext cx="1177951" cy="5415888"/>
          </a:xfrm>
          <a:prstGeom prst="rect">
            <a:avLst/>
          </a:prstGeom>
          <a:gradFill>
            <a:gsLst>
              <a:gs pos="23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C53098-D480-F140-A475-2FAAC2952B0A}"/>
              </a:ext>
            </a:extLst>
          </p:cNvPr>
          <p:cNvSpPr>
            <a:spLocks noGrp="1"/>
          </p:cNvSpPr>
          <p:nvPr>
            <p:ph type="title"/>
          </p:nvPr>
        </p:nvSpPr>
        <p:spPr>
          <a:xfrm>
            <a:off x="963349" y="5510306"/>
            <a:ext cx="7260031" cy="1092200"/>
          </a:xfrm>
        </p:spPr>
        <p:txBody>
          <a:bodyPr vert="horz" lIns="0" tIns="0" rIns="0" bIns="0" rtlCol="0" anchor="ctr">
            <a:normAutofit/>
          </a:bodyPr>
          <a:lstStyle/>
          <a:p>
            <a:r>
              <a:rPr lang="en-US" sz="3200" spc="750">
                <a:solidFill>
                  <a:schemeClr val="bg1"/>
                </a:solidFill>
              </a:rPr>
              <a:t>evolution</a:t>
            </a:r>
          </a:p>
        </p:txBody>
      </p:sp>
      <p:pic>
        <p:nvPicPr>
          <p:cNvPr id="5" name="Picture 4" descr="A drawing of a person&#10;&#10;Description automatically generated">
            <a:extLst>
              <a:ext uri="{FF2B5EF4-FFF2-40B4-BE49-F238E27FC236}">
                <a16:creationId xmlns:a16="http://schemas.microsoft.com/office/drawing/2014/main" id="{4037C187-321F-8C43-8839-84AE5F2D27F2}"/>
              </a:ext>
            </a:extLst>
          </p:cNvPr>
          <p:cNvPicPr>
            <a:picLocks noChangeAspect="1"/>
          </p:cNvPicPr>
          <p:nvPr/>
        </p:nvPicPr>
        <p:blipFill>
          <a:blip r:embed="rId2"/>
          <a:stretch>
            <a:fillRect/>
          </a:stretch>
        </p:blipFill>
        <p:spPr>
          <a:xfrm>
            <a:off x="963349" y="2612052"/>
            <a:ext cx="4971783" cy="1691697"/>
          </a:xfrm>
          <a:prstGeom prst="rect">
            <a:avLst/>
          </a:prstGeom>
        </p:spPr>
      </p:pic>
      <p:pic>
        <p:nvPicPr>
          <p:cNvPr id="25" name="Picture 24" descr="A necklace on a table&#10;&#10;Description automatically generated">
            <a:extLst>
              <a:ext uri="{FF2B5EF4-FFF2-40B4-BE49-F238E27FC236}">
                <a16:creationId xmlns:a16="http://schemas.microsoft.com/office/drawing/2014/main" id="{3DAF489C-7A9D-4529-8080-56C39BBD0FAE}"/>
              </a:ext>
            </a:extLst>
          </p:cNvPr>
          <p:cNvPicPr>
            <a:picLocks noChangeAspect="1"/>
          </p:cNvPicPr>
          <p:nvPr/>
        </p:nvPicPr>
        <p:blipFill rotWithShape="1">
          <a:blip r:embed="rId3"/>
          <a:srcRect t="10000"/>
          <a:stretch/>
        </p:blipFill>
        <p:spPr>
          <a:xfrm>
            <a:off x="6265088" y="1507122"/>
            <a:ext cx="4971783" cy="2796627"/>
          </a:xfrm>
          <a:prstGeom prst="rect">
            <a:avLst/>
          </a:prstGeom>
        </p:spPr>
      </p:pic>
      <mc:AlternateContent xmlns:mc="http://schemas.openxmlformats.org/markup-compatibility/2006">
        <mc:Choice xmlns:am3d="http://schemas.microsoft.com/office/drawing/2017/model3d" Requires="am3d">
          <p:graphicFrame>
            <p:nvGraphicFramePr>
              <p:cNvPr id="3" name="3D Model 2" descr="Rampaging T-Rex">
                <a:extLst>
                  <a:ext uri="{FF2B5EF4-FFF2-40B4-BE49-F238E27FC236}">
                    <a16:creationId xmlns:a16="http://schemas.microsoft.com/office/drawing/2014/main" id="{8CB05517-0804-B948-B2B1-56BC13C34160}"/>
                  </a:ext>
                </a:extLst>
              </p:cNvPr>
              <p:cNvGraphicFramePr>
                <a:graphicFrameLocks noChangeAspect="1"/>
              </p:cNvGraphicFramePr>
              <p:nvPr>
                <p:extLst>
                  <p:ext uri="{D42A27DB-BD31-4B8C-83A1-F6EECF244321}">
                    <p14:modId xmlns:p14="http://schemas.microsoft.com/office/powerpoint/2010/main" val="4274897270"/>
                  </p:ext>
                </p:extLst>
              </p:nvPr>
            </p:nvGraphicFramePr>
            <p:xfrm>
              <a:off x="6964591" y="4571377"/>
              <a:ext cx="5038928" cy="2496787"/>
            </p:xfrm>
            <a:graphic>
              <a:graphicData uri="http://schemas.microsoft.com/office/drawing/2017/model3d">
                <am3d:model3d r:embed="rId4">
                  <am3d:spPr>
                    <a:xfrm>
                      <a:off x="0" y="0"/>
                      <a:ext cx="5038928" cy="2496787"/>
                    </a:xfrm>
                    <a:prstGeom prst="rect">
                      <a:avLst/>
                    </a:prstGeom>
                  </am3d:spPr>
                  <am3d:camera>
                    <am3d:pos x="0" y="0" z="54598196"/>
                    <am3d:up dx="0" dy="36000000" dz="0"/>
                    <am3d:lookAt x="0" y="0" z="0"/>
                    <am3d:perspective fov="2700000"/>
                  </am3d:camera>
                  <am3d:trans>
                    <am3d:meterPerModelUnit n="77604" d="1000000"/>
                    <am3d:preTrans dx="-759252" dy="-7313658" dz="524888"/>
                    <am3d:scale>
                      <am3d:sx n="1000000" d="1000000"/>
                      <am3d:sy n="1000000" d="1000000"/>
                      <am3d:sz n="1000000" d="1000000"/>
                    </am3d:scale>
                    <am3d:rot ax="-2877244" ay="4823579" az="-2853068"/>
                    <am3d:postTrans dx="0" dy="0" dz="0"/>
                  </am3d:trans>
                  <am3d:raster rName="Office3DRenderer" rVer="16.0.8326">
                    <am3d:blip r:embed="rId5"/>
                  </am3d:raster>
                  <am3d:extLst>
                    <a:ext uri="{9A65AA19-BECB-4387-8358-8AD5134E1D82}">
                      <a3danim:embedAnim xmlns:a3danim="http://schemas.microsoft.com/office/drawing/2018/animation/model3d" animId="0">
                        <a3danim:animPr length="9266" count="indefinite"/>
                      </a3danim:embedAnim>
                    </a:ext>
                    <a:ext uri="{E9DE012E-A134-456F-84FE-255F9AAD75C6}">
                      <a3danim:posterFrame xmlns:a3danim="http://schemas.microsoft.com/office/drawing/2018/animation/model3d" animId="0"/>
                    </a:ext>
                  </am3d:extLst>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Rampaging T-Rex">
                <a:extLst>
                  <a:ext uri="{FF2B5EF4-FFF2-40B4-BE49-F238E27FC236}">
                    <a16:creationId xmlns:a16="http://schemas.microsoft.com/office/drawing/2014/main" id="{8CB05517-0804-B948-B2B1-56BC13C34160}"/>
                  </a:ext>
                </a:extLst>
              </p:cNvPr>
              <p:cNvPicPr>
                <a:picLocks noGrp="1" noRot="1" noChangeAspect="1" noMove="1" noResize="1" noEditPoints="1" noAdjustHandles="1" noChangeArrowheads="1" noChangeShapeType="1" noCrop="1"/>
              </p:cNvPicPr>
              <p:nvPr/>
            </p:nvPicPr>
            <p:blipFill>
              <a:blip r:embed="rId5"/>
              <a:stretch>
                <a:fillRect/>
              </a:stretch>
            </p:blipFill>
            <p:spPr>
              <a:xfrm>
                <a:off x="6964591" y="4571377"/>
                <a:ext cx="5038928" cy="2496787"/>
              </a:xfrm>
              <a:prstGeom prst="rect">
                <a:avLst/>
              </a:prstGeom>
            </p:spPr>
          </p:pic>
        </mc:Fallback>
      </mc:AlternateContent>
    </p:spTree>
    <p:extLst>
      <p:ext uri="{BB962C8B-B14F-4D97-AF65-F5344CB8AC3E}">
        <p14:creationId xmlns:p14="http://schemas.microsoft.com/office/powerpoint/2010/main" val="267391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9267" fill="hold"/>
                                        <p:tgtEl>
                                          <p:spTgt spid="3"/>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6000"/>
                <a:shade val="99000"/>
                <a:satMod val="140000"/>
              </a:schemeClr>
            </a:gs>
            <a:gs pos="54000">
              <a:schemeClr val="bg1">
                <a:tint val="100000"/>
                <a:shade val="80000"/>
                <a:satMod val="130000"/>
              </a:schemeClr>
            </a:gs>
            <a:gs pos="86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383CC5D-71E8-4CB2-8E4A-F1E4FF6DC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DA5AC1-43C5-4243-9028-07DBB80D0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
            <a:ext cx="12192000" cy="1600201"/>
          </a:xfrm>
          <a:prstGeom prst="rect">
            <a:avLst/>
          </a:prstGeom>
          <a:gradFill>
            <a:gsLst>
              <a:gs pos="0">
                <a:schemeClr val="accent5">
                  <a:alpha val="83000"/>
                </a:schemeClr>
              </a:gs>
              <a:gs pos="100000">
                <a:schemeClr val="accent6"/>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A4EDA1C-27A1-4C83-ACE4-6675EC924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99161" y="9109"/>
            <a:ext cx="7792839" cy="1594270"/>
          </a:xfrm>
          <a:prstGeom prst="rect">
            <a:avLst/>
          </a:prstGeom>
          <a:gradFill>
            <a:gsLst>
              <a:gs pos="22000">
                <a:schemeClr val="accent2">
                  <a:alpha val="0"/>
                </a:schemeClr>
              </a:gs>
              <a:gs pos="99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1C2185E4-B584-4B9D-9440-DEA0FB9D9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9021976" y="-906246"/>
            <a:ext cx="1602951" cy="3416298"/>
          </a:xfrm>
          <a:prstGeom prst="rect">
            <a:avLst/>
          </a:prstGeom>
          <a:gradFill>
            <a:gsLst>
              <a:gs pos="45000">
                <a:schemeClr val="accent4">
                  <a:alpha val="0"/>
                </a:schemeClr>
              </a:gs>
              <a:gs pos="99000">
                <a:schemeClr val="accent6">
                  <a:alpha val="33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FF33EC8A-EE0A-4395-97E2-DAD467CF73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451242" y="0"/>
            <a:ext cx="9729549" cy="1600198"/>
          </a:xfrm>
          <a:prstGeom prst="rect">
            <a:avLst/>
          </a:prstGeom>
          <a:gradFill>
            <a:gsLst>
              <a:gs pos="0">
                <a:schemeClr val="accent5">
                  <a:alpha val="30000"/>
                </a:schemeClr>
              </a:gs>
              <a:gs pos="99000">
                <a:schemeClr val="accent5">
                  <a:alpha val="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F85DA95-16A4-404E-9BFF-27F8E4FC78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430"/>
            <a:ext cx="7910111" cy="1600198"/>
          </a:xfrm>
          <a:prstGeom prst="rect">
            <a:avLst/>
          </a:prstGeom>
          <a:gradFill>
            <a:gsLst>
              <a:gs pos="0">
                <a:schemeClr val="accent5">
                  <a:alpha val="21000"/>
                </a:schemeClr>
              </a:gs>
              <a:gs pos="99000">
                <a:schemeClr val="accent5">
                  <a:alpha val="0"/>
                </a:scheme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F86D9C-EB67-2A45-8A70-AAD87F5433F2}"/>
              </a:ext>
            </a:extLst>
          </p:cNvPr>
          <p:cNvSpPr>
            <a:spLocks noGrp="1"/>
          </p:cNvSpPr>
          <p:nvPr>
            <p:ph type="title"/>
          </p:nvPr>
        </p:nvSpPr>
        <p:spPr>
          <a:xfrm>
            <a:off x="1157084" y="374427"/>
            <a:ext cx="10374517" cy="971512"/>
          </a:xfrm>
        </p:spPr>
        <p:txBody>
          <a:bodyPr anchor="ctr">
            <a:normAutofit fontScale="90000"/>
          </a:bodyPr>
          <a:lstStyle/>
          <a:p>
            <a:r>
              <a:rPr lang="en-US" sz="3200" dirty="0">
                <a:solidFill>
                  <a:schemeClr val="bg1"/>
                </a:solidFill>
              </a:rPr>
              <a:t>The issues</a:t>
            </a:r>
            <a:br>
              <a:rPr lang="en-US" sz="3200" dirty="0">
                <a:solidFill>
                  <a:schemeClr val="bg1"/>
                </a:solidFill>
              </a:rPr>
            </a:br>
            <a:r>
              <a:rPr lang="en-US" sz="3200" dirty="0">
                <a:solidFill>
                  <a:schemeClr val="bg1"/>
                </a:solidFill>
              </a:rPr>
              <a:t>(Unnecessary interventions)</a:t>
            </a:r>
          </a:p>
        </p:txBody>
      </p:sp>
      <p:graphicFrame>
        <p:nvGraphicFramePr>
          <p:cNvPr id="18" name="Content Placeholder 2">
            <a:extLst>
              <a:ext uri="{FF2B5EF4-FFF2-40B4-BE49-F238E27FC236}">
                <a16:creationId xmlns:a16="http://schemas.microsoft.com/office/drawing/2014/main" id="{93335E39-4DE7-46E9-99E0-320E72640BEF}"/>
              </a:ext>
            </a:extLst>
          </p:cNvPr>
          <p:cNvGraphicFramePr>
            <a:graphicFrameLocks noGrp="1"/>
          </p:cNvGraphicFramePr>
          <p:nvPr>
            <p:ph idx="1"/>
            <p:extLst>
              <p:ext uri="{D42A27DB-BD31-4B8C-83A1-F6EECF244321}">
                <p14:modId xmlns:p14="http://schemas.microsoft.com/office/powerpoint/2010/main" val="2454390523"/>
              </p:ext>
            </p:extLst>
          </p:nvPr>
        </p:nvGraphicFramePr>
        <p:xfrm>
          <a:off x="579474" y="2062715"/>
          <a:ext cx="11033029" cy="4189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42025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r>
              <a:rPr lang="en-US" sz="3100" spc="750">
                <a:solidFill>
                  <a:schemeClr val="bg1"/>
                </a:solidFill>
              </a:rPr>
              <a:t>What is there for pediatricians?</a:t>
            </a:r>
          </a:p>
        </p:txBody>
      </p:sp>
      <p:pic>
        <p:nvPicPr>
          <p:cNvPr id="3" name="Picture 2">
            <a:extLst>
              <a:ext uri="{FF2B5EF4-FFF2-40B4-BE49-F238E27FC236}">
                <a16:creationId xmlns:a16="http://schemas.microsoft.com/office/drawing/2014/main" id="{77376032-67B8-4265-B9E5-D3D4D1DB0133}"/>
              </a:ext>
            </a:extLst>
          </p:cNvPr>
          <p:cNvPicPr>
            <a:picLocks noChangeAspect="1"/>
          </p:cNvPicPr>
          <p:nvPr/>
        </p:nvPicPr>
        <p:blipFill>
          <a:blip r:embed="rId2"/>
          <a:stretch>
            <a:fillRect/>
          </a:stretch>
        </p:blipFill>
        <p:spPr>
          <a:xfrm>
            <a:off x="7237246" y="417407"/>
            <a:ext cx="4255044" cy="6023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5175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12" name="Content Placeholder 11">
            <a:extLst>
              <a:ext uri="{FF2B5EF4-FFF2-40B4-BE49-F238E27FC236}">
                <a16:creationId xmlns:a16="http://schemas.microsoft.com/office/drawing/2014/main" id="{FE4FCD77-CE73-4463-9551-809C3B44EADB}"/>
              </a:ext>
            </a:extLst>
          </p:cNvPr>
          <p:cNvSpPr>
            <a:spLocks noGrp="1"/>
          </p:cNvSpPr>
          <p:nvPr>
            <p:ph idx="1"/>
          </p:nvPr>
        </p:nvSpPr>
        <p:spPr/>
        <p:txBody>
          <a:bodyPr/>
          <a:lstStyle/>
          <a:p>
            <a:endParaRPr lang="en-AU" dirty="0"/>
          </a:p>
        </p:txBody>
      </p:sp>
      <p:pic>
        <p:nvPicPr>
          <p:cNvPr id="13" name="Picture 12">
            <a:extLst>
              <a:ext uri="{FF2B5EF4-FFF2-40B4-BE49-F238E27FC236}">
                <a16:creationId xmlns:a16="http://schemas.microsoft.com/office/drawing/2014/main" id="{0B10B950-38DF-4434-9B17-2FC778813BF9}"/>
              </a:ext>
            </a:extLst>
          </p:cNvPr>
          <p:cNvPicPr>
            <a:picLocks noChangeAspect="1"/>
          </p:cNvPicPr>
          <p:nvPr/>
        </p:nvPicPr>
        <p:blipFill>
          <a:blip r:embed="rId7">
            <a:alphaModFix amt="35000"/>
          </a:blip>
          <a:stretch>
            <a:fillRect/>
          </a:stretch>
        </p:blipFill>
        <p:spPr>
          <a:xfrm>
            <a:off x="7237246" y="417407"/>
            <a:ext cx="4255044" cy="6023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6108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CBCABA2-377A-4974-82C3-71F1003C9578}"/>
              </a:ext>
            </a:extLst>
          </p:cNvPr>
          <p:cNvPicPr>
            <a:picLocks noChangeAspect="1"/>
          </p:cNvPicPr>
          <p:nvPr/>
        </p:nvPicPr>
        <p:blipFill>
          <a:blip r:embed="rId2">
            <a:alphaModFix amt="35000"/>
          </a:blip>
          <a:stretch>
            <a:fillRect/>
          </a:stretch>
        </p:blipFill>
        <p:spPr>
          <a:xfrm>
            <a:off x="7237246" y="417407"/>
            <a:ext cx="4255044" cy="6023186"/>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mt="25000"/>
          </a:blip>
          <a:stretch>
            <a:fillRect/>
          </a:stretch>
        </p:blipFill>
        <p:spPr>
          <a:xfrm>
            <a:off x="410817" y="4297261"/>
            <a:ext cx="6748625" cy="969332"/>
          </a:xfrm>
          <a:prstGeom prst="rect">
            <a:avLst/>
          </a:prstGeom>
        </p:spPr>
      </p:pic>
      <p:sp>
        <p:nvSpPr>
          <p:cNvPr id="10" name="Content Placeholder 9">
            <a:extLst>
              <a:ext uri="{FF2B5EF4-FFF2-40B4-BE49-F238E27FC236}">
                <a16:creationId xmlns:a16="http://schemas.microsoft.com/office/drawing/2014/main" id="{1E1621CA-38BF-4DAD-9819-AFEC8D28F811}"/>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0A044294-955B-4855-8980-FC6BFBC0C63E}"/>
              </a:ext>
            </a:extLst>
          </p:cNvPr>
          <p:cNvPicPr>
            <a:picLocks noChangeAspect="1"/>
          </p:cNvPicPr>
          <p:nvPr/>
        </p:nvPicPr>
        <p:blipFill>
          <a:blip r:embed="rId2">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1CF95E1-5ADC-944F-A442-7187D426B91C}"/>
              </a:ext>
            </a:extLst>
          </p:cNvPr>
          <p:cNvSpPr txBox="1"/>
          <p:nvPr/>
        </p:nvSpPr>
        <p:spPr>
          <a:xfrm>
            <a:off x="6877050" y="47683"/>
            <a:ext cx="5319433" cy="5355312"/>
          </a:xfrm>
          <a:prstGeom prst="rect">
            <a:avLst/>
          </a:prstGeom>
          <a:solidFill>
            <a:schemeClr val="bg1"/>
          </a:solidFill>
        </p:spPr>
        <p:txBody>
          <a:bodyPr wrap="square" rtlCol="0">
            <a:spAutoFit/>
          </a:bodyPr>
          <a:lstStyle/>
          <a:p>
            <a:br>
              <a:rPr lang="en-AU" dirty="0">
                <a:hlinkClick r:id="rId8"/>
              </a:rPr>
            </a:br>
            <a:r>
              <a:rPr lang="en-AU" dirty="0">
                <a:hlinkClick r:id="rId8"/>
              </a:rPr>
              <a:t> Rationale</a:t>
            </a:r>
            <a:endParaRPr lang="en-AU" dirty="0"/>
          </a:p>
          <a:p>
            <a:r>
              <a:rPr lang="en-AU" dirty="0"/>
              <a:t>The vast majority of children presenting with fever do not have a bacterial infection and therefore will not benefit from being prescribed oral antibiotics. For instance, one study of febrile infants found overall bacteraemia frequency of well below 1%. Sometimes, in exception to this, oral antibiotics are prescribed to treat an unapparent bacterial infection or prevent development of severe bacterial infection and appear to have beneficial effects, though even the significance of these effects is disputed. Given that inappropriate prescribing of antibiotics is a major cause of antibiotic resistance and antibiotics have adverse effects, it is not considered good clinical practice to prescribe antibiotics in children without a specific bacterial infection</a:t>
            </a:r>
          </a:p>
        </p:txBody>
      </p:sp>
    </p:spTree>
    <p:extLst>
      <p:ext uri="{BB962C8B-B14F-4D97-AF65-F5344CB8AC3E}">
        <p14:creationId xmlns:p14="http://schemas.microsoft.com/office/powerpoint/2010/main" val="16435931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C0938B3-C1DA-4C3A-961A-431C3C69417C}"/>
              </a:ext>
            </a:extLst>
          </p:cNvPr>
          <p:cNvPicPr>
            <a:picLocks noChangeAspect="1"/>
          </p:cNvPicPr>
          <p:nvPr/>
        </p:nvPicPr>
        <p:blipFill>
          <a:blip r:embed="rId2">
            <a:alphaModFix amt="35000"/>
          </a:blip>
          <a:stretch>
            <a:fillRect/>
          </a:stretch>
        </p:blipFill>
        <p:spPr>
          <a:xfrm>
            <a:off x="7237246" y="417407"/>
            <a:ext cx="4255044" cy="6023186"/>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mt="25000"/>
          </a:blip>
          <a:stretch>
            <a:fillRect/>
          </a:stretch>
        </p:blipFill>
        <p:spPr>
          <a:xfrm>
            <a:off x="410817" y="4297261"/>
            <a:ext cx="6748625" cy="969332"/>
          </a:xfrm>
          <a:prstGeom prst="rect">
            <a:avLst/>
          </a:prstGeom>
        </p:spPr>
      </p:pic>
      <p:sp>
        <p:nvSpPr>
          <p:cNvPr id="10" name="Content Placeholder 9">
            <a:extLst>
              <a:ext uri="{FF2B5EF4-FFF2-40B4-BE49-F238E27FC236}">
                <a16:creationId xmlns:a16="http://schemas.microsoft.com/office/drawing/2014/main" id="{21295837-58B0-46CA-8EF2-6C2C7712C1F1}"/>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65D28872-E880-4D0F-8820-E9DEC39DBCD8}"/>
              </a:ext>
            </a:extLst>
          </p:cNvPr>
          <p:cNvPicPr>
            <a:picLocks noChangeAspect="1"/>
          </p:cNvPicPr>
          <p:nvPr/>
        </p:nvPicPr>
        <p:blipFill>
          <a:blip r:embed="rId2">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1CF95E1-5ADC-944F-A442-7187D426B91C}"/>
              </a:ext>
            </a:extLst>
          </p:cNvPr>
          <p:cNvSpPr txBox="1"/>
          <p:nvPr/>
        </p:nvSpPr>
        <p:spPr>
          <a:xfrm>
            <a:off x="6877050" y="47683"/>
            <a:ext cx="5319433" cy="5355312"/>
          </a:xfrm>
          <a:prstGeom prst="rect">
            <a:avLst/>
          </a:prstGeom>
          <a:solidFill>
            <a:schemeClr val="bg1"/>
          </a:solidFill>
        </p:spPr>
        <p:txBody>
          <a:bodyPr wrap="square" rtlCol="0">
            <a:spAutoFit/>
          </a:bodyPr>
          <a:lstStyle/>
          <a:p>
            <a:br>
              <a:rPr lang="en-AU" dirty="0">
                <a:hlinkClick r:id="rId8"/>
              </a:rPr>
            </a:br>
            <a:r>
              <a:rPr lang="en-AU" dirty="0">
                <a:hlinkClick r:id="rId8"/>
              </a:rPr>
              <a:t> Rationale</a:t>
            </a:r>
            <a:endParaRPr lang="en-AU" dirty="0"/>
          </a:p>
          <a:p>
            <a:r>
              <a:rPr lang="en-AU" dirty="0"/>
              <a:t>The </a:t>
            </a:r>
            <a:r>
              <a:rPr lang="en-AU" b="1" dirty="0">
                <a:solidFill>
                  <a:srgbClr val="FF0000"/>
                </a:solidFill>
              </a:rPr>
              <a:t>vast majority of children presenting with fever do not have a bacterial infection </a:t>
            </a:r>
            <a:r>
              <a:rPr lang="en-AU" dirty="0"/>
              <a:t>and therefore will not benefit from being prescribed oral antibiotics. For instance, one study of febrile infants found overall bacteraemia frequency of well below 1%. Sometimes, in exception to this, oral antibiotics are prescribed to treat an unapparent bacterial infection or prevent development of severe bacterial infection and appear to have beneficial effects, though even the significance of these effects is disputed. Given that inappropriate prescribing of antibiotics is a major cause of antibiotic resistance and antibiotics have adverse effects, it is not considered good clinical practice to prescribe antibiotics in children without a specific bacterial infection</a:t>
            </a:r>
          </a:p>
        </p:txBody>
      </p:sp>
    </p:spTree>
    <p:extLst>
      <p:ext uri="{BB962C8B-B14F-4D97-AF65-F5344CB8AC3E}">
        <p14:creationId xmlns:p14="http://schemas.microsoft.com/office/powerpoint/2010/main" val="34881692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BF1456-11E9-449E-A23C-378D2B6B5B12}"/>
              </a:ext>
            </a:extLst>
          </p:cNvPr>
          <p:cNvPicPr>
            <a:picLocks noChangeAspect="1"/>
          </p:cNvPicPr>
          <p:nvPr/>
        </p:nvPicPr>
        <p:blipFill>
          <a:blip r:embed="rId2">
            <a:alphaModFix amt="35000"/>
          </a:blip>
          <a:stretch>
            <a:fillRect/>
          </a:stretch>
        </p:blipFill>
        <p:spPr>
          <a:xfrm>
            <a:off x="7237246" y="417407"/>
            <a:ext cx="4255044" cy="6023186"/>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mt="25000"/>
          </a:blip>
          <a:stretch>
            <a:fillRect/>
          </a:stretch>
        </p:blipFill>
        <p:spPr>
          <a:xfrm>
            <a:off x="410817" y="4297261"/>
            <a:ext cx="6748625" cy="969332"/>
          </a:xfrm>
          <a:prstGeom prst="rect">
            <a:avLst/>
          </a:prstGeom>
        </p:spPr>
      </p:pic>
      <p:sp>
        <p:nvSpPr>
          <p:cNvPr id="10" name="Content Placeholder 9">
            <a:extLst>
              <a:ext uri="{FF2B5EF4-FFF2-40B4-BE49-F238E27FC236}">
                <a16:creationId xmlns:a16="http://schemas.microsoft.com/office/drawing/2014/main" id="{1B7AB5F7-A36A-4CA8-A096-48635E4DFE75}"/>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180BF296-C2E8-476C-AEFE-C38B9F2E688E}"/>
              </a:ext>
            </a:extLst>
          </p:cNvPr>
          <p:cNvPicPr>
            <a:picLocks noChangeAspect="1"/>
          </p:cNvPicPr>
          <p:nvPr/>
        </p:nvPicPr>
        <p:blipFill>
          <a:blip r:embed="rId2">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1CF95E1-5ADC-944F-A442-7187D426B91C}"/>
              </a:ext>
            </a:extLst>
          </p:cNvPr>
          <p:cNvSpPr txBox="1"/>
          <p:nvPr/>
        </p:nvSpPr>
        <p:spPr>
          <a:xfrm>
            <a:off x="6877050" y="47683"/>
            <a:ext cx="5319433" cy="5355312"/>
          </a:xfrm>
          <a:prstGeom prst="rect">
            <a:avLst/>
          </a:prstGeom>
          <a:solidFill>
            <a:schemeClr val="bg1"/>
          </a:solidFill>
        </p:spPr>
        <p:txBody>
          <a:bodyPr wrap="square" rtlCol="0">
            <a:spAutoFit/>
          </a:bodyPr>
          <a:lstStyle/>
          <a:p>
            <a:br>
              <a:rPr lang="en-AU" dirty="0">
                <a:hlinkClick r:id="rId8"/>
              </a:rPr>
            </a:br>
            <a:r>
              <a:rPr lang="en-AU" dirty="0">
                <a:hlinkClick r:id="rId8"/>
              </a:rPr>
              <a:t> Rationale</a:t>
            </a:r>
            <a:endParaRPr lang="en-AU" dirty="0"/>
          </a:p>
          <a:p>
            <a:r>
              <a:rPr lang="en-AU" dirty="0"/>
              <a:t>The </a:t>
            </a:r>
            <a:r>
              <a:rPr lang="en-AU" b="1" dirty="0">
                <a:solidFill>
                  <a:srgbClr val="FF0000"/>
                </a:solidFill>
              </a:rPr>
              <a:t>vast majority of children presenting with fever do not have a bacterial infection </a:t>
            </a:r>
            <a:r>
              <a:rPr lang="en-AU" dirty="0"/>
              <a:t>and therefore will not benefit from being prescribed oral antibiotics. For instance, one study of febrile infants found </a:t>
            </a:r>
            <a:r>
              <a:rPr lang="en-AU" b="1" dirty="0">
                <a:solidFill>
                  <a:srgbClr val="FF0000"/>
                </a:solidFill>
              </a:rPr>
              <a:t>overall bacteraemia frequency of well below 1%</a:t>
            </a:r>
            <a:r>
              <a:rPr lang="en-AU" dirty="0"/>
              <a:t>. Sometimes, in exception to this, oral antibiotics are prescribed to treat an unapparent bacterial infection or prevent development of severe bacterial infection and appear to have beneficial effects, though even the significance of these effects is disputed. Given that inappropriate prescribing of antibiotics is a major cause of antibiotic resistance and antibiotics have adverse effects, it is not considered good clinical practice to prescribe antibiotics in children without a specific bacterial infection</a:t>
            </a:r>
          </a:p>
        </p:txBody>
      </p:sp>
    </p:spTree>
    <p:extLst>
      <p:ext uri="{BB962C8B-B14F-4D97-AF65-F5344CB8AC3E}">
        <p14:creationId xmlns:p14="http://schemas.microsoft.com/office/powerpoint/2010/main" val="34207911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C7DCBD-ECE3-408D-A2AC-6491444922FF}"/>
              </a:ext>
            </a:extLst>
          </p:cNvPr>
          <p:cNvPicPr>
            <a:picLocks noChangeAspect="1"/>
          </p:cNvPicPr>
          <p:nvPr/>
        </p:nvPicPr>
        <p:blipFill>
          <a:blip r:embed="rId2">
            <a:alphaModFix amt="35000"/>
          </a:blip>
          <a:stretch>
            <a:fillRect/>
          </a:stretch>
        </p:blipFill>
        <p:spPr>
          <a:xfrm>
            <a:off x="7237246" y="417407"/>
            <a:ext cx="4255044" cy="6023186"/>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mt="25000"/>
          </a:blip>
          <a:stretch>
            <a:fillRect/>
          </a:stretch>
        </p:blipFill>
        <p:spPr>
          <a:xfrm>
            <a:off x="410817" y="4297261"/>
            <a:ext cx="6748625" cy="969332"/>
          </a:xfrm>
          <a:prstGeom prst="rect">
            <a:avLst/>
          </a:prstGeom>
        </p:spPr>
      </p:pic>
      <p:sp>
        <p:nvSpPr>
          <p:cNvPr id="10" name="Content Placeholder 9">
            <a:extLst>
              <a:ext uri="{FF2B5EF4-FFF2-40B4-BE49-F238E27FC236}">
                <a16:creationId xmlns:a16="http://schemas.microsoft.com/office/drawing/2014/main" id="{C99E6C9D-A04A-474B-BC9C-D69CDB27CCA7}"/>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CEC3C796-5BD6-4325-9BF6-E2EB7653362E}"/>
              </a:ext>
            </a:extLst>
          </p:cNvPr>
          <p:cNvPicPr>
            <a:picLocks noChangeAspect="1"/>
          </p:cNvPicPr>
          <p:nvPr/>
        </p:nvPicPr>
        <p:blipFill>
          <a:blip r:embed="rId2">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1CF95E1-5ADC-944F-A442-7187D426B91C}"/>
              </a:ext>
            </a:extLst>
          </p:cNvPr>
          <p:cNvSpPr txBox="1"/>
          <p:nvPr/>
        </p:nvSpPr>
        <p:spPr>
          <a:xfrm>
            <a:off x="6877050" y="47683"/>
            <a:ext cx="5319433" cy="5355312"/>
          </a:xfrm>
          <a:prstGeom prst="rect">
            <a:avLst/>
          </a:prstGeom>
          <a:solidFill>
            <a:schemeClr val="bg1"/>
          </a:solidFill>
        </p:spPr>
        <p:txBody>
          <a:bodyPr wrap="square" rtlCol="0">
            <a:spAutoFit/>
          </a:bodyPr>
          <a:lstStyle/>
          <a:p>
            <a:br>
              <a:rPr lang="en-AU" dirty="0">
                <a:hlinkClick r:id="rId8"/>
              </a:rPr>
            </a:br>
            <a:r>
              <a:rPr lang="en-AU" dirty="0">
                <a:hlinkClick r:id="rId8"/>
              </a:rPr>
              <a:t> Rationale</a:t>
            </a:r>
            <a:endParaRPr lang="en-AU" dirty="0"/>
          </a:p>
          <a:p>
            <a:r>
              <a:rPr lang="en-AU" dirty="0"/>
              <a:t>The </a:t>
            </a:r>
            <a:r>
              <a:rPr lang="en-AU" b="1" dirty="0">
                <a:solidFill>
                  <a:srgbClr val="FF0000"/>
                </a:solidFill>
              </a:rPr>
              <a:t>vast majority of children presenting with fever do not have a bacterial infection </a:t>
            </a:r>
            <a:r>
              <a:rPr lang="en-AU" dirty="0"/>
              <a:t>and therefore will not benefit from being prescribed oral antibiotics. For instance, one study of febrile infants found </a:t>
            </a:r>
            <a:r>
              <a:rPr lang="en-AU" b="1" dirty="0">
                <a:solidFill>
                  <a:srgbClr val="FF0000"/>
                </a:solidFill>
              </a:rPr>
              <a:t>overall bacteraemia frequency of well below 1%</a:t>
            </a:r>
            <a:r>
              <a:rPr lang="en-AU" dirty="0"/>
              <a:t>. Sometimes, in exception to this, oral antibiotics are prescribed to treat an unapparent bacterial infection or prevent development of severe bacterial infection and appear to have beneficial effects, though even the significance of these effects is disputed. Given that inappropriate prescribing of antibiotics is a </a:t>
            </a:r>
            <a:r>
              <a:rPr lang="en-AU" b="1" dirty="0">
                <a:solidFill>
                  <a:srgbClr val="FF0000"/>
                </a:solidFill>
              </a:rPr>
              <a:t>major cause of antibiotic resistance </a:t>
            </a:r>
            <a:r>
              <a:rPr lang="en-AU" dirty="0"/>
              <a:t>and antibiotics have adverse effects, it is not considered good clinical practice to prescribe antibiotics in children without a specific bacterial infection</a:t>
            </a:r>
          </a:p>
        </p:txBody>
      </p:sp>
    </p:spTree>
    <p:extLst>
      <p:ext uri="{BB962C8B-B14F-4D97-AF65-F5344CB8AC3E}">
        <p14:creationId xmlns:p14="http://schemas.microsoft.com/office/powerpoint/2010/main" val="2088431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947FEF-30C8-485E-845F-D0F794BA259C}"/>
              </a:ext>
            </a:extLst>
          </p:cNvPr>
          <p:cNvPicPr>
            <a:picLocks noChangeAspect="1"/>
          </p:cNvPicPr>
          <p:nvPr/>
        </p:nvPicPr>
        <p:blipFill>
          <a:blip r:embed="rId2">
            <a:alphaModFix amt="35000"/>
          </a:blip>
          <a:stretch>
            <a:fillRect/>
          </a:stretch>
        </p:blipFill>
        <p:spPr>
          <a:xfrm>
            <a:off x="7237246" y="417407"/>
            <a:ext cx="4255044" cy="6023186"/>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mt="25000"/>
          </a:blip>
          <a:stretch>
            <a:fillRect/>
          </a:stretch>
        </p:blipFill>
        <p:spPr>
          <a:xfrm>
            <a:off x="410817" y="4297261"/>
            <a:ext cx="6748625" cy="969332"/>
          </a:xfrm>
          <a:prstGeom prst="rect">
            <a:avLst/>
          </a:prstGeom>
        </p:spPr>
      </p:pic>
      <p:sp>
        <p:nvSpPr>
          <p:cNvPr id="10" name="Content Placeholder 9">
            <a:extLst>
              <a:ext uri="{FF2B5EF4-FFF2-40B4-BE49-F238E27FC236}">
                <a16:creationId xmlns:a16="http://schemas.microsoft.com/office/drawing/2014/main" id="{DB2FB59A-B16F-475E-B63B-5F245372874E}"/>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812EB29A-D3A6-426F-A3C8-7E70C3923FF9}"/>
              </a:ext>
            </a:extLst>
          </p:cNvPr>
          <p:cNvPicPr>
            <a:picLocks noChangeAspect="1"/>
          </p:cNvPicPr>
          <p:nvPr/>
        </p:nvPicPr>
        <p:blipFill>
          <a:blip r:embed="rId2">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1CF95E1-5ADC-944F-A442-7187D426B91C}"/>
              </a:ext>
            </a:extLst>
          </p:cNvPr>
          <p:cNvSpPr txBox="1"/>
          <p:nvPr/>
        </p:nvSpPr>
        <p:spPr>
          <a:xfrm>
            <a:off x="6877050" y="47683"/>
            <a:ext cx="5319433" cy="5355312"/>
          </a:xfrm>
          <a:prstGeom prst="rect">
            <a:avLst/>
          </a:prstGeom>
          <a:solidFill>
            <a:schemeClr val="bg1"/>
          </a:solidFill>
        </p:spPr>
        <p:txBody>
          <a:bodyPr wrap="square" rtlCol="0">
            <a:spAutoFit/>
          </a:bodyPr>
          <a:lstStyle/>
          <a:p>
            <a:br>
              <a:rPr lang="en-AU" dirty="0">
                <a:hlinkClick r:id="rId8"/>
              </a:rPr>
            </a:br>
            <a:r>
              <a:rPr lang="en-AU" dirty="0">
                <a:hlinkClick r:id="rId8"/>
              </a:rPr>
              <a:t> Rationale</a:t>
            </a:r>
            <a:endParaRPr lang="en-AU" dirty="0"/>
          </a:p>
          <a:p>
            <a:r>
              <a:rPr lang="en-AU" dirty="0"/>
              <a:t>The </a:t>
            </a:r>
            <a:r>
              <a:rPr lang="en-AU" b="1" dirty="0">
                <a:solidFill>
                  <a:srgbClr val="FF0000"/>
                </a:solidFill>
              </a:rPr>
              <a:t>vast majority of children presenting with fever do not have a bacterial infection </a:t>
            </a:r>
            <a:r>
              <a:rPr lang="en-AU" dirty="0"/>
              <a:t>and therefore will not benefit from being prescribed oral antibiotics. For instance, one study of febrile infants found </a:t>
            </a:r>
            <a:r>
              <a:rPr lang="en-AU" b="1" dirty="0">
                <a:solidFill>
                  <a:srgbClr val="FF0000"/>
                </a:solidFill>
              </a:rPr>
              <a:t>overall bacteraemia frequency of well below 1%</a:t>
            </a:r>
            <a:r>
              <a:rPr lang="en-AU" dirty="0"/>
              <a:t>. Sometimes, in exception to this, oral antibiotics are prescribed to treat an unapparent bacterial infection or prevent development of severe bacterial infection and appear to have beneficial effects, though even the significance of these effects is disputed. Given that inappropriate prescribing of antibiotics is a </a:t>
            </a:r>
            <a:r>
              <a:rPr lang="en-AU" b="1" dirty="0">
                <a:solidFill>
                  <a:srgbClr val="FF0000"/>
                </a:solidFill>
              </a:rPr>
              <a:t>major cause of antibiotic resistance </a:t>
            </a:r>
            <a:r>
              <a:rPr lang="en-AU" dirty="0"/>
              <a:t>and </a:t>
            </a:r>
            <a:r>
              <a:rPr lang="en-AU" b="1" dirty="0">
                <a:solidFill>
                  <a:srgbClr val="FF0000"/>
                </a:solidFill>
              </a:rPr>
              <a:t>antibiotics have adverse effects</a:t>
            </a:r>
            <a:r>
              <a:rPr lang="en-AU" dirty="0"/>
              <a:t>, it is not considered good clinical practice to prescribe antibiotics in children without a specific bacterial infection</a:t>
            </a:r>
          </a:p>
        </p:txBody>
      </p:sp>
    </p:spTree>
    <p:extLst>
      <p:ext uri="{BB962C8B-B14F-4D97-AF65-F5344CB8AC3E}">
        <p14:creationId xmlns:p14="http://schemas.microsoft.com/office/powerpoint/2010/main" val="33834260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CAA6776-B194-4F13-AF5F-64666DBE5F16}"/>
              </a:ext>
            </a:extLst>
          </p:cNvPr>
          <p:cNvPicPr>
            <a:picLocks noChangeAspect="1"/>
          </p:cNvPicPr>
          <p:nvPr/>
        </p:nvPicPr>
        <p:blipFill>
          <a:blip r:embed="rId2">
            <a:alphaModFix amt="35000"/>
          </a:blip>
          <a:stretch>
            <a:fillRect/>
          </a:stretch>
        </p:blipFill>
        <p:spPr>
          <a:xfrm>
            <a:off x="7237246" y="417407"/>
            <a:ext cx="4255044" cy="6023186"/>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mt="25000"/>
          </a:blip>
          <a:stretch>
            <a:fillRect/>
          </a:stretch>
        </p:blipFill>
        <p:spPr>
          <a:xfrm>
            <a:off x="410817" y="4297261"/>
            <a:ext cx="6748625" cy="969332"/>
          </a:xfrm>
          <a:prstGeom prst="rect">
            <a:avLst/>
          </a:prstGeom>
        </p:spPr>
      </p:pic>
      <p:sp>
        <p:nvSpPr>
          <p:cNvPr id="10" name="Content Placeholder 9">
            <a:extLst>
              <a:ext uri="{FF2B5EF4-FFF2-40B4-BE49-F238E27FC236}">
                <a16:creationId xmlns:a16="http://schemas.microsoft.com/office/drawing/2014/main" id="{DD810B6B-747B-47EF-851D-97E478D7CABC}"/>
              </a:ext>
            </a:extLst>
          </p:cNvPr>
          <p:cNvSpPr>
            <a:spLocks noGrp="1"/>
          </p:cNvSpPr>
          <p:nvPr>
            <p:ph idx="1"/>
          </p:nvPr>
        </p:nvSpPr>
        <p:spPr/>
        <p:txBody>
          <a:bodyPr/>
          <a:lstStyle/>
          <a:p>
            <a:endParaRPr lang="en-AU" dirty="0"/>
          </a:p>
        </p:txBody>
      </p:sp>
      <p:pic>
        <p:nvPicPr>
          <p:cNvPr id="13" name="Picture 12">
            <a:extLst>
              <a:ext uri="{FF2B5EF4-FFF2-40B4-BE49-F238E27FC236}">
                <a16:creationId xmlns:a16="http://schemas.microsoft.com/office/drawing/2014/main" id="{E3F3A0B6-E8F4-4A45-8C89-B20DECA4823B}"/>
              </a:ext>
            </a:extLst>
          </p:cNvPr>
          <p:cNvPicPr>
            <a:picLocks noChangeAspect="1"/>
          </p:cNvPicPr>
          <p:nvPr/>
        </p:nvPicPr>
        <p:blipFill>
          <a:blip r:embed="rId2">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71CF95E1-5ADC-944F-A442-7187D426B91C}"/>
              </a:ext>
            </a:extLst>
          </p:cNvPr>
          <p:cNvSpPr txBox="1"/>
          <p:nvPr/>
        </p:nvSpPr>
        <p:spPr>
          <a:xfrm>
            <a:off x="6877050" y="47683"/>
            <a:ext cx="5319433" cy="5355312"/>
          </a:xfrm>
          <a:prstGeom prst="rect">
            <a:avLst/>
          </a:prstGeom>
          <a:solidFill>
            <a:schemeClr val="bg1"/>
          </a:solidFill>
        </p:spPr>
        <p:txBody>
          <a:bodyPr wrap="square" rtlCol="0">
            <a:spAutoFit/>
          </a:bodyPr>
          <a:lstStyle/>
          <a:p>
            <a:br>
              <a:rPr lang="en-AU" dirty="0">
                <a:hlinkClick r:id="rId8"/>
              </a:rPr>
            </a:br>
            <a:r>
              <a:rPr lang="en-AU" dirty="0">
                <a:hlinkClick r:id="rId8"/>
              </a:rPr>
              <a:t> Rationale</a:t>
            </a:r>
            <a:endParaRPr lang="en-AU" dirty="0"/>
          </a:p>
          <a:p>
            <a:r>
              <a:rPr lang="en-AU" dirty="0"/>
              <a:t>The </a:t>
            </a:r>
            <a:r>
              <a:rPr lang="en-AU" b="1" dirty="0">
                <a:solidFill>
                  <a:srgbClr val="FF0000"/>
                </a:solidFill>
              </a:rPr>
              <a:t>vast majority of children presenting with fever do not have a bacterial infection </a:t>
            </a:r>
            <a:r>
              <a:rPr lang="en-AU" dirty="0"/>
              <a:t>and therefore will not benefit from being prescribed oral antibiotics. For instance, one study of febrile infants found </a:t>
            </a:r>
            <a:r>
              <a:rPr lang="en-AU" b="1" dirty="0">
                <a:solidFill>
                  <a:srgbClr val="FF0000"/>
                </a:solidFill>
              </a:rPr>
              <a:t>overall bacteraemia frequency of well below 1%</a:t>
            </a:r>
            <a:r>
              <a:rPr lang="en-AU" dirty="0"/>
              <a:t>. Sometimes, in exception to this, oral antibiotics are prescribed to treat an unapparent bacterial infection or prevent development of severe bacterial infection and appear to have beneficial effects, though even the significance of these effects is disputed. Given that inappropriate prescribing of antibiotics is a </a:t>
            </a:r>
            <a:r>
              <a:rPr lang="en-AU" b="1" dirty="0">
                <a:solidFill>
                  <a:srgbClr val="FF0000"/>
                </a:solidFill>
              </a:rPr>
              <a:t>major cause of antibiotic resistance </a:t>
            </a:r>
            <a:r>
              <a:rPr lang="en-AU" dirty="0"/>
              <a:t>and </a:t>
            </a:r>
            <a:r>
              <a:rPr lang="en-AU" b="1" dirty="0">
                <a:solidFill>
                  <a:srgbClr val="FF0000"/>
                </a:solidFill>
              </a:rPr>
              <a:t>antibiotics have adverse effects</a:t>
            </a:r>
            <a:r>
              <a:rPr lang="en-AU" dirty="0"/>
              <a:t>, it is not considered good clinical practice to prescribe antibiotics in children without a specific bacterial infection</a:t>
            </a:r>
          </a:p>
        </p:txBody>
      </p:sp>
    </p:spTree>
    <p:extLst>
      <p:ext uri="{BB962C8B-B14F-4D97-AF65-F5344CB8AC3E}">
        <p14:creationId xmlns:p14="http://schemas.microsoft.com/office/powerpoint/2010/main" val="21893247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7" name="Content Placeholder 6">
            <a:extLst>
              <a:ext uri="{FF2B5EF4-FFF2-40B4-BE49-F238E27FC236}">
                <a16:creationId xmlns:a16="http://schemas.microsoft.com/office/drawing/2014/main" id="{2A18C96B-52E9-8A45-A44F-30E0BE02FF47}"/>
              </a:ext>
              <a:ext uri="{C183D7F6-B498-43B3-948B-1728B52AA6E4}">
                <adec:decorative xmlns:adec="http://schemas.microsoft.com/office/drawing/2017/decorative" val="1"/>
              </a:ext>
            </a:extLst>
          </p:cNvPr>
          <p:cNvPicPr>
            <a:picLocks noGrp="1" noChangeAspect="1"/>
          </p:cNvPicPr>
          <p:nvPr>
            <p:ph idx="1"/>
          </p:nvPr>
        </p:nvPicPr>
        <p:blipFill>
          <a:blip r:embed="rId2">
            <a:alphaModFix amt="25000"/>
          </a:blip>
          <a:stretch>
            <a:fillRect/>
          </a:stretch>
        </p:blipFill>
        <p:spPr>
          <a:xfrm>
            <a:off x="7082738" y="457200"/>
            <a:ext cx="4255044" cy="5951114"/>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mt="25000"/>
          </a:blip>
          <a:stretch>
            <a:fillRect/>
          </a:stretch>
        </p:blipFill>
        <p:spPr>
          <a:xfrm>
            <a:off x="410817" y="4297261"/>
            <a:ext cx="6748625" cy="969332"/>
          </a:xfrm>
          <a:prstGeom prst="rect">
            <a:avLst/>
          </a:prstGeom>
        </p:spPr>
      </p:pic>
      <p:sp>
        <p:nvSpPr>
          <p:cNvPr id="9" name="TextBox 8">
            <a:extLst>
              <a:ext uri="{FF2B5EF4-FFF2-40B4-BE49-F238E27FC236}">
                <a16:creationId xmlns:a16="http://schemas.microsoft.com/office/drawing/2014/main" id="{71CF95E1-5ADC-944F-A442-7187D426B91C}"/>
              </a:ext>
            </a:extLst>
          </p:cNvPr>
          <p:cNvSpPr txBox="1"/>
          <p:nvPr/>
        </p:nvSpPr>
        <p:spPr>
          <a:xfrm>
            <a:off x="6877050" y="47683"/>
            <a:ext cx="5319433" cy="5355312"/>
          </a:xfrm>
          <a:prstGeom prst="rect">
            <a:avLst/>
          </a:prstGeom>
          <a:solidFill>
            <a:schemeClr val="bg1"/>
          </a:solidFill>
        </p:spPr>
        <p:txBody>
          <a:bodyPr wrap="square" rtlCol="0">
            <a:spAutoFit/>
          </a:bodyPr>
          <a:lstStyle/>
          <a:p>
            <a:br>
              <a:rPr lang="en-AU" dirty="0">
                <a:solidFill>
                  <a:srgbClr val="AE697D"/>
                </a:solidFill>
                <a:hlinkClick r:id="rId8">
                  <a:extLst>
                    <a:ext uri="{A12FA001-AC4F-418D-AE19-62706E023703}">
                      <ahyp:hlinkClr xmlns:ahyp="http://schemas.microsoft.com/office/drawing/2018/hyperlinkcolor" val="tx"/>
                    </a:ext>
                  </a:extLst>
                </a:hlinkClick>
              </a:rPr>
            </a:br>
            <a:r>
              <a:rPr lang="en-AU" dirty="0">
                <a:solidFill>
                  <a:srgbClr val="AE697D"/>
                </a:solidFill>
                <a:hlinkClick r:id="rId8">
                  <a:extLst>
                    <a:ext uri="{A12FA001-AC4F-418D-AE19-62706E023703}">
                      <ahyp:hlinkClr xmlns:ahyp="http://schemas.microsoft.com/office/drawing/2018/hyperlinkcolor" val="tx"/>
                    </a:ext>
                  </a:extLst>
                </a:hlinkClick>
              </a:rPr>
              <a:t> </a:t>
            </a:r>
            <a:r>
              <a:rPr lang="en-AU" dirty="0">
                <a:solidFill>
                  <a:schemeClr val="tx1">
                    <a:alpha val="19000"/>
                  </a:schemeClr>
                </a:solidFill>
                <a:hlinkClick r:id="rId8">
                  <a:extLst>
                    <a:ext uri="{A12FA001-AC4F-418D-AE19-62706E023703}">
                      <ahyp:hlinkClr xmlns:ahyp="http://schemas.microsoft.com/office/drawing/2018/hyperlinkcolor" val="tx"/>
                    </a:ext>
                  </a:extLst>
                </a:hlinkClick>
              </a:rPr>
              <a:t>Rationale</a:t>
            </a:r>
            <a:endParaRPr lang="en-AU" dirty="0">
              <a:solidFill>
                <a:schemeClr val="tx1">
                  <a:alpha val="19000"/>
                </a:schemeClr>
              </a:solidFill>
            </a:endParaRPr>
          </a:p>
          <a:p>
            <a:r>
              <a:rPr lang="en-AU" dirty="0">
                <a:solidFill>
                  <a:schemeClr val="tx1">
                    <a:alpha val="19000"/>
                  </a:schemeClr>
                </a:solidFill>
              </a:rPr>
              <a:t>The </a:t>
            </a:r>
            <a:r>
              <a:rPr lang="en-AU" b="1" dirty="0">
                <a:solidFill>
                  <a:schemeClr val="tx1">
                    <a:alpha val="19000"/>
                  </a:schemeClr>
                </a:solidFill>
              </a:rPr>
              <a:t>vast majority of children presenting with fever do not have a bacterial infection </a:t>
            </a:r>
            <a:r>
              <a:rPr lang="en-AU" dirty="0">
                <a:solidFill>
                  <a:schemeClr val="tx1">
                    <a:alpha val="19000"/>
                  </a:schemeClr>
                </a:solidFill>
              </a:rPr>
              <a:t>and therefore will not benefit from being prescribed oral antibiotics. For instance, one study of febrile infants found </a:t>
            </a:r>
            <a:r>
              <a:rPr lang="en-AU" b="1" dirty="0">
                <a:solidFill>
                  <a:schemeClr val="tx1">
                    <a:alpha val="19000"/>
                  </a:schemeClr>
                </a:solidFill>
              </a:rPr>
              <a:t>overall bacteraemia frequency of well below 1%</a:t>
            </a:r>
            <a:r>
              <a:rPr lang="en-AU" dirty="0">
                <a:solidFill>
                  <a:schemeClr val="tx1">
                    <a:alpha val="19000"/>
                  </a:schemeClr>
                </a:solidFill>
              </a:rPr>
              <a:t>. Sometimes, in exception to this, oral antibiotics are prescribed to treat an unapparent bacterial infection or prevent development of severe bacterial infection and appear to have beneficial effects, though even the significance of these effects is disputed. Given that inappropriate prescribing of antibiotics is a </a:t>
            </a:r>
            <a:r>
              <a:rPr lang="en-AU" b="1" dirty="0">
                <a:solidFill>
                  <a:schemeClr val="tx1">
                    <a:alpha val="19000"/>
                  </a:schemeClr>
                </a:solidFill>
              </a:rPr>
              <a:t>major cause of antibiotic resistance </a:t>
            </a:r>
            <a:r>
              <a:rPr lang="en-AU" dirty="0">
                <a:solidFill>
                  <a:schemeClr val="tx1">
                    <a:alpha val="19000"/>
                  </a:schemeClr>
                </a:solidFill>
              </a:rPr>
              <a:t>and </a:t>
            </a:r>
            <a:r>
              <a:rPr lang="en-AU" b="1" dirty="0">
                <a:solidFill>
                  <a:schemeClr val="tx1">
                    <a:alpha val="19000"/>
                  </a:schemeClr>
                </a:solidFill>
              </a:rPr>
              <a:t>antibiotics have adverse effects</a:t>
            </a:r>
            <a:r>
              <a:rPr lang="en-AU" dirty="0">
                <a:solidFill>
                  <a:schemeClr val="tx1">
                    <a:alpha val="19000"/>
                  </a:schemeClr>
                </a:solidFill>
              </a:rPr>
              <a:t>, it is not considered good clinical practice to prescribe antibiotics in children without a </a:t>
            </a:r>
            <a:r>
              <a:rPr lang="en-AU" dirty="0"/>
              <a:t>specific bacterial infection</a:t>
            </a:r>
          </a:p>
        </p:txBody>
      </p:sp>
      <p:pic>
        <p:nvPicPr>
          <p:cNvPr id="10" name="Picture 9">
            <a:extLst>
              <a:ext uri="{FF2B5EF4-FFF2-40B4-BE49-F238E27FC236}">
                <a16:creationId xmlns:a16="http://schemas.microsoft.com/office/drawing/2014/main" id="{C6DCE022-BA12-D147-9F26-1E556D03C353}"/>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375458" y="4763699"/>
            <a:ext cx="11466674" cy="1853517"/>
          </a:xfrm>
          <a:prstGeom prst="rect">
            <a:avLst/>
          </a:prstGeom>
        </p:spPr>
      </p:pic>
    </p:spTree>
    <p:extLst>
      <p:ext uri="{BB962C8B-B14F-4D97-AF65-F5344CB8AC3E}">
        <p14:creationId xmlns:p14="http://schemas.microsoft.com/office/powerpoint/2010/main" val="8123618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A0910CE-15AE-0F4B-83C2-F4BC9534F9D7}"/>
              </a:ext>
            </a:extLst>
          </p:cNvPr>
          <p:cNvSpPr>
            <a:spLocks noGrp="1"/>
          </p:cNvSpPr>
          <p:nvPr>
            <p:ph type="title"/>
          </p:nvPr>
        </p:nvSpPr>
        <p:spPr>
          <a:xfrm>
            <a:off x="387927" y="1028701"/>
            <a:ext cx="3248863" cy="3020785"/>
          </a:xfrm>
        </p:spPr>
        <p:txBody>
          <a:bodyPr>
            <a:normAutofit/>
          </a:bodyPr>
          <a:lstStyle/>
          <a:p>
            <a:pPr algn="r"/>
            <a:r>
              <a:rPr lang="en-US" sz="3200">
                <a:solidFill>
                  <a:schemeClr val="bg1"/>
                </a:solidFill>
              </a:rPr>
              <a:t>Evidence</a:t>
            </a:r>
          </a:p>
        </p:txBody>
      </p:sp>
      <p:sp>
        <p:nvSpPr>
          <p:cNvPr id="3" name="Content Placeholder 2">
            <a:extLst>
              <a:ext uri="{FF2B5EF4-FFF2-40B4-BE49-F238E27FC236}">
                <a16:creationId xmlns:a16="http://schemas.microsoft.com/office/drawing/2014/main" id="{94C64DA8-E057-E949-8910-E8988CB77FED}"/>
              </a:ext>
            </a:extLst>
          </p:cNvPr>
          <p:cNvSpPr>
            <a:spLocks noGrp="1"/>
          </p:cNvSpPr>
          <p:nvPr>
            <p:ph idx="1"/>
          </p:nvPr>
        </p:nvSpPr>
        <p:spPr>
          <a:xfrm>
            <a:off x="4777409" y="1028702"/>
            <a:ext cx="6273972" cy="4843462"/>
          </a:xfrm>
        </p:spPr>
        <p:txBody>
          <a:bodyPr>
            <a:normAutofit/>
          </a:bodyPr>
          <a:lstStyle/>
          <a:p>
            <a:pPr>
              <a:lnSpc>
                <a:spcPct val="110000"/>
              </a:lnSpc>
            </a:pPr>
            <a:r>
              <a:rPr lang="en-AU" sz="1500" dirty="0"/>
              <a:t>Australian Commission on Safety and Quality in Health Care (ACSQHC). AURA 2016: first Australian report on antimicrobial use and resistance in human health. Sydney: ACSQHC, 2016.</a:t>
            </a:r>
          </a:p>
          <a:p>
            <a:pPr>
              <a:lnSpc>
                <a:spcPct val="110000"/>
              </a:lnSpc>
            </a:pPr>
            <a:r>
              <a:rPr lang="en-AU" sz="1500" dirty="0" err="1"/>
              <a:t>Hahné</a:t>
            </a:r>
            <a:r>
              <a:rPr lang="en-AU" sz="1500" dirty="0"/>
              <a:t> SJM, </a:t>
            </a:r>
            <a:r>
              <a:rPr lang="en-AU" sz="1500" dirty="0" err="1"/>
              <a:t>Charlett</a:t>
            </a:r>
            <a:r>
              <a:rPr lang="en-AU" sz="1500" dirty="0"/>
              <a:t> A, Purcell B, et al. Effectiveness of antibiotics given before admission in reducing mortality from meningococcal disease: systematic review. </a:t>
            </a:r>
            <a:r>
              <a:rPr lang="en-AU" sz="1500" i="1" dirty="0"/>
              <a:t>British Medical Journal</a:t>
            </a:r>
            <a:r>
              <a:rPr lang="en-AU" sz="1500" dirty="0"/>
              <a:t>. 2006; 332(7553):1299-1303.</a:t>
            </a:r>
          </a:p>
          <a:p>
            <a:pPr>
              <a:lnSpc>
                <a:spcPct val="110000"/>
              </a:lnSpc>
            </a:pPr>
            <a:r>
              <a:rPr lang="en-AU" sz="1500" dirty="0"/>
              <a:t>Rothrock SG, Harper MB, Green SM, et al. Do oral antibiotics prevent meningitis and serious bacterial infections in children with Streptococcus pneumoniae occult </a:t>
            </a:r>
            <a:r>
              <a:rPr lang="en-AU" sz="1500" dirty="0" err="1"/>
              <a:t>bacteremia</a:t>
            </a:r>
            <a:r>
              <a:rPr lang="en-AU" sz="1500" dirty="0"/>
              <a:t>? A meta-analysis. </a:t>
            </a:r>
            <a:r>
              <a:rPr lang="en-AU" sz="1500" dirty="0" err="1"/>
              <a:t>Pediatrics</a:t>
            </a:r>
            <a:r>
              <a:rPr lang="en-AU" sz="1500" dirty="0"/>
              <a:t>. 1997;99(3):438.</a:t>
            </a:r>
          </a:p>
          <a:p>
            <a:pPr>
              <a:lnSpc>
                <a:spcPct val="110000"/>
              </a:lnSpc>
            </a:pPr>
            <a:r>
              <a:rPr lang="en-AU" sz="1500" dirty="0" err="1"/>
              <a:t>Rudinsky</a:t>
            </a:r>
            <a:r>
              <a:rPr lang="en-AU" sz="1500" dirty="0"/>
              <a:t> SL, Carstairs KL, Reardon JM, et al. Serious bacterial infections in febrile infants in the post-pneumococcal conjugate vaccine era. </a:t>
            </a:r>
            <a:r>
              <a:rPr lang="en-AU" sz="1500" i="1" dirty="0"/>
              <a:t>Academic  Emergency  Medicine</a:t>
            </a:r>
            <a:r>
              <a:rPr lang="en-AU" sz="1500" dirty="0"/>
              <a:t>. 2009; 16(7):585-90.. </a:t>
            </a:r>
          </a:p>
          <a:p>
            <a:pPr>
              <a:lnSpc>
                <a:spcPct val="110000"/>
              </a:lnSpc>
            </a:pPr>
            <a:endParaRPr lang="en-US" sz="1500" dirty="0"/>
          </a:p>
        </p:txBody>
      </p:sp>
    </p:spTree>
    <p:extLst>
      <p:ext uri="{BB962C8B-B14F-4D97-AF65-F5344CB8AC3E}">
        <p14:creationId xmlns:p14="http://schemas.microsoft.com/office/powerpoint/2010/main" val="3918235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6000"/>
                <a:shade val="99000"/>
                <a:satMod val="140000"/>
              </a:schemeClr>
            </a:gs>
            <a:gs pos="54000">
              <a:schemeClr val="bg1">
                <a:tint val="100000"/>
                <a:shade val="80000"/>
                <a:satMod val="130000"/>
              </a:schemeClr>
            </a:gs>
            <a:gs pos="86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7C2EDD57-A6AF-4C75-9E04-0F8F4D5655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A4AA7FE-02D8-4A32-8A5D-F26FBEEE1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0619" y="381383"/>
            <a:ext cx="6858000" cy="6095233"/>
          </a:xfrm>
          <a:prstGeom prst="rect">
            <a:avLst/>
          </a:prstGeom>
          <a:gradFill>
            <a:gsLst>
              <a:gs pos="8000">
                <a:schemeClr val="accent6"/>
              </a:gs>
              <a:gs pos="100000">
                <a:schemeClr val="accent5">
                  <a:alpha val="89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0C111FC-6A33-43DC-B98B-D3D341F41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29567" y="116580"/>
            <a:ext cx="6346209" cy="6113043"/>
          </a:xfrm>
          <a:prstGeom prst="rect">
            <a:avLst/>
          </a:prstGeom>
          <a:gradFill>
            <a:gsLst>
              <a:gs pos="0">
                <a:schemeClr val="accent5">
                  <a:lumMod val="60000"/>
                  <a:lumOff val="40000"/>
                  <a:alpha val="0"/>
                </a:schemeClr>
              </a:gs>
              <a:gs pos="99000">
                <a:schemeClr val="accent2">
                  <a:lumMod val="75000"/>
                  <a:alpha val="87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73DE73B-0A74-4051-8584-9A228FCC3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09586" y="2471590"/>
            <a:ext cx="2659780" cy="6113042"/>
          </a:xfrm>
          <a:prstGeom prst="rect">
            <a:avLst/>
          </a:prstGeom>
          <a:gradFill>
            <a:gsLst>
              <a:gs pos="2000">
                <a:schemeClr val="accent5">
                  <a:alpha val="28000"/>
                </a:schemeClr>
              </a:gs>
              <a:gs pos="100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79E83F3-34D7-4570-A7FD-15F66C3A34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72450" y="728296"/>
            <a:ext cx="4808302" cy="4808302"/>
          </a:xfrm>
          <a:prstGeom prst="ellipse">
            <a:avLst/>
          </a:pr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A18FD8-52DC-B242-B68E-A297AC30DC15}"/>
              </a:ext>
            </a:extLst>
          </p:cNvPr>
          <p:cNvSpPr>
            <a:spLocks noGrp="1"/>
          </p:cNvSpPr>
          <p:nvPr>
            <p:ph type="title"/>
          </p:nvPr>
        </p:nvSpPr>
        <p:spPr>
          <a:xfrm>
            <a:off x="1033929" y="968188"/>
            <a:ext cx="4506259" cy="2976491"/>
          </a:xfrm>
        </p:spPr>
        <p:txBody>
          <a:bodyPr vert="horz" lIns="0" tIns="0" rIns="0" bIns="0" rtlCol="0" anchor="b">
            <a:normAutofit/>
          </a:bodyPr>
          <a:lstStyle/>
          <a:p>
            <a:r>
              <a:rPr lang="en-US" sz="4000" spc="750" dirty="0">
                <a:solidFill>
                  <a:schemeClr val="bg1"/>
                </a:solidFill>
              </a:rPr>
              <a:t>What is </a:t>
            </a:r>
          </a:p>
        </p:txBody>
      </p:sp>
      <p:pic>
        <p:nvPicPr>
          <p:cNvPr id="7" name="Picture 6" descr="A picture containing drawing&#10;&#10;Description automatically generated">
            <a:extLst>
              <a:ext uri="{FF2B5EF4-FFF2-40B4-BE49-F238E27FC236}">
                <a16:creationId xmlns:a16="http://schemas.microsoft.com/office/drawing/2014/main" id="{EB3462CA-D7AE-4D94-B06C-53F16C2425E6}"/>
              </a:ext>
            </a:extLst>
          </p:cNvPr>
          <p:cNvPicPr>
            <a:picLocks noChangeAspect="1"/>
          </p:cNvPicPr>
          <p:nvPr/>
        </p:nvPicPr>
        <p:blipFill>
          <a:blip r:embed="rId2"/>
          <a:stretch>
            <a:fillRect/>
          </a:stretch>
        </p:blipFill>
        <p:spPr>
          <a:xfrm>
            <a:off x="7210932" y="3633382"/>
            <a:ext cx="3947139" cy="2220034"/>
          </a:xfrm>
          <a:prstGeom prst="rect">
            <a:avLst/>
          </a:prstGeom>
        </p:spPr>
      </p:pic>
      <mc:AlternateContent xmlns:mc="http://schemas.openxmlformats.org/markup-compatibility/2006">
        <mc:Choice xmlns:am3d="http://schemas.microsoft.com/office/drawing/2017/model3d" Requires="am3d">
          <p:graphicFrame>
            <p:nvGraphicFramePr>
              <p:cNvPr id="8" name="3D Model 7" descr="Snapping Venus flytrap">
                <a:extLst>
                  <a:ext uri="{FF2B5EF4-FFF2-40B4-BE49-F238E27FC236}">
                    <a16:creationId xmlns:a16="http://schemas.microsoft.com/office/drawing/2014/main" id="{107D9C8B-C96C-FA41-8502-72F24F6F1E3E}"/>
                  </a:ext>
                </a:extLst>
              </p:cNvPr>
              <p:cNvGraphicFramePr>
                <a:graphicFrameLocks noChangeAspect="1"/>
              </p:cNvGraphicFramePr>
              <p:nvPr>
                <p:extLst>
                  <p:ext uri="{D42A27DB-BD31-4B8C-83A1-F6EECF244321}">
                    <p14:modId xmlns:p14="http://schemas.microsoft.com/office/powerpoint/2010/main" val="825163853"/>
                  </p:ext>
                </p:extLst>
              </p:nvPr>
            </p:nvGraphicFramePr>
            <p:xfrm>
              <a:off x="7581740" y="-325285"/>
              <a:ext cx="3144595" cy="4255938"/>
            </p:xfrm>
            <a:graphic>
              <a:graphicData uri="http://schemas.microsoft.com/office/drawing/2017/model3d">
                <am3d:model3d r:embed="rId3">
                  <am3d:spPr>
                    <a:xfrm>
                      <a:off x="0" y="0"/>
                      <a:ext cx="3144595" cy="4255938"/>
                    </a:xfrm>
                    <a:prstGeom prst="rect">
                      <a:avLst/>
                    </a:prstGeom>
                  </am3d:spPr>
                  <am3d:camera>
                    <am3d:pos x="0" y="0" z="70159798"/>
                    <am3d:up dx="0" dy="36000000" dz="0"/>
                    <am3d:lookAt x="0" y="0" z="0"/>
                    <am3d:perspective fov="2700000"/>
                  </am3d:camera>
                  <am3d:trans>
                    <am3d:meterPerModelUnit n="105162" d="1000000"/>
                    <am3d:preTrans dx="82567" dy="-17018456" dz="2276528"/>
                    <am3d:scale>
                      <am3d:sx n="1000000" d="1000000"/>
                      <am3d:sy n="1000000" d="1000000"/>
                      <am3d:sz n="1000000" d="1000000"/>
                    </am3d:scale>
                    <am3d:rot/>
                    <am3d:postTrans dx="0" dy="0" dz="0"/>
                  </am3d:trans>
                  <am3d:raster rName="Office3DRenderer" rVer="16.0.8326">
                    <am3d:blip r:embed="rId4"/>
                  </am3d:raster>
                  <am3d:extLst>
                    <a:ext uri="{9A65AA19-BECB-4387-8358-8AD5134E1D82}">
                      <a3danim:embedAnim xmlns:a3danim="http://schemas.microsoft.com/office/drawing/2018/animation/model3d" animId="0">
                        <a3danim:animPr length="9933" count="indefinite"/>
                      </a3danim:embedAnim>
                    </a:ext>
                    <a:ext uri="{E9DE012E-A134-456F-84FE-255F9AAD75C6}">
                      <a3danim:posterFrame xmlns:a3danim="http://schemas.microsoft.com/office/drawing/2018/animation/model3d" animId="0"/>
                    </a:ext>
                  </am3d:extLst>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Snapping Venus flytrap">
                <a:extLst>
                  <a:ext uri="{FF2B5EF4-FFF2-40B4-BE49-F238E27FC236}">
                    <a16:creationId xmlns:a16="http://schemas.microsoft.com/office/drawing/2014/main" id="{107D9C8B-C96C-FA41-8502-72F24F6F1E3E}"/>
                  </a:ext>
                </a:extLst>
              </p:cNvPr>
              <p:cNvPicPr>
                <a:picLocks noGrp="1" noRot="1" noChangeAspect="1" noMove="1" noResize="1" noEditPoints="1" noAdjustHandles="1" noChangeArrowheads="1" noChangeShapeType="1" noCrop="1"/>
              </p:cNvPicPr>
              <p:nvPr/>
            </p:nvPicPr>
            <p:blipFill>
              <a:blip r:embed="rId4"/>
              <a:stretch>
                <a:fillRect/>
              </a:stretch>
            </p:blipFill>
            <p:spPr>
              <a:xfrm>
                <a:off x="7581740" y="-325285"/>
                <a:ext cx="3144595" cy="4255938"/>
              </a:xfrm>
              <a:prstGeom prst="rect">
                <a:avLst/>
              </a:prstGeom>
            </p:spPr>
          </p:pic>
        </mc:Fallback>
      </mc:AlternateContent>
    </p:spTree>
    <p:extLst>
      <p:ext uri="{BB962C8B-B14F-4D97-AF65-F5344CB8AC3E}">
        <p14:creationId xmlns:p14="http://schemas.microsoft.com/office/powerpoint/2010/main" val="25301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9933" fill="hold"/>
                                        <p:tgtEl>
                                          <p:spTgt spid="8"/>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sp>
        <p:nvSpPr>
          <p:cNvPr id="10" name="Content Placeholder 9">
            <a:extLst>
              <a:ext uri="{FF2B5EF4-FFF2-40B4-BE49-F238E27FC236}">
                <a16:creationId xmlns:a16="http://schemas.microsoft.com/office/drawing/2014/main" id="{50A6C254-2452-400D-A953-6F8C90EBB74E}"/>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0ADB905F-D540-4E1C-9A9B-B9F155D41B32}"/>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4012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890588-BCBE-4C6E-923F-9E2F0C2DFD44}"/>
              </a:ext>
            </a:extLst>
          </p:cNvPr>
          <p:cNvPicPr>
            <a:picLocks noChangeAspect="1"/>
          </p:cNvPicPr>
          <p:nvPr/>
        </p:nvPicPr>
        <p:blipFill>
          <a:blip r:embed="rId2">
            <a:alphaModFix amt="35000"/>
          </a:blip>
          <a:stretch>
            <a:fillRect/>
          </a:stretch>
        </p:blipFill>
        <p:spPr>
          <a:xfrm>
            <a:off x="7237246" y="417407"/>
            <a:ext cx="4255044" cy="6023186"/>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pic>
        <p:nvPicPr>
          <p:cNvPr id="17" name="Picture 16">
            <a:extLst>
              <a:ext uri="{FF2B5EF4-FFF2-40B4-BE49-F238E27FC236}">
                <a16:creationId xmlns:a16="http://schemas.microsoft.com/office/drawing/2014/main" id="{263D4225-5854-4D1B-9A76-A41A63EA7A7D}"/>
              </a:ext>
            </a:extLst>
          </p:cNvPr>
          <p:cNvPicPr>
            <a:picLocks noChangeAspect="1"/>
          </p:cNvPicPr>
          <p:nvPr/>
        </p:nvPicPr>
        <p:blipFill>
          <a:blip r:embed="rId2">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E0BF5F5-CA31-794C-802B-88AD1D8BAB42}"/>
              </a:ext>
            </a:extLst>
          </p:cNvPr>
          <p:cNvSpPr txBox="1"/>
          <p:nvPr/>
        </p:nvSpPr>
        <p:spPr>
          <a:xfrm>
            <a:off x="6513992" y="0"/>
            <a:ext cx="5145428" cy="3416320"/>
          </a:xfrm>
          <a:prstGeom prst="rect">
            <a:avLst/>
          </a:prstGeom>
          <a:solidFill>
            <a:schemeClr val="bg1"/>
          </a:solidFill>
        </p:spPr>
        <p:txBody>
          <a:bodyPr wrap="square" rtlCol="0">
            <a:spAutoFit/>
          </a:bodyPr>
          <a:lstStyle/>
          <a:p>
            <a:r>
              <a:rPr lang="en-AU" b="1" i="1" dirty="0"/>
              <a:t>Chest X-rays</a:t>
            </a:r>
            <a:endParaRPr lang="en-AU" dirty="0"/>
          </a:p>
          <a:p>
            <a:r>
              <a:rPr lang="en-AU" dirty="0"/>
              <a:t>Chest X-rays for patients with acute lower respiratory tract infections rarely affect clinical treatments and outcomes. Chest X-ray films do not discriminate well between bronchiolitis and other forms of lower respiratory tract infection and in mild cases do not offer information that is likely to affect treatment. It is estimated that 133 children with typical bronchiolitis would have to undergo radiography to identify 1 radiograph that is suggestive of an alternate diagnosis.</a:t>
            </a:r>
          </a:p>
        </p:txBody>
      </p:sp>
    </p:spTree>
    <p:extLst>
      <p:ext uri="{BB962C8B-B14F-4D97-AF65-F5344CB8AC3E}">
        <p14:creationId xmlns:p14="http://schemas.microsoft.com/office/powerpoint/2010/main" val="3654235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sp>
        <p:nvSpPr>
          <p:cNvPr id="11" name="Content Placeholder 10">
            <a:extLst>
              <a:ext uri="{FF2B5EF4-FFF2-40B4-BE49-F238E27FC236}">
                <a16:creationId xmlns:a16="http://schemas.microsoft.com/office/drawing/2014/main" id="{590E6E21-A2B8-47DA-AEB1-5AB5BFEC316F}"/>
              </a:ext>
            </a:extLst>
          </p:cNvPr>
          <p:cNvSpPr>
            <a:spLocks noGrp="1"/>
          </p:cNvSpPr>
          <p:nvPr>
            <p:ph idx="1"/>
          </p:nvPr>
        </p:nvSpPr>
        <p:spPr/>
        <p:txBody>
          <a:bodyPr/>
          <a:lstStyle/>
          <a:p>
            <a:endParaRPr lang="en-AU" dirty="0"/>
          </a:p>
        </p:txBody>
      </p:sp>
      <p:pic>
        <p:nvPicPr>
          <p:cNvPr id="13" name="Picture 12">
            <a:extLst>
              <a:ext uri="{FF2B5EF4-FFF2-40B4-BE49-F238E27FC236}">
                <a16:creationId xmlns:a16="http://schemas.microsoft.com/office/drawing/2014/main" id="{447D32A4-78CE-407C-94EB-BEC5A06718A8}"/>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E0BF5F5-CA31-794C-802B-88AD1D8BAB42}"/>
              </a:ext>
            </a:extLst>
          </p:cNvPr>
          <p:cNvSpPr txBox="1"/>
          <p:nvPr/>
        </p:nvSpPr>
        <p:spPr>
          <a:xfrm>
            <a:off x="6513992" y="0"/>
            <a:ext cx="5145428" cy="3416320"/>
          </a:xfrm>
          <a:prstGeom prst="rect">
            <a:avLst/>
          </a:prstGeom>
          <a:solidFill>
            <a:schemeClr val="bg1"/>
          </a:solidFill>
        </p:spPr>
        <p:txBody>
          <a:bodyPr wrap="square" rtlCol="0">
            <a:spAutoFit/>
          </a:bodyPr>
          <a:lstStyle/>
          <a:p>
            <a:r>
              <a:rPr lang="en-AU" b="1" i="1" dirty="0"/>
              <a:t>Chest X-rays</a:t>
            </a:r>
            <a:endParaRPr lang="en-AU" dirty="0"/>
          </a:p>
          <a:p>
            <a:r>
              <a:rPr lang="en-AU" dirty="0"/>
              <a:t>Chest X-rays for patients with acute lower respiratory tract infections </a:t>
            </a:r>
            <a:r>
              <a:rPr lang="en-AU" b="1" dirty="0">
                <a:solidFill>
                  <a:srgbClr val="FF0000"/>
                </a:solidFill>
              </a:rPr>
              <a:t>rarely affect clinical treatments and outcomes. </a:t>
            </a:r>
            <a:r>
              <a:rPr lang="en-AU" dirty="0"/>
              <a:t>Chest X-ray films do not discriminate well between bronchiolitis and other forms of lower respiratory tract infection and in mild cases do not offer information that is likely to affect treatment. It is estimated that 133 children with typical bronchiolitis would have to undergo radiography to identify 1 radiograph that is suggestive of an alternate diagnosis.</a:t>
            </a:r>
          </a:p>
        </p:txBody>
      </p:sp>
    </p:spTree>
    <p:extLst>
      <p:ext uri="{BB962C8B-B14F-4D97-AF65-F5344CB8AC3E}">
        <p14:creationId xmlns:p14="http://schemas.microsoft.com/office/powerpoint/2010/main" val="3957980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sp>
        <p:nvSpPr>
          <p:cNvPr id="11" name="Content Placeholder 10">
            <a:extLst>
              <a:ext uri="{FF2B5EF4-FFF2-40B4-BE49-F238E27FC236}">
                <a16:creationId xmlns:a16="http://schemas.microsoft.com/office/drawing/2014/main" id="{52C17755-45CA-47D2-9100-8D3D48B687A6}"/>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55C925E3-0A06-4763-9F19-7478AE1CFB91}"/>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E0BF5F5-CA31-794C-802B-88AD1D8BAB42}"/>
              </a:ext>
            </a:extLst>
          </p:cNvPr>
          <p:cNvSpPr txBox="1"/>
          <p:nvPr/>
        </p:nvSpPr>
        <p:spPr>
          <a:xfrm>
            <a:off x="6513992" y="0"/>
            <a:ext cx="5145428" cy="3416320"/>
          </a:xfrm>
          <a:prstGeom prst="rect">
            <a:avLst/>
          </a:prstGeom>
          <a:solidFill>
            <a:schemeClr val="bg1"/>
          </a:solidFill>
        </p:spPr>
        <p:txBody>
          <a:bodyPr wrap="square" rtlCol="0">
            <a:spAutoFit/>
          </a:bodyPr>
          <a:lstStyle/>
          <a:p>
            <a:r>
              <a:rPr lang="en-AU" b="1" i="1" dirty="0"/>
              <a:t>Chest X-rays</a:t>
            </a:r>
            <a:endParaRPr lang="en-AU" dirty="0"/>
          </a:p>
          <a:p>
            <a:r>
              <a:rPr lang="en-AU" dirty="0"/>
              <a:t>Chest X-rays for patients with acute lower respiratory tract infections </a:t>
            </a:r>
            <a:r>
              <a:rPr lang="en-AU" b="1" dirty="0">
                <a:solidFill>
                  <a:srgbClr val="FF0000"/>
                </a:solidFill>
              </a:rPr>
              <a:t>rarely affect clinical treatments and outcomes. </a:t>
            </a:r>
            <a:r>
              <a:rPr lang="en-AU" dirty="0"/>
              <a:t>Chest X-ray films </a:t>
            </a:r>
            <a:r>
              <a:rPr lang="en-AU" b="1" dirty="0">
                <a:solidFill>
                  <a:srgbClr val="FF0000"/>
                </a:solidFill>
              </a:rPr>
              <a:t>do not discriminate well between bronchiolitis and other forms of lower respiratory tract infection </a:t>
            </a:r>
            <a:r>
              <a:rPr lang="en-AU" dirty="0"/>
              <a:t>and in mild cases do not offer information that is likely to affect treatment. It is estimated that 133 children with typical bronchiolitis would have to undergo radiography to identify 1 radiograph that is suggestive of an alternate diagnosis.</a:t>
            </a:r>
          </a:p>
        </p:txBody>
      </p:sp>
    </p:spTree>
    <p:extLst>
      <p:ext uri="{BB962C8B-B14F-4D97-AF65-F5344CB8AC3E}">
        <p14:creationId xmlns:p14="http://schemas.microsoft.com/office/powerpoint/2010/main" val="97497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sp>
        <p:nvSpPr>
          <p:cNvPr id="11" name="Content Placeholder 10">
            <a:extLst>
              <a:ext uri="{FF2B5EF4-FFF2-40B4-BE49-F238E27FC236}">
                <a16:creationId xmlns:a16="http://schemas.microsoft.com/office/drawing/2014/main" id="{6D7995BA-1562-4455-9DA3-78A1B8622B07}"/>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566A8B0F-FA42-42DA-9837-08635B3D0F06}"/>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BE0BF5F5-CA31-794C-802B-88AD1D8BAB42}"/>
              </a:ext>
            </a:extLst>
          </p:cNvPr>
          <p:cNvSpPr txBox="1"/>
          <p:nvPr/>
        </p:nvSpPr>
        <p:spPr>
          <a:xfrm>
            <a:off x="6513992" y="0"/>
            <a:ext cx="5145428" cy="3416320"/>
          </a:xfrm>
          <a:prstGeom prst="rect">
            <a:avLst/>
          </a:prstGeom>
          <a:solidFill>
            <a:schemeClr val="bg1"/>
          </a:solidFill>
        </p:spPr>
        <p:txBody>
          <a:bodyPr wrap="square" rtlCol="0">
            <a:spAutoFit/>
          </a:bodyPr>
          <a:lstStyle/>
          <a:p>
            <a:r>
              <a:rPr lang="en-AU" b="1" i="1" dirty="0"/>
              <a:t>Chest X-rays</a:t>
            </a:r>
            <a:endParaRPr lang="en-AU" dirty="0"/>
          </a:p>
          <a:p>
            <a:r>
              <a:rPr lang="en-AU" dirty="0"/>
              <a:t>Chest X-rays for patients with acute lower respiratory tract infections </a:t>
            </a:r>
            <a:r>
              <a:rPr lang="en-AU" b="1" dirty="0">
                <a:solidFill>
                  <a:srgbClr val="FF0000"/>
                </a:solidFill>
              </a:rPr>
              <a:t>rarely affect clinical treatments and outcomes. </a:t>
            </a:r>
            <a:r>
              <a:rPr lang="en-AU" dirty="0"/>
              <a:t>Chest X-ray films </a:t>
            </a:r>
            <a:r>
              <a:rPr lang="en-AU" b="1" dirty="0">
                <a:solidFill>
                  <a:srgbClr val="FF0000"/>
                </a:solidFill>
              </a:rPr>
              <a:t>do not discriminate well between bronchiolitis and other forms of lower respiratory tract infection </a:t>
            </a:r>
            <a:r>
              <a:rPr lang="en-AU" dirty="0"/>
              <a:t>and in mild cases do not offer information that is likely to affect treatment. It is estimated that </a:t>
            </a:r>
            <a:r>
              <a:rPr lang="en-AU" b="1" dirty="0">
                <a:solidFill>
                  <a:srgbClr val="FF0000"/>
                </a:solidFill>
              </a:rPr>
              <a:t>133 children with typical bronchiolitis would have to undergo radiography to identify 1 radiograph that is suggestive of an alternate diagnosis.</a:t>
            </a:r>
          </a:p>
        </p:txBody>
      </p:sp>
    </p:spTree>
    <p:extLst>
      <p:ext uri="{BB962C8B-B14F-4D97-AF65-F5344CB8AC3E}">
        <p14:creationId xmlns:p14="http://schemas.microsoft.com/office/powerpoint/2010/main" val="370251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sp>
        <p:nvSpPr>
          <p:cNvPr id="11" name="Content Placeholder 10">
            <a:extLst>
              <a:ext uri="{FF2B5EF4-FFF2-40B4-BE49-F238E27FC236}">
                <a16:creationId xmlns:a16="http://schemas.microsoft.com/office/drawing/2014/main" id="{B436CD0D-21C4-43B7-8503-01BFECB1DA9B}"/>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947D1B2C-2DAE-4016-9885-5775D21145BD}"/>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DD610FD8-A90C-6845-AACB-D79434C14C7F}"/>
              </a:ext>
            </a:extLst>
          </p:cNvPr>
          <p:cNvSpPr txBox="1"/>
          <p:nvPr/>
        </p:nvSpPr>
        <p:spPr>
          <a:xfrm>
            <a:off x="7155918" y="132819"/>
            <a:ext cx="4983063" cy="4524315"/>
          </a:xfrm>
          <a:prstGeom prst="rect">
            <a:avLst/>
          </a:prstGeom>
          <a:solidFill>
            <a:schemeClr val="bg1"/>
          </a:solidFill>
        </p:spPr>
        <p:txBody>
          <a:bodyPr wrap="square" rtlCol="0">
            <a:spAutoFit/>
          </a:bodyPr>
          <a:lstStyle/>
          <a:p>
            <a:r>
              <a:rPr lang="en-AU" b="1" i="1" dirty="0"/>
              <a:t>Salbutamol</a:t>
            </a:r>
            <a:endParaRPr lang="en-AU" dirty="0"/>
          </a:p>
          <a:p>
            <a:r>
              <a:rPr lang="en-AU" dirty="0"/>
              <a:t>With the exception of improving clinical scores in infants treated as outpatients, the evidence overwhelmingly shows that bronchodilators, including salbutamol, do not improve oxygen saturation, reduce hospital admissions or shorten the duration of hospitalisation and time to resolution of illness in children with bronchiolitis. Compared with these minimal benefits, salbutamol is associated with adverse impacts such as tachycardia, oxygen desaturation and tremors. If a bronchodilator is required, epinephrine appears to be a superior alternative to salbutamol in reducing the severity of bronchiolitis.</a:t>
            </a:r>
          </a:p>
        </p:txBody>
      </p:sp>
    </p:spTree>
    <p:extLst>
      <p:ext uri="{BB962C8B-B14F-4D97-AF65-F5344CB8AC3E}">
        <p14:creationId xmlns:p14="http://schemas.microsoft.com/office/powerpoint/2010/main" val="3011577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sp>
        <p:nvSpPr>
          <p:cNvPr id="11" name="Content Placeholder 10">
            <a:extLst>
              <a:ext uri="{FF2B5EF4-FFF2-40B4-BE49-F238E27FC236}">
                <a16:creationId xmlns:a16="http://schemas.microsoft.com/office/drawing/2014/main" id="{0A688F15-84B4-484E-AC1E-255E0E334E7B}"/>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8B1CAB77-6127-4816-B19F-887FAED113C6}"/>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DD610FD8-A90C-6845-AACB-D79434C14C7F}"/>
              </a:ext>
            </a:extLst>
          </p:cNvPr>
          <p:cNvSpPr txBox="1"/>
          <p:nvPr/>
        </p:nvSpPr>
        <p:spPr>
          <a:xfrm>
            <a:off x="7155918" y="132819"/>
            <a:ext cx="4983063" cy="4524315"/>
          </a:xfrm>
          <a:prstGeom prst="rect">
            <a:avLst/>
          </a:prstGeom>
          <a:solidFill>
            <a:schemeClr val="bg1"/>
          </a:solidFill>
        </p:spPr>
        <p:txBody>
          <a:bodyPr wrap="square" rtlCol="0">
            <a:spAutoFit/>
          </a:bodyPr>
          <a:lstStyle/>
          <a:p>
            <a:r>
              <a:rPr lang="en-AU" b="1" i="1" dirty="0"/>
              <a:t>Salbutamol</a:t>
            </a:r>
            <a:endParaRPr lang="en-AU" dirty="0"/>
          </a:p>
          <a:p>
            <a:r>
              <a:rPr lang="en-AU" dirty="0"/>
              <a:t>With the exception of improving clinical scores in infants treated as outpatients, </a:t>
            </a:r>
            <a:r>
              <a:rPr lang="en-AU" b="1" dirty="0">
                <a:solidFill>
                  <a:srgbClr val="FF0000"/>
                </a:solidFill>
              </a:rPr>
              <a:t>the evidence overwhelmingly shows that bronchodilators, including salbutamol, do not improve oxygen saturation, reduce hospital admissions or shorten the duration of hospitalisation and time to resolution of illness </a:t>
            </a:r>
            <a:r>
              <a:rPr lang="en-AU" dirty="0"/>
              <a:t>in children with bronchiolitis. Compared with these minimal benefits, salbutamol is associated with adverse impacts such as tachycardia, oxygen desaturation and tremors. If a bronchodilator is required, epinephrine appears to be a superior alternative to salbutamol in reducing the severity of bronchiolitis.</a:t>
            </a:r>
          </a:p>
        </p:txBody>
      </p:sp>
    </p:spTree>
    <p:extLst>
      <p:ext uri="{BB962C8B-B14F-4D97-AF65-F5344CB8AC3E}">
        <p14:creationId xmlns:p14="http://schemas.microsoft.com/office/powerpoint/2010/main" val="582159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sp>
        <p:nvSpPr>
          <p:cNvPr id="11" name="Content Placeholder 10">
            <a:extLst>
              <a:ext uri="{FF2B5EF4-FFF2-40B4-BE49-F238E27FC236}">
                <a16:creationId xmlns:a16="http://schemas.microsoft.com/office/drawing/2014/main" id="{68D84D36-F67E-4991-9EE7-9ED7688AA790}"/>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6217B63D-7A14-469A-BA94-3C7B2E621B4E}"/>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DD610FD8-A90C-6845-AACB-D79434C14C7F}"/>
              </a:ext>
            </a:extLst>
          </p:cNvPr>
          <p:cNvSpPr txBox="1"/>
          <p:nvPr/>
        </p:nvSpPr>
        <p:spPr>
          <a:xfrm>
            <a:off x="7155918" y="132819"/>
            <a:ext cx="4983063" cy="4524315"/>
          </a:xfrm>
          <a:prstGeom prst="rect">
            <a:avLst/>
          </a:prstGeom>
          <a:solidFill>
            <a:schemeClr val="bg1"/>
          </a:solidFill>
        </p:spPr>
        <p:txBody>
          <a:bodyPr wrap="square" rtlCol="0">
            <a:spAutoFit/>
          </a:bodyPr>
          <a:lstStyle/>
          <a:p>
            <a:r>
              <a:rPr lang="en-AU" b="1" i="1" dirty="0"/>
              <a:t>Salbutamol</a:t>
            </a:r>
            <a:endParaRPr lang="en-AU" dirty="0"/>
          </a:p>
          <a:p>
            <a:r>
              <a:rPr lang="en-AU" dirty="0"/>
              <a:t>With the exception of improving clinical scores in infants treated as outpatients, </a:t>
            </a:r>
            <a:r>
              <a:rPr lang="en-AU" b="1" dirty="0">
                <a:solidFill>
                  <a:srgbClr val="FF0000"/>
                </a:solidFill>
              </a:rPr>
              <a:t>the evidence overwhelmingly shows that bronchodilators, including salbutamol, do not improve oxygen saturation, reduce hospital admissions or shorten the duration of hospitalisation and time to resolution of illness </a:t>
            </a:r>
            <a:r>
              <a:rPr lang="en-AU" dirty="0"/>
              <a:t>in children with bronchiolitis. Compared with these minimal benefits, salbutamol is associated with </a:t>
            </a:r>
            <a:r>
              <a:rPr lang="en-AU" b="1" dirty="0">
                <a:solidFill>
                  <a:srgbClr val="FF0000"/>
                </a:solidFill>
              </a:rPr>
              <a:t>adverse impacts such as tachycardia, oxygen desaturation and tremors</a:t>
            </a:r>
            <a:r>
              <a:rPr lang="en-AU" dirty="0"/>
              <a:t>. If a bronchodilator is required, epinephrine appears to be a superior alternative to salbutamol in reducing the severity of bronchiolitis.</a:t>
            </a:r>
          </a:p>
        </p:txBody>
      </p:sp>
    </p:spTree>
    <p:extLst>
      <p:ext uri="{BB962C8B-B14F-4D97-AF65-F5344CB8AC3E}">
        <p14:creationId xmlns:p14="http://schemas.microsoft.com/office/powerpoint/2010/main" val="24553608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sp>
        <p:nvSpPr>
          <p:cNvPr id="11" name="Content Placeholder 10">
            <a:extLst>
              <a:ext uri="{FF2B5EF4-FFF2-40B4-BE49-F238E27FC236}">
                <a16:creationId xmlns:a16="http://schemas.microsoft.com/office/drawing/2014/main" id="{D20F9670-D9A3-47C8-8AA7-7B9572673C8E}"/>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F162B443-6628-40A4-9900-1FA88FB6928E}"/>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DD610FD8-A90C-6845-AACB-D79434C14C7F}"/>
              </a:ext>
            </a:extLst>
          </p:cNvPr>
          <p:cNvSpPr txBox="1"/>
          <p:nvPr/>
        </p:nvSpPr>
        <p:spPr>
          <a:xfrm>
            <a:off x="7155918" y="132819"/>
            <a:ext cx="4983063" cy="4524315"/>
          </a:xfrm>
          <a:prstGeom prst="rect">
            <a:avLst/>
          </a:prstGeom>
          <a:solidFill>
            <a:schemeClr val="bg1"/>
          </a:solidFill>
        </p:spPr>
        <p:txBody>
          <a:bodyPr wrap="square" rtlCol="0">
            <a:spAutoFit/>
          </a:bodyPr>
          <a:lstStyle/>
          <a:p>
            <a:r>
              <a:rPr lang="en-AU" b="1" i="1" dirty="0"/>
              <a:t>Salbutamol</a:t>
            </a:r>
            <a:endParaRPr lang="en-AU" dirty="0"/>
          </a:p>
          <a:p>
            <a:r>
              <a:rPr lang="en-AU" dirty="0"/>
              <a:t>With the exception of improving clinical scores in infants treated as outpatients, </a:t>
            </a:r>
            <a:r>
              <a:rPr lang="en-AU" b="1" dirty="0">
                <a:solidFill>
                  <a:srgbClr val="FF0000"/>
                </a:solidFill>
              </a:rPr>
              <a:t>the evidence overwhelmingly shows that bronchodilators, including salbutamol, do not improve oxygen saturation, reduce hospital admissions or shorten the duration of hospitalisation and time to resolution of illness </a:t>
            </a:r>
            <a:r>
              <a:rPr lang="en-AU" dirty="0"/>
              <a:t>in children with bronchiolitis. Compared with these minimal benefits, salbutamol is associated with </a:t>
            </a:r>
            <a:r>
              <a:rPr lang="en-AU" b="1" dirty="0">
                <a:solidFill>
                  <a:srgbClr val="FF0000"/>
                </a:solidFill>
              </a:rPr>
              <a:t>adverse impacts such as tachycardia, oxygen desaturation and tremors</a:t>
            </a:r>
            <a:r>
              <a:rPr lang="en-AU" dirty="0"/>
              <a:t>. If a bronchodilator is required, </a:t>
            </a:r>
            <a:r>
              <a:rPr lang="en-AU" b="1" dirty="0">
                <a:solidFill>
                  <a:srgbClr val="FF0000"/>
                </a:solidFill>
              </a:rPr>
              <a:t>epinephrine appears to be a superior alternative </a:t>
            </a:r>
            <a:r>
              <a:rPr lang="en-AU" dirty="0"/>
              <a:t>to salbutamol in reducing the severity of bronchiolitis.</a:t>
            </a:r>
          </a:p>
        </p:txBody>
      </p:sp>
    </p:spTree>
    <p:extLst>
      <p:ext uri="{BB962C8B-B14F-4D97-AF65-F5344CB8AC3E}">
        <p14:creationId xmlns:p14="http://schemas.microsoft.com/office/powerpoint/2010/main" val="3853771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sp>
        <p:nvSpPr>
          <p:cNvPr id="11" name="Content Placeholder 10">
            <a:extLst>
              <a:ext uri="{FF2B5EF4-FFF2-40B4-BE49-F238E27FC236}">
                <a16:creationId xmlns:a16="http://schemas.microsoft.com/office/drawing/2014/main" id="{6A9CB88A-7513-418C-971F-C30BE538E7C1}"/>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75223B99-BC01-415B-BE33-159CE233CF19}"/>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D81EEDA1-D23D-8140-8DAD-13BBCA9A03F5}"/>
              </a:ext>
            </a:extLst>
          </p:cNvPr>
          <p:cNvSpPr txBox="1"/>
          <p:nvPr/>
        </p:nvSpPr>
        <p:spPr>
          <a:xfrm>
            <a:off x="7159442" y="-13963"/>
            <a:ext cx="4891380" cy="2031325"/>
          </a:xfrm>
          <a:prstGeom prst="rect">
            <a:avLst/>
          </a:prstGeom>
          <a:solidFill>
            <a:schemeClr val="bg1"/>
          </a:solidFill>
        </p:spPr>
        <p:txBody>
          <a:bodyPr wrap="square" rtlCol="0">
            <a:spAutoFit/>
          </a:bodyPr>
          <a:lstStyle/>
          <a:p>
            <a:r>
              <a:rPr lang="en-AU" b="1" u="sng" dirty="0"/>
              <a:t>Steroid</a:t>
            </a:r>
          </a:p>
          <a:p>
            <a:r>
              <a:rPr lang="en-AU" dirty="0"/>
              <a:t>The majority of randomised controlled trials have not found a clinically relevant, sustained impact of systemic or inhaled glucocorticoids on admissions or length of hospitalisation in children with bronchiolitis or other forms of lower respiratory tract infection. </a:t>
            </a:r>
            <a:endParaRPr lang="en-US" dirty="0"/>
          </a:p>
        </p:txBody>
      </p:sp>
    </p:spTree>
    <p:extLst>
      <p:ext uri="{BB962C8B-B14F-4D97-AF65-F5344CB8AC3E}">
        <p14:creationId xmlns:p14="http://schemas.microsoft.com/office/powerpoint/2010/main" val="3605841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52A684-3957-A942-B9B9-12C4D5EEE122}"/>
              </a:ext>
            </a:extLst>
          </p:cNvPr>
          <p:cNvSpPr>
            <a:spLocks noGrp="1"/>
          </p:cNvSpPr>
          <p:nvPr>
            <p:ph type="title"/>
          </p:nvPr>
        </p:nvSpPr>
        <p:spPr>
          <a:xfrm>
            <a:off x="387927" y="1028701"/>
            <a:ext cx="3248863" cy="3020785"/>
          </a:xfrm>
        </p:spPr>
        <p:txBody>
          <a:bodyPr>
            <a:normAutofit/>
          </a:bodyPr>
          <a:lstStyle/>
          <a:p>
            <a:pPr algn="r"/>
            <a:r>
              <a:rPr lang="en-US" sz="3200" dirty="0">
                <a:solidFill>
                  <a:schemeClr val="bg1"/>
                </a:solidFill>
              </a:rPr>
              <a:t>What is evolve?</a:t>
            </a:r>
          </a:p>
        </p:txBody>
      </p:sp>
      <p:sp>
        <p:nvSpPr>
          <p:cNvPr id="3" name="Content Placeholder 2">
            <a:extLst>
              <a:ext uri="{FF2B5EF4-FFF2-40B4-BE49-F238E27FC236}">
                <a16:creationId xmlns:a16="http://schemas.microsoft.com/office/drawing/2014/main" id="{9E23A52A-C73D-4440-8A9B-0E65F40F3D7B}"/>
              </a:ext>
            </a:extLst>
          </p:cNvPr>
          <p:cNvSpPr>
            <a:spLocks noGrp="1"/>
          </p:cNvSpPr>
          <p:nvPr>
            <p:ph idx="1"/>
          </p:nvPr>
        </p:nvSpPr>
        <p:spPr>
          <a:xfrm>
            <a:off x="4777409" y="1028702"/>
            <a:ext cx="6273972" cy="4843462"/>
          </a:xfrm>
        </p:spPr>
        <p:txBody>
          <a:bodyPr>
            <a:normAutofit/>
          </a:bodyPr>
          <a:lstStyle/>
          <a:p>
            <a:r>
              <a:rPr lang="en-AU" sz="2400" dirty="0"/>
              <a:t>Evolve works with specialties to identify their </a:t>
            </a:r>
            <a:r>
              <a:rPr lang="en-AU" sz="2400" b="1" dirty="0">
                <a:solidFill>
                  <a:srgbClr val="FF0000"/>
                </a:solidFill>
              </a:rPr>
              <a:t>‘Top-Five’ clinical practices </a:t>
            </a:r>
            <a:r>
              <a:rPr lang="en-AU" sz="2400" dirty="0"/>
              <a:t>that, in particular circumstances, may:</a:t>
            </a:r>
          </a:p>
          <a:p>
            <a:pPr lvl="1"/>
            <a:r>
              <a:rPr lang="en-AU" sz="2400" dirty="0"/>
              <a:t>be overused,</a:t>
            </a:r>
          </a:p>
          <a:p>
            <a:pPr lvl="1"/>
            <a:r>
              <a:rPr lang="en-AU" sz="2400" dirty="0">
                <a:solidFill>
                  <a:schemeClr val="tx1">
                    <a:alpha val="25000"/>
                  </a:schemeClr>
                </a:solidFill>
              </a:rPr>
              <a:t>provide little or no benefit, or</a:t>
            </a:r>
          </a:p>
          <a:p>
            <a:pPr lvl="1"/>
            <a:r>
              <a:rPr lang="en-AU" sz="2400" dirty="0">
                <a:solidFill>
                  <a:schemeClr val="tx1">
                    <a:alpha val="25000"/>
                  </a:schemeClr>
                </a:solidFill>
              </a:rPr>
              <a:t>cause unnecessary harm.</a:t>
            </a:r>
          </a:p>
          <a:p>
            <a:endParaRPr lang="en-US" sz="1800" dirty="0"/>
          </a:p>
        </p:txBody>
      </p:sp>
    </p:spTree>
    <p:extLst>
      <p:ext uri="{BB962C8B-B14F-4D97-AF65-F5344CB8AC3E}">
        <p14:creationId xmlns:p14="http://schemas.microsoft.com/office/powerpoint/2010/main" val="1420833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sp>
        <p:nvSpPr>
          <p:cNvPr id="11" name="Content Placeholder 10">
            <a:extLst>
              <a:ext uri="{FF2B5EF4-FFF2-40B4-BE49-F238E27FC236}">
                <a16:creationId xmlns:a16="http://schemas.microsoft.com/office/drawing/2014/main" id="{820FAC69-B571-4E10-A048-B491DC651466}"/>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406B788F-0D75-4FCC-B6E8-8476156DD2B0}"/>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D81EEDA1-D23D-8140-8DAD-13BBCA9A03F5}"/>
              </a:ext>
            </a:extLst>
          </p:cNvPr>
          <p:cNvSpPr txBox="1"/>
          <p:nvPr/>
        </p:nvSpPr>
        <p:spPr>
          <a:xfrm>
            <a:off x="7159442" y="-13963"/>
            <a:ext cx="4891380" cy="2031325"/>
          </a:xfrm>
          <a:prstGeom prst="rect">
            <a:avLst/>
          </a:prstGeom>
          <a:solidFill>
            <a:schemeClr val="bg1"/>
          </a:solidFill>
        </p:spPr>
        <p:txBody>
          <a:bodyPr wrap="square" rtlCol="0">
            <a:spAutoFit/>
          </a:bodyPr>
          <a:lstStyle/>
          <a:p>
            <a:r>
              <a:rPr lang="en-AU" b="1" u="sng" dirty="0"/>
              <a:t>Steroid</a:t>
            </a:r>
          </a:p>
          <a:p>
            <a:r>
              <a:rPr lang="en-AU" dirty="0"/>
              <a:t>The majority of randomised controlled trials have </a:t>
            </a:r>
            <a:r>
              <a:rPr lang="en-AU" b="1" dirty="0">
                <a:solidFill>
                  <a:srgbClr val="FF0000"/>
                </a:solidFill>
              </a:rPr>
              <a:t>not found a clinically relevant, sustained impact of systemic or inhaled glucocorticoids </a:t>
            </a:r>
            <a:r>
              <a:rPr lang="en-AU" dirty="0"/>
              <a:t>on admissions or length of hospitalisation in children with bronchiolitis or other forms of lower respiratory tract infection. </a:t>
            </a:r>
            <a:endParaRPr lang="en-US" dirty="0"/>
          </a:p>
        </p:txBody>
      </p:sp>
    </p:spTree>
    <p:extLst>
      <p:ext uri="{BB962C8B-B14F-4D97-AF65-F5344CB8AC3E}">
        <p14:creationId xmlns:p14="http://schemas.microsoft.com/office/powerpoint/2010/main" val="2529099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sp>
        <p:nvSpPr>
          <p:cNvPr id="11" name="Content Placeholder 10">
            <a:extLst>
              <a:ext uri="{FF2B5EF4-FFF2-40B4-BE49-F238E27FC236}">
                <a16:creationId xmlns:a16="http://schemas.microsoft.com/office/drawing/2014/main" id="{72266442-437F-4EFE-A9AD-6212346989CF}"/>
              </a:ext>
            </a:extLst>
          </p:cNvPr>
          <p:cNvSpPr>
            <a:spLocks noGrp="1"/>
          </p:cNvSpPr>
          <p:nvPr>
            <p:ph idx="1"/>
          </p:nvPr>
        </p:nvSpPr>
        <p:spPr/>
        <p:txBody>
          <a:bodyPr/>
          <a:lstStyle/>
          <a:p>
            <a:endParaRPr lang="en-AU"/>
          </a:p>
        </p:txBody>
      </p:sp>
      <p:pic>
        <p:nvPicPr>
          <p:cNvPr id="12" name="Picture 11">
            <a:extLst>
              <a:ext uri="{FF2B5EF4-FFF2-40B4-BE49-F238E27FC236}">
                <a16:creationId xmlns:a16="http://schemas.microsoft.com/office/drawing/2014/main" id="{C7BD421B-3BCC-4041-9231-FF5633491B8D}"/>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D81EEDA1-D23D-8140-8DAD-13BBCA9A03F5}"/>
              </a:ext>
            </a:extLst>
          </p:cNvPr>
          <p:cNvSpPr txBox="1"/>
          <p:nvPr/>
        </p:nvSpPr>
        <p:spPr>
          <a:xfrm>
            <a:off x="7159442" y="-13963"/>
            <a:ext cx="4891380" cy="2031325"/>
          </a:xfrm>
          <a:prstGeom prst="rect">
            <a:avLst/>
          </a:prstGeom>
          <a:solidFill>
            <a:schemeClr val="bg1"/>
          </a:solidFill>
        </p:spPr>
        <p:txBody>
          <a:bodyPr wrap="square" rtlCol="0">
            <a:spAutoFit/>
          </a:bodyPr>
          <a:lstStyle/>
          <a:p>
            <a:r>
              <a:rPr lang="en-AU" b="1" u="sng" dirty="0"/>
              <a:t>Steroid</a:t>
            </a:r>
          </a:p>
          <a:p>
            <a:r>
              <a:rPr lang="en-AU" dirty="0"/>
              <a:t>The majority of randomised controlled trials have </a:t>
            </a:r>
            <a:r>
              <a:rPr lang="en-AU" b="1" dirty="0">
                <a:solidFill>
                  <a:srgbClr val="FF0000"/>
                </a:solidFill>
              </a:rPr>
              <a:t>not found a clinically relevant, sustained impact of systemic or inhaled glucocorticoids </a:t>
            </a:r>
            <a:r>
              <a:rPr lang="en-AU" dirty="0"/>
              <a:t>on admissions or length of hospitalisation in children with </a:t>
            </a:r>
            <a:r>
              <a:rPr lang="en-AU" b="1" dirty="0">
                <a:solidFill>
                  <a:srgbClr val="FF0000"/>
                </a:solidFill>
              </a:rPr>
              <a:t>bronchiolitis or other forms of lower respiratory tract infection</a:t>
            </a:r>
            <a:r>
              <a:rPr lang="en-AU" dirty="0"/>
              <a:t>. </a:t>
            </a:r>
            <a:endParaRPr lang="en-US" dirty="0"/>
          </a:p>
        </p:txBody>
      </p:sp>
    </p:spTree>
    <p:extLst>
      <p:ext uri="{BB962C8B-B14F-4D97-AF65-F5344CB8AC3E}">
        <p14:creationId xmlns:p14="http://schemas.microsoft.com/office/powerpoint/2010/main" val="13985995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2B176B71-BF04-094C-9350-A669D4E68C87}"/>
              </a:ext>
            </a:extLst>
          </p:cNvPr>
          <p:cNvSpPr txBox="1"/>
          <p:nvPr/>
        </p:nvSpPr>
        <p:spPr>
          <a:xfrm>
            <a:off x="7159442" y="1900238"/>
            <a:ext cx="184731" cy="369332"/>
          </a:xfrm>
          <a:prstGeom prst="rect">
            <a:avLst/>
          </a:prstGeom>
          <a:noFill/>
        </p:spPr>
        <p:txBody>
          <a:bodyPr wrap="none" rtlCol="0">
            <a:spAutoFit/>
          </a:bodyPr>
          <a:lstStyle/>
          <a:p>
            <a:endParaRPr lang="en-US" dirty="0"/>
          </a:p>
        </p:txBody>
      </p:sp>
      <p:pic>
        <p:nvPicPr>
          <p:cNvPr id="13" name="Picture 12">
            <a:extLst>
              <a:ext uri="{FF2B5EF4-FFF2-40B4-BE49-F238E27FC236}">
                <a16:creationId xmlns:a16="http://schemas.microsoft.com/office/drawing/2014/main" id="{6BDD3B7C-9226-43FC-B00B-5B96F4AA7DAF}"/>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D81EEDA1-D23D-8140-8DAD-13BBCA9A03F5}"/>
              </a:ext>
            </a:extLst>
          </p:cNvPr>
          <p:cNvSpPr txBox="1"/>
          <p:nvPr/>
        </p:nvSpPr>
        <p:spPr>
          <a:xfrm>
            <a:off x="7159442" y="-13963"/>
            <a:ext cx="4891380" cy="2031325"/>
          </a:xfrm>
          <a:prstGeom prst="rect">
            <a:avLst/>
          </a:prstGeom>
          <a:solidFill>
            <a:schemeClr val="bg1"/>
          </a:solidFill>
        </p:spPr>
        <p:txBody>
          <a:bodyPr wrap="square" rtlCol="0">
            <a:spAutoFit/>
          </a:bodyPr>
          <a:lstStyle/>
          <a:p>
            <a:r>
              <a:rPr lang="en-AU" b="1" u="sng" dirty="0">
                <a:solidFill>
                  <a:schemeClr val="tx1">
                    <a:alpha val="30000"/>
                  </a:schemeClr>
                </a:solidFill>
              </a:rPr>
              <a:t>Steroid</a:t>
            </a:r>
          </a:p>
          <a:p>
            <a:r>
              <a:rPr lang="en-AU" dirty="0">
                <a:solidFill>
                  <a:schemeClr val="tx1">
                    <a:alpha val="30000"/>
                  </a:schemeClr>
                </a:solidFill>
              </a:rPr>
              <a:t>The majority of randomised controlled trials have </a:t>
            </a:r>
            <a:r>
              <a:rPr lang="en-AU" b="1" dirty="0">
                <a:solidFill>
                  <a:schemeClr val="tx1">
                    <a:alpha val="30000"/>
                  </a:schemeClr>
                </a:solidFill>
              </a:rPr>
              <a:t>not found a clinically relevant, sustained impact of systemic or inhaled glucocorticoids </a:t>
            </a:r>
            <a:r>
              <a:rPr lang="en-AU" dirty="0">
                <a:solidFill>
                  <a:schemeClr val="tx1">
                    <a:alpha val="30000"/>
                  </a:schemeClr>
                </a:solidFill>
              </a:rPr>
              <a:t>on admissions or length of hospitalisation in children with </a:t>
            </a:r>
            <a:r>
              <a:rPr lang="en-AU" b="1" dirty="0">
                <a:solidFill>
                  <a:schemeClr val="tx1">
                    <a:alpha val="30000"/>
                  </a:schemeClr>
                </a:solidFill>
              </a:rPr>
              <a:t>bronchiolitis or other forms of lower respiratory tract infection</a:t>
            </a:r>
            <a:r>
              <a:rPr lang="en-AU" dirty="0"/>
              <a:t>. </a:t>
            </a:r>
            <a:endParaRPr lang="en-US" dirty="0"/>
          </a:p>
        </p:txBody>
      </p:sp>
      <p:sp>
        <p:nvSpPr>
          <p:cNvPr id="12" name="Content Placeholder 11">
            <a:extLst>
              <a:ext uri="{FF2B5EF4-FFF2-40B4-BE49-F238E27FC236}">
                <a16:creationId xmlns:a16="http://schemas.microsoft.com/office/drawing/2014/main" id="{7934EAF0-6418-488C-A675-B77002970028}"/>
              </a:ext>
            </a:extLst>
          </p:cNvPr>
          <p:cNvSpPr>
            <a:spLocks noGrp="1"/>
          </p:cNvSpPr>
          <p:nvPr>
            <p:ph idx="1"/>
          </p:nvPr>
        </p:nvSpPr>
        <p:spPr/>
        <p:txBody>
          <a:bodyPr/>
          <a:lstStyle/>
          <a:p>
            <a:endParaRPr lang="en-AU" dirty="0"/>
          </a:p>
        </p:txBody>
      </p:sp>
      <p:sp>
        <p:nvSpPr>
          <p:cNvPr id="9" name="Rectangle 8">
            <a:extLst>
              <a:ext uri="{FF2B5EF4-FFF2-40B4-BE49-F238E27FC236}">
                <a16:creationId xmlns:a16="http://schemas.microsoft.com/office/drawing/2014/main" id="{3326A658-2AEF-684C-92FA-700285127E53}"/>
              </a:ext>
            </a:extLst>
          </p:cNvPr>
          <p:cNvSpPr/>
          <p:nvPr/>
        </p:nvSpPr>
        <p:spPr>
          <a:xfrm>
            <a:off x="460309" y="2828835"/>
            <a:ext cx="11083991" cy="1384995"/>
          </a:xfrm>
          <a:prstGeom prst="rect">
            <a:avLst/>
          </a:prstGeom>
          <a:solidFill>
            <a:schemeClr val="bg1"/>
          </a:solidFill>
        </p:spPr>
        <p:txBody>
          <a:bodyPr wrap="square">
            <a:spAutoFit/>
          </a:bodyPr>
          <a:lstStyle/>
          <a:p>
            <a:r>
              <a:rPr lang="en-AU" sz="2800" dirty="0">
                <a:solidFill>
                  <a:srgbClr val="FF0000"/>
                </a:solidFill>
                <a:latin typeface="Roboto"/>
              </a:rPr>
              <a:t>Do not routinely undertake chest X-rays for the diagnosis of bronchiolitis in children or routinely prescribe salbutamol or systemic corticosteroids to treat bronchiolitis in children </a:t>
            </a:r>
            <a:endParaRPr lang="en-AU" sz="2800" i="0" dirty="0">
              <a:solidFill>
                <a:srgbClr val="FF0000"/>
              </a:solidFill>
              <a:effectLst/>
              <a:latin typeface="Roboto"/>
            </a:endParaRPr>
          </a:p>
        </p:txBody>
      </p:sp>
    </p:spTree>
    <p:extLst>
      <p:ext uri="{BB962C8B-B14F-4D97-AF65-F5344CB8AC3E}">
        <p14:creationId xmlns:p14="http://schemas.microsoft.com/office/powerpoint/2010/main" val="25257071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645F66B8-83B5-6249-9493-1EBE825BC62B}"/>
              </a:ext>
            </a:extLst>
          </p:cNvPr>
          <p:cNvSpPr>
            <a:spLocks noGrp="1"/>
          </p:cNvSpPr>
          <p:nvPr>
            <p:ph type="title"/>
          </p:nvPr>
        </p:nvSpPr>
        <p:spPr>
          <a:xfrm>
            <a:off x="387927" y="1028701"/>
            <a:ext cx="3248863" cy="3020785"/>
          </a:xfrm>
        </p:spPr>
        <p:txBody>
          <a:bodyPr>
            <a:normAutofit/>
          </a:bodyPr>
          <a:lstStyle/>
          <a:p>
            <a:pPr algn="r"/>
            <a:r>
              <a:rPr lang="en-US" sz="3200" dirty="0">
                <a:solidFill>
                  <a:schemeClr val="bg1"/>
                </a:solidFill>
              </a:rPr>
              <a:t>evidence</a:t>
            </a:r>
          </a:p>
        </p:txBody>
      </p:sp>
      <p:sp>
        <p:nvSpPr>
          <p:cNvPr id="3" name="Content Placeholder 2">
            <a:extLst>
              <a:ext uri="{FF2B5EF4-FFF2-40B4-BE49-F238E27FC236}">
                <a16:creationId xmlns:a16="http://schemas.microsoft.com/office/drawing/2014/main" id="{B2773805-68F3-E74C-A153-519B88FA0FC8}"/>
              </a:ext>
            </a:extLst>
          </p:cNvPr>
          <p:cNvSpPr>
            <a:spLocks noGrp="1"/>
          </p:cNvSpPr>
          <p:nvPr>
            <p:ph idx="1"/>
          </p:nvPr>
        </p:nvSpPr>
        <p:spPr>
          <a:xfrm>
            <a:off x="4777409" y="1028702"/>
            <a:ext cx="6273972" cy="4843462"/>
          </a:xfrm>
        </p:spPr>
        <p:txBody>
          <a:bodyPr>
            <a:normAutofit/>
          </a:bodyPr>
          <a:lstStyle/>
          <a:p>
            <a:pPr>
              <a:lnSpc>
                <a:spcPct val="110000"/>
              </a:lnSpc>
            </a:pPr>
            <a:r>
              <a:rPr lang="en-AU" sz="1000" dirty="0" err="1"/>
              <a:t>Beigelman</a:t>
            </a:r>
            <a:r>
              <a:rPr lang="en-AU" sz="1000" dirty="0"/>
              <a:t> A, King TS, </a:t>
            </a:r>
            <a:r>
              <a:rPr lang="en-AU" sz="1000" dirty="0" err="1"/>
              <a:t>Mauger</a:t>
            </a:r>
            <a:r>
              <a:rPr lang="en-AU" sz="1000" dirty="0"/>
              <a:t> D, et al. Do oral corticosteroids reduce the severity of acute lower respiratory tract illnesses in preschool children with recurrent wheezing? Journal of Allergy and Clinical Immunology. 2013; 131(6):1518-25.</a:t>
            </a:r>
          </a:p>
          <a:p>
            <a:pPr>
              <a:lnSpc>
                <a:spcPct val="110000"/>
              </a:lnSpc>
            </a:pPr>
            <a:r>
              <a:rPr lang="en-AU" sz="1000" dirty="0" err="1"/>
              <a:t>Bordley</a:t>
            </a:r>
            <a:r>
              <a:rPr lang="en-AU" sz="1000" dirty="0"/>
              <a:t> WC, Viswanathan M, King VJ, et al. Diagnosis and testing in bronchiolitis: a systematic review. Archives of </a:t>
            </a:r>
            <a:r>
              <a:rPr lang="en-AU" sz="1000" dirty="0" err="1"/>
              <a:t>Pediatric</a:t>
            </a:r>
            <a:r>
              <a:rPr lang="en-AU" sz="1000" dirty="0"/>
              <a:t> Adolescent Medicine. 2004; 158(2):119-26.</a:t>
            </a:r>
          </a:p>
          <a:p>
            <a:pPr>
              <a:lnSpc>
                <a:spcPct val="110000"/>
              </a:lnSpc>
            </a:pPr>
            <a:r>
              <a:rPr lang="en-AU" sz="1000" dirty="0"/>
              <a:t>Cao AY, Choy JP, </a:t>
            </a:r>
            <a:r>
              <a:rPr lang="en-AU" sz="1000" dirty="0" err="1"/>
              <a:t>Mohanakrishnan</a:t>
            </a:r>
            <a:r>
              <a:rPr lang="en-AU" sz="1000" dirty="0"/>
              <a:t> L, Bain RF, van </a:t>
            </a:r>
            <a:r>
              <a:rPr lang="en-AU" sz="1000" dirty="0" err="1"/>
              <a:t>Driel</a:t>
            </a:r>
            <a:r>
              <a:rPr lang="en-AU" sz="1000" dirty="0"/>
              <a:t> M. Chest radiographs for acute lower respiratory tract infections. Cochrane Database of Systematic Reviews. 2013; 12: CD009119.</a:t>
            </a:r>
          </a:p>
          <a:p>
            <a:pPr>
              <a:lnSpc>
                <a:spcPct val="110000"/>
              </a:lnSpc>
            </a:pPr>
            <a:r>
              <a:rPr lang="en-AU" sz="1000" dirty="0"/>
              <a:t>Fernandes RM, Bialy LM, </a:t>
            </a:r>
            <a:r>
              <a:rPr lang="en-AU" sz="1000" dirty="0" err="1"/>
              <a:t>Vandermeer</a:t>
            </a:r>
            <a:r>
              <a:rPr lang="en-AU" sz="1000" dirty="0"/>
              <a:t> B, et al. Glucocorticoids for acute viral bronchiolitis in infants and young children. Cochrane Database of Systematic Reviews. 2013; 6:CD004878.</a:t>
            </a:r>
          </a:p>
          <a:p>
            <a:pPr>
              <a:lnSpc>
                <a:spcPct val="110000"/>
              </a:lnSpc>
            </a:pPr>
            <a:r>
              <a:rPr lang="en-AU" sz="1000" dirty="0" err="1"/>
              <a:t>Gadomski</a:t>
            </a:r>
            <a:r>
              <a:rPr lang="en-AU" sz="1000" dirty="0"/>
              <a:t> AM, </a:t>
            </a:r>
            <a:r>
              <a:rPr lang="en-AU" sz="1000" dirty="0" err="1"/>
              <a:t>Scribani</a:t>
            </a:r>
            <a:r>
              <a:rPr lang="en-AU" sz="1000" dirty="0"/>
              <a:t> MB. Bronchodilators for bronchiolitis. Cochrane Database of Systematic Reviews. 2014; 6:CD001266.</a:t>
            </a:r>
          </a:p>
          <a:p>
            <a:pPr>
              <a:lnSpc>
                <a:spcPct val="110000"/>
              </a:lnSpc>
            </a:pPr>
            <a:r>
              <a:rPr lang="en-AU" sz="1000" dirty="0"/>
              <a:t>Hartling L, Fernandes RM, Bialy L, et al. Steroids and bronchodilators for acute bronchiolitis in the first two years of life: systematic review and meta-analysis. British Medical Journal.  2011; 342:d171.</a:t>
            </a:r>
          </a:p>
          <a:p>
            <a:pPr>
              <a:lnSpc>
                <a:spcPct val="110000"/>
              </a:lnSpc>
            </a:pPr>
            <a:r>
              <a:rPr lang="en-AU" sz="1000" dirty="0" err="1"/>
              <a:t>Modaressi</a:t>
            </a:r>
            <a:r>
              <a:rPr lang="en-AU" sz="1000" dirty="0"/>
              <a:t> MR, </a:t>
            </a:r>
            <a:r>
              <a:rPr lang="en-AU" sz="1000" dirty="0" err="1"/>
              <a:t>Asadian</a:t>
            </a:r>
            <a:r>
              <a:rPr lang="en-AU" sz="1000" dirty="0"/>
              <a:t> A, </a:t>
            </a:r>
            <a:r>
              <a:rPr lang="en-AU" sz="1000" dirty="0" err="1"/>
              <a:t>Faghihinia</a:t>
            </a:r>
            <a:r>
              <a:rPr lang="en-AU" sz="1000" dirty="0"/>
              <a:t> J, et al. Comparison of epinephrine to salbutamol in acute bronchiolitis. Iranian Journal of </a:t>
            </a:r>
            <a:r>
              <a:rPr lang="en-AU" sz="1000" dirty="0" err="1"/>
              <a:t>Pediatrics</a:t>
            </a:r>
            <a:r>
              <a:rPr lang="en-AU" sz="1000" dirty="0"/>
              <a:t>. 2012; 22(2):241-4.</a:t>
            </a:r>
          </a:p>
          <a:p>
            <a:pPr>
              <a:lnSpc>
                <a:spcPct val="110000"/>
              </a:lnSpc>
            </a:pPr>
            <a:r>
              <a:rPr lang="en-AU" sz="1000" dirty="0"/>
              <a:t>Schuh S, Lalani A, Allen U, et al. Evaluation of the utility of radiography in acute bronchiolitis. Journal of </a:t>
            </a:r>
            <a:r>
              <a:rPr lang="en-AU" sz="1000" dirty="0" err="1"/>
              <a:t>Pediatrics</a:t>
            </a:r>
            <a:r>
              <a:rPr lang="en-AU" sz="1000" dirty="0"/>
              <a:t>. 2007; 150(4):429-33.</a:t>
            </a:r>
          </a:p>
          <a:p>
            <a:pPr>
              <a:lnSpc>
                <a:spcPct val="110000"/>
              </a:lnSpc>
            </a:pPr>
            <a:r>
              <a:rPr lang="en-AU" sz="1000" dirty="0"/>
              <a:t>Yong JH, Schuh S, Rashidi R et al. A cost effectiveness analysis of omitting radiography in diagnosis of acute bronchiolitis. </a:t>
            </a:r>
            <a:r>
              <a:rPr lang="en-AU" sz="1000" dirty="0" err="1"/>
              <a:t>Pediatric</a:t>
            </a:r>
            <a:r>
              <a:rPr lang="en-AU" sz="1000" dirty="0"/>
              <a:t> Pulmonology. 2009; 44(2):122-7.</a:t>
            </a:r>
            <a:br>
              <a:rPr lang="en-AU" sz="1000" dirty="0"/>
            </a:br>
            <a:r>
              <a:rPr lang="en-AU" sz="1000" dirty="0"/>
              <a:t> </a:t>
            </a:r>
          </a:p>
          <a:p>
            <a:pPr>
              <a:lnSpc>
                <a:spcPct val="110000"/>
              </a:lnSpc>
            </a:pPr>
            <a:endParaRPr lang="en-US" sz="1000" dirty="0"/>
          </a:p>
        </p:txBody>
      </p:sp>
    </p:spTree>
    <p:extLst>
      <p:ext uri="{BB962C8B-B14F-4D97-AF65-F5344CB8AC3E}">
        <p14:creationId xmlns:p14="http://schemas.microsoft.com/office/powerpoint/2010/main" val="10647522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pic>
        <p:nvPicPr>
          <p:cNvPr id="11" name="Picture 10">
            <a:extLst>
              <a:ext uri="{FF2B5EF4-FFF2-40B4-BE49-F238E27FC236}">
                <a16:creationId xmlns:a16="http://schemas.microsoft.com/office/drawing/2014/main" id="{25958346-7E18-47A3-9231-10151CCEBBA6}"/>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13" name="Content Placeholder 12">
            <a:extLst>
              <a:ext uri="{FF2B5EF4-FFF2-40B4-BE49-F238E27FC236}">
                <a16:creationId xmlns:a16="http://schemas.microsoft.com/office/drawing/2014/main" id="{71B421E6-FD36-410E-88ED-9EF520DF152E}"/>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20960378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pic>
        <p:nvPicPr>
          <p:cNvPr id="11" name="Picture 10">
            <a:extLst>
              <a:ext uri="{FF2B5EF4-FFF2-40B4-BE49-F238E27FC236}">
                <a16:creationId xmlns:a16="http://schemas.microsoft.com/office/drawing/2014/main" id="{E6BAA74D-538D-4393-947B-15B58AF5A0EF}"/>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6CC4660C-34CE-D042-AF18-E4BFB6BAD307}"/>
              </a:ext>
            </a:extLst>
          </p:cNvPr>
          <p:cNvSpPr txBox="1"/>
          <p:nvPr/>
        </p:nvSpPr>
        <p:spPr>
          <a:xfrm>
            <a:off x="7204454" y="2029778"/>
            <a:ext cx="4931208" cy="2862322"/>
          </a:xfrm>
          <a:prstGeom prst="rect">
            <a:avLst/>
          </a:prstGeom>
          <a:solidFill>
            <a:schemeClr val="bg1"/>
          </a:solidFill>
        </p:spPr>
        <p:txBody>
          <a:bodyPr wrap="square" rtlCol="0">
            <a:spAutoFit/>
          </a:bodyPr>
          <a:lstStyle/>
          <a:p>
            <a:r>
              <a:rPr lang="en-AU" dirty="0"/>
              <a:t>There is extensive evidence that the majority of X-rays ordered for children admitted for asthma and wheezing disorders do not provide clinically relevant information and therefore do not contribute to their diagnosis and management.</a:t>
            </a:r>
          </a:p>
          <a:p>
            <a:r>
              <a:rPr lang="en-AU" dirty="0"/>
              <a:t>Clear clinical criteria outlining the indications for X-rays in asthma should be defined to avoid unwarranted chest X-rays in children with acute wheeze.</a:t>
            </a:r>
          </a:p>
        </p:txBody>
      </p:sp>
    </p:spTree>
    <p:extLst>
      <p:ext uri="{BB962C8B-B14F-4D97-AF65-F5344CB8AC3E}">
        <p14:creationId xmlns:p14="http://schemas.microsoft.com/office/powerpoint/2010/main" val="39676745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10" name="Content Placeholder 9">
            <a:extLst>
              <a:ext uri="{FF2B5EF4-FFF2-40B4-BE49-F238E27FC236}">
                <a16:creationId xmlns:a16="http://schemas.microsoft.com/office/drawing/2014/main" id="{314CCE98-E6A2-4D4A-AFCD-24D2CD0D58EB}"/>
              </a:ext>
            </a:extLst>
          </p:cNvPr>
          <p:cNvSpPr>
            <a:spLocks noGrp="1"/>
          </p:cNvSpPr>
          <p:nvPr>
            <p:ph idx="1"/>
          </p:nvPr>
        </p:nvSpPr>
        <p:spPr/>
        <p:txBody>
          <a:bodyPr/>
          <a:lstStyle/>
          <a:p>
            <a:endParaRPr lang="en-AU" dirty="0"/>
          </a:p>
        </p:txBody>
      </p:sp>
      <p:pic>
        <p:nvPicPr>
          <p:cNvPr id="11" name="Picture 10">
            <a:extLst>
              <a:ext uri="{FF2B5EF4-FFF2-40B4-BE49-F238E27FC236}">
                <a16:creationId xmlns:a16="http://schemas.microsoft.com/office/drawing/2014/main" id="{304219A0-5A08-4658-B0EF-62A13325815F}"/>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6CC4660C-34CE-D042-AF18-E4BFB6BAD307}"/>
              </a:ext>
            </a:extLst>
          </p:cNvPr>
          <p:cNvSpPr txBox="1"/>
          <p:nvPr/>
        </p:nvSpPr>
        <p:spPr>
          <a:xfrm>
            <a:off x="7204454" y="2029778"/>
            <a:ext cx="4931208" cy="2862322"/>
          </a:xfrm>
          <a:prstGeom prst="rect">
            <a:avLst/>
          </a:prstGeom>
          <a:solidFill>
            <a:schemeClr val="bg1"/>
          </a:solidFill>
        </p:spPr>
        <p:txBody>
          <a:bodyPr wrap="square" rtlCol="0">
            <a:spAutoFit/>
          </a:bodyPr>
          <a:lstStyle/>
          <a:p>
            <a:r>
              <a:rPr lang="en-AU" dirty="0"/>
              <a:t>There is extensive evidence that the majority of X-rays ordered for children admitted for asthma and wheezing disorders </a:t>
            </a:r>
            <a:r>
              <a:rPr lang="en-AU" b="1" dirty="0">
                <a:solidFill>
                  <a:srgbClr val="FF0000"/>
                </a:solidFill>
              </a:rPr>
              <a:t>do not provide clinically relevant information </a:t>
            </a:r>
            <a:r>
              <a:rPr lang="en-AU" dirty="0"/>
              <a:t>and therefore do not contribute to their diagnosis and management.</a:t>
            </a:r>
          </a:p>
          <a:p>
            <a:r>
              <a:rPr lang="en-AU" dirty="0"/>
              <a:t>Clear clinical criteria outlining the indications for X-rays in asthma should be defined to avoid unwarranted chest X-rays in children with acute wheeze.</a:t>
            </a:r>
          </a:p>
        </p:txBody>
      </p:sp>
    </p:spTree>
    <p:extLst>
      <p:ext uri="{BB962C8B-B14F-4D97-AF65-F5344CB8AC3E}">
        <p14:creationId xmlns:p14="http://schemas.microsoft.com/office/powerpoint/2010/main" val="1865752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4297261"/>
            <a:ext cx="6748625" cy="969332"/>
          </a:xfrm>
          <a:prstGeom prst="rect">
            <a:avLst/>
          </a:prstGeom>
        </p:spPr>
      </p:pic>
      <p:sp>
        <p:nvSpPr>
          <p:cNvPr id="10" name="Content Placeholder 9">
            <a:extLst>
              <a:ext uri="{FF2B5EF4-FFF2-40B4-BE49-F238E27FC236}">
                <a16:creationId xmlns:a16="http://schemas.microsoft.com/office/drawing/2014/main" id="{C2749793-6A2B-41AB-B45D-08E3D365DA18}"/>
              </a:ext>
            </a:extLst>
          </p:cNvPr>
          <p:cNvSpPr>
            <a:spLocks noGrp="1"/>
          </p:cNvSpPr>
          <p:nvPr>
            <p:ph idx="1"/>
          </p:nvPr>
        </p:nvSpPr>
        <p:spPr/>
        <p:txBody>
          <a:bodyPr/>
          <a:lstStyle/>
          <a:p>
            <a:endParaRPr lang="en-AU" dirty="0"/>
          </a:p>
        </p:txBody>
      </p:sp>
      <p:pic>
        <p:nvPicPr>
          <p:cNvPr id="11" name="Picture 10">
            <a:extLst>
              <a:ext uri="{FF2B5EF4-FFF2-40B4-BE49-F238E27FC236}">
                <a16:creationId xmlns:a16="http://schemas.microsoft.com/office/drawing/2014/main" id="{C4022086-F56D-4F75-A537-6E2A903BF41B}"/>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6CC4660C-34CE-D042-AF18-E4BFB6BAD307}"/>
              </a:ext>
            </a:extLst>
          </p:cNvPr>
          <p:cNvSpPr txBox="1"/>
          <p:nvPr/>
        </p:nvSpPr>
        <p:spPr>
          <a:xfrm>
            <a:off x="7204454" y="2029778"/>
            <a:ext cx="4931208" cy="2862322"/>
          </a:xfrm>
          <a:prstGeom prst="rect">
            <a:avLst/>
          </a:prstGeom>
          <a:solidFill>
            <a:schemeClr val="bg1"/>
          </a:solidFill>
        </p:spPr>
        <p:txBody>
          <a:bodyPr wrap="square" rtlCol="0">
            <a:spAutoFit/>
          </a:bodyPr>
          <a:lstStyle/>
          <a:p>
            <a:r>
              <a:rPr lang="en-AU" dirty="0"/>
              <a:t>There is extensive evidence that the majority of X-rays ordered for children admitted for asthma and wheezing disorders </a:t>
            </a:r>
            <a:r>
              <a:rPr lang="en-AU" b="1" dirty="0">
                <a:solidFill>
                  <a:srgbClr val="FF0000"/>
                </a:solidFill>
              </a:rPr>
              <a:t>do not provide clinically relevant information </a:t>
            </a:r>
            <a:r>
              <a:rPr lang="en-AU" dirty="0"/>
              <a:t>and therefore do not contribute to their diagnosis and management.</a:t>
            </a:r>
          </a:p>
          <a:p>
            <a:r>
              <a:rPr lang="en-AU" dirty="0"/>
              <a:t>Clear clinical criteria outlining the indications for X-rays in asthma should be defined to avoid unwarranted chest X-rays in children with acute wheeze.</a:t>
            </a:r>
          </a:p>
        </p:txBody>
      </p:sp>
    </p:spTree>
    <p:extLst>
      <p:ext uri="{BB962C8B-B14F-4D97-AF65-F5344CB8AC3E}">
        <p14:creationId xmlns:p14="http://schemas.microsoft.com/office/powerpoint/2010/main" val="13477510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blip>
          <a:stretch>
            <a:fillRect/>
          </a:stretch>
        </p:blipFill>
        <p:spPr>
          <a:xfrm>
            <a:off x="410817" y="4297261"/>
            <a:ext cx="6748625" cy="969332"/>
          </a:xfrm>
          <a:prstGeom prst="rect">
            <a:avLst/>
          </a:prstGeom>
        </p:spPr>
      </p:pic>
      <p:sp>
        <p:nvSpPr>
          <p:cNvPr id="9" name="Content Placeholder 8">
            <a:extLst>
              <a:ext uri="{FF2B5EF4-FFF2-40B4-BE49-F238E27FC236}">
                <a16:creationId xmlns:a16="http://schemas.microsoft.com/office/drawing/2014/main" id="{7060618B-C569-4776-9322-71A9CC1BC9AB}"/>
              </a:ext>
            </a:extLst>
          </p:cNvPr>
          <p:cNvSpPr>
            <a:spLocks noGrp="1"/>
          </p:cNvSpPr>
          <p:nvPr>
            <p:ph idx="1"/>
          </p:nvPr>
        </p:nvSpPr>
        <p:spPr/>
        <p:txBody>
          <a:bodyPr/>
          <a:lstStyle/>
          <a:p>
            <a:endParaRPr lang="en-AU"/>
          </a:p>
        </p:txBody>
      </p:sp>
      <p:pic>
        <p:nvPicPr>
          <p:cNvPr id="10" name="Picture 9">
            <a:extLst>
              <a:ext uri="{FF2B5EF4-FFF2-40B4-BE49-F238E27FC236}">
                <a16:creationId xmlns:a16="http://schemas.microsoft.com/office/drawing/2014/main" id="{3EAB5D13-36AF-485C-9357-588E679C2407}"/>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0813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F60FBC12-2995-8A44-8A96-B50C8ACF6C65}"/>
              </a:ext>
            </a:extLst>
          </p:cNvPr>
          <p:cNvSpPr txBox="1"/>
          <p:nvPr/>
        </p:nvSpPr>
        <p:spPr>
          <a:xfrm>
            <a:off x="7159441" y="-6"/>
            <a:ext cx="5037042" cy="7294305"/>
          </a:xfrm>
          <a:prstGeom prst="rect">
            <a:avLst/>
          </a:prstGeom>
          <a:solidFill>
            <a:schemeClr val="bg1"/>
          </a:solidFill>
        </p:spPr>
        <p:txBody>
          <a:bodyPr wrap="square" rtlCol="0">
            <a:spAutoFit/>
          </a:bodyPr>
          <a:lstStyle/>
          <a:p>
            <a:r>
              <a:rPr lang="en-AU" dirty="0"/>
              <a:t>Gastroesophageal reflux is common in preterm infants, infants and children and uncomplicated gastroesophageal reflux typically does not require medical therapy. However, gastroesophageal reflux may evolve into gastroesophageal reflux disease (GORD), a condition where the persistent leaking of stomach contents back into the oesophagus results in heartburn and other troublesome symptoms. Proton pump inhibitors (PPI) are sometimes prescribed in cases of GORD to achieve a pronounced and long-lasting reduction of gastric acid production.</a:t>
            </a:r>
          </a:p>
          <a:p>
            <a:r>
              <a:rPr lang="en-AU" dirty="0"/>
              <a:t>However, numerous randomised controlled trials have concluded that PPIs are no more effective than placebo in treating GORD in infants, though there is some evidence (of moderate quality) of their effectiveness in treating GORD in older children. Moreover, there is still a paucity of trials confirming the long term safety of PPI use in children more generally while there is considerable evidence that PPIs have significant negative side effects such headache, diarrhoea, constipation, nausea, increased rates of infection and increased rates of food allergy.</a:t>
            </a:r>
          </a:p>
        </p:txBody>
      </p:sp>
      <p:sp>
        <p:nvSpPr>
          <p:cNvPr id="10" name="Content Placeholder 9">
            <a:extLst>
              <a:ext uri="{FF2B5EF4-FFF2-40B4-BE49-F238E27FC236}">
                <a16:creationId xmlns:a16="http://schemas.microsoft.com/office/drawing/2014/main" id="{2DCC79CC-A921-4049-8939-A1DC36EC8D1D}"/>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1416059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52A684-3957-A942-B9B9-12C4D5EEE122}"/>
              </a:ext>
            </a:extLst>
          </p:cNvPr>
          <p:cNvSpPr>
            <a:spLocks noGrp="1"/>
          </p:cNvSpPr>
          <p:nvPr>
            <p:ph type="title"/>
          </p:nvPr>
        </p:nvSpPr>
        <p:spPr>
          <a:xfrm>
            <a:off x="387927" y="1028701"/>
            <a:ext cx="3248863" cy="3020785"/>
          </a:xfrm>
        </p:spPr>
        <p:txBody>
          <a:bodyPr>
            <a:normAutofit/>
          </a:bodyPr>
          <a:lstStyle/>
          <a:p>
            <a:pPr algn="r"/>
            <a:r>
              <a:rPr lang="en-US" sz="3200" dirty="0">
                <a:solidFill>
                  <a:schemeClr val="bg1"/>
                </a:solidFill>
              </a:rPr>
              <a:t>What is evolve?</a:t>
            </a:r>
          </a:p>
        </p:txBody>
      </p:sp>
      <p:sp>
        <p:nvSpPr>
          <p:cNvPr id="3" name="Content Placeholder 2">
            <a:extLst>
              <a:ext uri="{FF2B5EF4-FFF2-40B4-BE49-F238E27FC236}">
                <a16:creationId xmlns:a16="http://schemas.microsoft.com/office/drawing/2014/main" id="{9E23A52A-C73D-4440-8A9B-0E65F40F3D7B}"/>
              </a:ext>
            </a:extLst>
          </p:cNvPr>
          <p:cNvSpPr>
            <a:spLocks noGrp="1"/>
          </p:cNvSpPr>
          <p:nvPr>
            <p:ph idx="1"/>
          </p:nvPr>
        </p:nvSpPr>
        <p:spPr>
          <a:xfrm>
            <a:off x="4777409" y="1028702"/>
            <a:ext cx="6273972" cy="4843462"/>
          </a:xfrm>
        </p:spPr>
        <p:txBody>
          <a:bodyPr>
            <a:normAutofit/>
          </a:bodyPr>
          <a:lstStyle/>
          <a:p>
            <a:r>
              <a:rPr lang="en-AU" sz="2400" dirty="0"/>
              <a:t>Evolve works with specialties to identify their ‘Top-Five’ clinical practices that, in particular circumstances, may:</a:t>
            </a:r>
          </a:p>
          <a:p>
            <a:pPr lvl="1"/>
            <a:r>
              <a:rPr lang="en-AU" sz="2400" dirty="0"/>
              <a:t>be overused,</a:t>
            </a:r>
          </a:p>
          <a:p>
            <a:pPr lvl="1"/>
            <a:r>
              <a:rPr lang="en-AU" sz="2400" dirty="0"/>
              <a:t>provide little or no benefit, or</a:t>
            </a:r>
          </a:p>
          <a:p>
            <a:pPr lvl="1"/>
            <a:r>
              <a:rPr lang="en-AU" sz="2400" dirty="0">
                <a:solidFill>
                  <a:schemeClr val="tx1">
                    <a:alpha val="25000"/>
                  </a:schemeClr>
                </a:solidFill>
              </a:rPr>
              <a:t>cause unnecessary harm.</a:t>
            </a:r>
          </a:p>
          <a:p>
            <a:endParaRPr lang="en-US" sz="1800" dirty="0"/>
          </a:p>
        </p:txBody>
      </p:sp>
    </p:spTree>
    <p:extLst>
      <p:ext uri="{BB962C8B-B14F-4D97-AF65-F5344CB8AC3E}">
        <p14:creationId xmlns:p14="http://schemas.microsoft.com/office/powerpoint/2010/main" val="24699716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7" name="Content Placeholder 6">
            <a:extLst>
              <a:ext uri="{FF2B5EF4-FFF2-40B4-BE49-F238E27FC236}">
                <a16:creationId xmlns:a16="http://schemas.microsoft.com/office/drawing/2014/main" id="{2A18C96B-52E9-8A45-A44F-30E0BE02FF47}"/>
              </a:ext>
              <a:ext uri="{C183D7F6-B498-43B3-948B-1728B52AA6E4}">
                <adec:decorative xmlns:adec="http://schemas.microsoft.com/office/drawing/2017/decorative" val="1"/>
              </a:ext>
            </a:extLst>
          </p:cNvPr>
          <p:cNvPicPr>
            <a:picLocks noGrp="1" noChangeAspect="1"/>
          </p:cNvPicPr>
          <p:nvPr>
            <p:ph idx="1"/>
          </p:nvPr>
        </p:nvPicPr>
        <p:blipFill>
          <a:blip r:embed="rId2">
            <a:alphaModFix amt="25000"/>
          </a:blip>
          <a:stretch>
            <a:fillRect/>
          </a:stretch>
        </p:blipFill>
        <p:spPr>
          <a:xfrm>
            <a:off x="7082738" y="457200"/>
            <a:ext cx="4255044" cy="5951114"/>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F60FBC12-2995-8A44-8A96-B50C8ACF6C65}"/>
              </a:ext>
            </a:extLst>
          </p:cNvPr>
          <p:cNvSpPr txBox="1"/>
          <p:nvPr/>
        </p:nvSpPr>
        <p:spPr>
          <a:xfrm>
            <a:off x="7159441" y="-6"/>
            <a:ext cx="5037042" cy="7294305"/>
          </a:xfrm>
          <a:prstGeom prst="rect">
            <a:avLst/>
          </a:prstGeom>
          <a:solidFill>
            <a:schemeClr val="bg1"/>
          </a:solidFill>
        </p:spPr>
        <p:txBody>
          <a:bodyPr wrap="square" rtlCol="0">
            <a:spAutoFit/>
          </a:bodyPr>
          <a:lstStyle/>
          <a:p>
            <a:r>
              <a:rPr lang="en-AU" dirty="0"/>
              <a:t>Gastroesophageal reflux is </a:t>
            </a:r>
            <a:r>
              <a:rPr lang="en-AU" b="1" dirty="0">
                <a:solidFill>
                  <a:srgbClr val="FF0000"/>
                </a:solidFill>
              </a:rPr>
              <a:t>common</a:t>
            </a:r>
            <a:r>
              <a:rPr lang="en-AU" dirty="0"/>
              <a:t> in preterm infants, infants and children and uncomplicated gastroesophageal reflux typically does not require medical therapy. However, gastroesophageal reflux may evolve into gastroesophageal reflux disease (GORD), a condition where the persistent leaking of stomach contents back into the oesophagus results in heartburn and other troublesome symptoms. Proton pump inhibitors (PPI) are sometimes prescribed in cases of GORD to achieve a pronounced and long-lasting reduction of gastric acid production.</a:t>
            </a:r>
          </a:p>
          <a:p>
            <a:r>
              <a:rPr lang="en-AU" dirty="0"/>
              <a:t>However, numerous randomised controlled trials have concluded that PPIs are no more effective than placebo in treating GORD in infants, though there is some evidence (of moderate quality) of their effectiveness in treating GORD in older children. Moreover, there is still a paucity of trials confirming the long term safety of PPI use in children more generally while there is considerable evidence that PPIs have significant negative side effects such headache, diarrhoea, constipation, nausea, increased rates of infection and increased rates of food allergy.</a:t>
            </a:r>
          </a:p>
        </p:txBody>
      </p:sp>
    </p:spTree>
    <p:extLst>
      <p:ext uri="{BB962C8B-B14F-4D97-AF65-F5344CB8AC3E}">
        <p14:creationId xmlns:p14="http://schemas.microsoft.com/office/powerpoint/2010/main" val="2066370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7" name="Content Placeholder 6">
            <a:extLst>
              <a:ext uri="{FF2B5EF4-FFF2-40B4-BE49-F238E27FC236}">
                <a16:creationId xmlns:a16="http://schemas.microsoft.com/office/drawing/2014/main" id="{2A18C96B-52E9-8A45-A44F-30E0BE02FF47}"/>
              </a:ext>
              <a:ext uri="{C183D7F6-B498-43B3-948B-1728B52AA6E4}">
                <adec:decorative xmlns:adec="http://schemas.microsoft.com/office/drawing/2017/decorative" val="1"/>
              </a:ext>
            </a:extLst>
          </p:cNvPr>
          <p:cNvPicPr>
            <a:picLocks noGrp="1" noChangeAspect="1"/>
          </p:cNvPicPr>
          <p:nvPr>
            <p:ph idx="1"/>
          </p:nvPr>
        </p:nvPicPr>
        <p:blipFill>
          <a:blip r:embed="rId2">
            <a:alphaModFix amt="25000"/>
          </a:blip>
          <a:stretch>
            <a:fillRect/>
          </a:stretch>
        </p:blipFill>
        <p:spPr>
          <a:xfrm>
            <a:off x="7082738" y="457200"/>
            <a:ext cx="4255044" cy="5951114"/>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F60FBC12-2995-8A44-8A96-B50C8ACF6C65}"/>
              </a:ext>
            </a:extLst>
          </p:cNvPr>
          <p:cNvSpPr txBox="1"/>
          <p:nvPr/>
        </p:nvSpPr>
        <p:spPr>
          <a:xfrm>
            <a:off x="7159441" y="-6"/>
            <a:ext cx="5037042" cy="7294305"/>
          </a:xfrm>
          <a:prstGeom prst="rect">
            <a:avLst/>
          </a:prstGeom>
          <a:solidFill>
            <a:schemeClr val="bg1"/>
          </a:solidFill>
        </p:spPr>
        <p:txBody>
          <a:bodyPr wrap="square" rtlCol="0">
            <a:spAutoFit/>
          </a:bodyPr>
          <a:lstStyle/>
          <a:p>
            <a:r>
              <a:rPr lang="en-AU" dirty="0"/>
              <a:t>Gastroesophageal reflux is </a:t>
            </a:r>
            <a:r>
              <a:rPr lang="en-AU" b="1" dirty="0">
                <a:solidFill>
                  <a:srgbClr val="FF0000"/>
                </a:solidFill>
              </a:rPr>
              <a:t>common</a:t>
            </a:r>
            <a:r>
              <a:rPr lang="en-AU" dirty="0"/>
              <a:t> in preterm infants, infants and children and uncomplicated gastroesophageal reflux </a:t>
            </a:r>
            <a:r>
              <a:rPr lang="en-AU" b="1" dirty="0">
                <a:solidFill>
                  <a:srgbClr val="FF0000"/>
                </a:solidFill>
              </a:rPr>
              <a:t>typically does not require medical therapy. </a:t>
            </a:r>
            <a:r>
              <a:rPr lang="en-AU" dirty="0"/>
              <a:t>However, gastroesophageal reflux may evolve into gastroesophageal reflux disease (GORD), a condition where the persistent leaking of stomach contents back into the oesophagus results in heartburn and other troublesome symptoms. Proton pump inhibitors (PPI) are sometimes prescribed in cases of GORD to achieve a pronounced and long-lasting reduction of gastric acid production.</a:t>
            </a:r>
          </a:p>
          <a:p>
            <a:r>
              <a:rPr lang="en-AU" dirty="0"/>
              <a:t>However, numerous randomised controlled trials have concluded that PPIs are no more effective than placebo in treating GORD in infants, though there is some evidence (of moderate quality) of their effectiveness in treating GORD in older children. Moreover, there is still a paucity of trials confirming the long term safety of PPI use in children more generally while there is considerable evidence that PPIs have significant negative side effects such headache, diarrhoea, constipation, nausea, increased rates of infection and increased rates of food allergy.</a:t>
            </a:r>
          </a:p>
        </p:txBody>
      </p:sp>
    </p:spTree>
    <p:extLst>
      <p:ext uri="{BB962C8B-B14F-4D97-AF65-F5344CB8AC3E}">
        <p14:creationId xmlns:p14="http://schemas.microsoft.com/office/powerpoint/2010/main" val="35744894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7" name="Content Placeholder 6">
            <a:extLst>
              <a:ext uri="{FF2B5EF4-FFF2-40B4-BE49-F238E27FC236}">
                <a16:creationId xmlns:a16="http://schemas.microsoft.com/office/drawing/2014/main" id="{2A18C96B-52E9-8A45-A44F-30E0BE02FF47}"/>
              </a:ext>
              <a:ext uri="{C183D7F6-B498-43B3-948B-1728B52AA6E4}">
                <adec:decorative xmlns:adec="http://schemas.microsoft.com/office/drawing/2017/decorative" val="1"/>
              </a:ext>
            </a:extLst>
          </p:cNvPr>
          <p:cNvPicPr>
            <a:picLocks noGrp="1" noChangeAspect="1"/>
          </p:cNvPicPr>
          <p:nvPr>
            <p:ph idx="1"/>
          </p:nvPr>
        </p:nvPicPr>
        <p:blipFill>
          <a:blip r:embed="rId2">
            <a:alphaModFix amt="25000"/>
          </a:blip>
          <a:stretch>
            <a:fillRect/>
          </a:stretch>
        </p:blipFill>
        <p:spPr>
          <a:xfrm>
            <a:off x="7082738" y="457200"/>
            <a:ext cx="4255044" cy="5951114"/>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F60FBC12-2995-8A44-8A96-B50C8ACF6C65}"/>
              </a:ext>
            </a:extLst>
          </p:cNvPr>
          <p:cNvSpPr txBox="1"/>
          <p:nvPr/>
        </p:nvSpPr>
        <p:spPr>
          <a:xfrm>
            <a:off x="7159441" y="-6"/>
            <a:ext cx="5037042" cy="7294305"/>
          </a:xfrm>
          <a:prstGeom prst="rect">
            <a:avLst/>
          </a:prstGeom>
          <a:solidFill>
            <a:schemeClr val="bg1"/>
          </a:solidFill>
        </p:spPr>
        <p:txBody>
          <a:bodyPr wrap="square" rtlCol="0">
            <a:spAutoFit/>
          </a:bodyPr>
          <a:lstStyle/>
          <a:p>
            <a:r>
              <a:rPr lang="en-AU" b="1" dirty="0">
                <a:solidFill>
                  <a:srgbClr val="FF0000"/>
                </a:solidFill>
              </a:rPr>
              <a:t>Gastroesophageal reflux</a:t>
            </a:r>
            <a:r>
              <a:rPr lang="en-AU" dirty="0">
                <a:solidFill>
                  <a:srgbClr val="FF0000"/>
                </a:solidFill>
              </a:rPr>
              <a:t> </a:t>
            </a:r>
            <a:r>
              <a:rPr lang="en-AU" dirty="0"/>
              <a:t>is </a:t>
            </a:r>
            <a:r>
              <a:rPr lang="en-AU" b="1" dirty="0">
                <a:solidFill>
                  <a:srgbClr val="FF0000"/>
                </a:solidFill>
              </a:rPr>
              <a:t>common</a:t>
            </a:r>
            <a:r>
              <a:rPr lang="en-AU" dirty="0"/>
              <a:t> in preterm infants, infants and children and uncomplicated gastroesophageal reflux </a:t>
            </a:r>
            <a:r>
              <a:rPr lang="en-AU" b="1" dirty="0">
                <a:solidFill>
                  <a:srgbClr val="FF0000"/>
                </a:solidFill>
              </a:rPr>
              <a:t>typically does not require medical therapy. </a:t>
            </a:r>
            <a:r>
              <a:rPr lang="en-AU" dirty="0"/>
              <a:t>However, gastroesophageal reflux may evolve into </a:t>
            </a:r>
            <a:r>
              <a:rPr lang="en-AU" b="1" dirty="0">
                <a:solidFill>
                  <a:srgbClr val="FF0000"/>
                </a:solidFill>
              </a:rPr>
              <a:t>gastroesophageal reflux disease (GORD), </a:t>
            </a:r>
            <a:r>
              <a:rPr lang="en-AU" dirty="0"/>
              <a:t>a condition where the persistent leaking of stomach contents back into the oesophagus results in heartburn and other troublesome symptoms. Proton pump inhibitors (PPI) are sometimes prescribed in cases of GORD to achieve a pronounced and long-lasting reduction of gastric acid production.</a:t>
            </a:r>
          </a:p>
          <a:p>
            <a:r>
              <a:rPr lang="en-AU" dirty="0"/>
              <a:t>However, numerous randomised controlled trials have concluded that PPIs are no more effective than placebo in treating GORD in infants, though there is some evidence (of moderate quality) of their effectiveness in treating GORD in older children. Moreover, there is still a paucity of trials confirming the long term safety of PPI use in children more generally while there is considerable evidence that PPIs have significant negative side effects such headache, diarrhoea, constipation, nausea, increased rates of infection and increased rates of food allergy.</a:t>
            </a:r>
          </a:p>
        </p:txBody>
      </p:sp>
    </p:spTree>
    <p:extLst>
      <p:ext uri="{BB962C8B-B14F-4D97-AF65-F5344CB8AC3E}">
        <p14:creationId xmlns:p14="http://schemas.microsoft.com/office/powerpoint/2010/main" val="1741133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7" name="Content Placeholder 6">
            <a:extLst>
              <a:ext uri="{FF2B5EF4-FFF2-40B4-BE49-F238E27FC236}">
                <a16:creationId xmlns:a16="http://schemas.microsoft.com/office/drawing/2014/main" id="{2A18C96B-52E9-8A45-A44F-30E0BE02FF47}"/>
              </a:ext>
              <a:ext uri="{C183D7F6-B498-43B3-948B-1728B52AA6E4}">
                <adec:decorative xmlns:adec="http://schemas.microsoft.com/office/drawing/2017/decorative" val="1"/>
              </a:ext>
            </a:extLst>
          </p:cNvPr>
          <p:cNvPicPr>
            <a:picLocks noGrp="1" noChangeAspect="1"/>
          </p:cNvPicPr>
          <p:nvPr>
            <p:ph idx="1"/>
          </p:nvPr>
        </p:nvPicPr>
        <p:blipFill>
          <a:blip r:embed="rId2">
            <a:alphaModFix amt="25000"/>
          </a:blip>
          <a:stretch>
            <a:fillRect/>
          </a:stretch>
        </p:blipFill>
        <p:spPr>
          <a:xfrm>
            <a:off x="7082738" y="457200"/>
            <a:ext cx="4255044" cy="5951114"/>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F60FBC12-2995-8A44-8A96-B50C8ACF6C65}"/>
              </a:ext>
            </a:extLst>
          </p:cNvPr>
          <p:cNvSpPr txBox="1"/>
          <p:nvPr/>
        </p:nvSpPr>
        <p:spPr>
          <a:xfrm>
            <a:off x="7159441" y="-6"/>
            <a:ext cx="5037042" cy="7294305"/>
          </a:xfrm>
          <a:prstGeom prst="rect">
            <a:avLst/>
          </a:prstGeom>
          <a:solidFill>
            <a:schemeClr val="bg1"/>
          </a:solidFill>
        </p:spPr>
        <p:txBody>
          <a:bodyPr wrap="square" rtlCol="0">
            <a:spAutoFit/>
          </a:bodyPr>
          <a:lstStyle/>
          <a:p>
            <a:r>
              <a:rPr lang="en-AU" b="1" dirty="0">
                <a:solidFill>
                  <a:srgbClr val="FF0000"/>
                </a:solidFill>
              </a:rPr>
              <a:t>Gastroesophageal reflux</a:t>
            </a:r>
            <a:r>
              <a:rPr lang="en-AU" dirty="0">
                <a:solidFill>
                  <a:srgbClr val="FF0000"/>
                </a:solidFill>
              </a:rPr>
              <a:t> </a:t>
            </a:r>
            <a:r>
              <a:rPr lang="en-AU" dirty="0"/>
              <a:t>is </a:t>
            </a:r>
            <a:r>
              <a:rPr lang="en-AU" b="1" dirty="0">
                <a:solidFill>
                  <a:srgbClr val="FF0000"/>
                </a:solidFill>
              </a:rPr>
              <a:t>common</a:t>
            </a:r>
            <a:r>
              <a:rPr lang="en-AU" dirty="0"/>
              <a:t> in preterm infants, infants and children and uncomplicated gastroesophageal reflux </a:t>
            </a:r>
            <a:r>
              <a:rPr lang="en-AU" b="1" dirty="0">
                <a:solidFill>
                  <a:srgbClr val="FF0000"/>
                </a:solidFill>
              </a:rPr>
              <a:t>typically does not require medical therapy. </a:t>
            </a:r>
            <a:r>
              <a:rPr lang="en-AU" dirty="0"/>
              <a:t>However, gastroesophageal reflux may evolve into </a:t>
            </a:r>
            <a:r>
              <a:rPr lang="en-AU" b="1" dirty="0">
                <a:solidFill>
                  <a:srgbClr val="FF0000"/>
                </a:solidFill>
              </a:rPr>
              <a:t>gastroesophageal reflux disease (GORD), </a:t>
            </a:r>
            <a:r>
              <a:rPr lang="en-AU" dirty="0"/>
              <a:t>a condition where the persistent leaking of stomach contents back into the oesophagus results in heartburn and other troublesome symptoms. </a:t>
            </a:r>
            <a:r>
              <a:rPr lang="en-AU" b="1" dirty="0">
                <a:solidFill>
                  <a:srgbClr val="FF0000"/>
                </a:solidFill>
              </a:rPr>
              <a:t>Proton pump inhibitors (PPI) are sometimes prescribed in cases of GORD</a:t>
            </a:r>
            <a:r>
              <a:rPr lang="en-AU" dirty="0"/>
              <a:t> to achieve a pronounced and long-lasting reduction of gastric acid production.</a:t>
            </a:r>
          </a:p>
          <a:p>
            <a:r>
              <a:rPr lang="en-AU" dirty="0"/>
              <a:t>However, numerous randomised controlled trials have concluded that PPIs are no more effective than placebo in treating GORD in infants, though there is some evidence (of moderate quality) of their effectiveness in treating GORD in older children. Moreover, there is still a paucity of trials confirming the long term safety of PPI use in children more generally while there is considerable evidence that PPIs have significant negative side effects such headache, diarrhoea, constipation, nausea, increased rates of infection and increased rates of food allergy.</a:t>
            </a:r>
          </a:p>
        </p:txBody>
      </p:sp>
    </p:spTree>
    <p:extLst>
      <p:ext uri="{BB962C8B-B14F-4D97-AF65-F5344CB8AC3E}">
        <p14:creationId xmlns:p14="http://schemas.microsoft.com/office/powerpoint/2010/main" val="16672579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7" name="Content Placeholder 6">
            <a:extLst>
              <a:ext uri="{FF2B5EF4-FFF2-40B4-BE49-F238E27FC236}">
                <a16:creationId xmlns:a16="http://schemas.microsoft.com/office/drawing/2014/main" id="{2A18C96B-52E9-8A45-A44F-30E0BE02FF47}"/>
              </a:ext>
              <a:ext uri="{C183D7F6-B498-43B3-948B-1728B52AA6E4}">
                <adec:decorative xmlns:adec="http://schemas.microsoft.com/office/drawing/2017/decorative" val="1"/>
              </a:ext>
            </a:extLst>
          </p:cNvPr>
          <p:cNvPicPr>
            <a:picLocks noGrp="1" noChangeAspect="1"/>
          </p:cNvPicPr>
          <p:nvPr>
            <p:ph idx="1"/>
          </p:nvPr>
        </p:nvPicPr>
        <p:blipFill>
          <a:blip r:embed="rId2">
            <a:alphaModFix amt="25000"/>
          </a:blip>
          <a:stretch>
            <a:fillRect/>
          </a:stretch>
        </p:blipFill>
        <p:spPr>
          <a:xfrm>
            <a:off x="7082738" y="457200"/>
            <a:ext cx="4255044" cy="5951114"/>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F60FBC12-2995-8A44-8A96-B50C8ACF6C65}"/>
              </a:ext>
            </a:extLst>
          </p:cNvPr>
          <p:cNvSpPr txBox="1"/>
          <p:nvPr/>
        </p:nvSpPr>
        <p:spPr>
          <a:xfrm>
            <a:off x="7159441" y="-6"/>
            <a:ext cx="5037042" cy="7294305"/>
          </a:xfrm>
          <a:prstGeom prst="rect">
            <a:avLst/>
          </a:prstGeom>
          <a:solidFill>
            <a:schemeClr val="bg1"/>
          </a:solidFill>
        </p:spPr>
        <p:txBody>
          <a:bodyPr wrap="square" rtlCol="0">
            <a:spAutoFit/>
          </a:bodyPr>
          <a:lstStyle/>
          <a:p>
            <a:r>
              <a:rPr lang="en-AU" b="1" dirty="0">
                <a:solidFill>
                  <a:srgbClr val="FF0000"/>
                </a:solidFill>
              </a:rPr>
              <a:t>Gastroesophageal reflux</a:t>
            </a:r>
            <a:r>
              <a:rPr lang="en-AU" dirty="0">
                <a:solidFill>
                  <a:srgbClr val="FF0000"/>
                </a:solidFill>
              </a:rPr>
              <a:t> </a:t>
            </a:r>
            <a:r>
              <a:rPr lang="en-AU" dirty="0"/>
              <a:t>is </a:t>
            </a:r>
            <a:r>
              <a:rPr lang="en-AU" b="1" dirty="0">
                <a:solidFill>
                  <a:srgbClr val="FF0000"/>
                </a:solidFill>
              </a:rPr>
              <a:t>common</a:t>
            </a:r>
            <a:r>
              <a:rPr lang="en-AU" dirty="0"/>
              <a:t> in preterm infants, infants and children and uncomplicated gastroesophageal reflux </a:t>
            </a:r>
            <a:r>
              <a:rPr lang="en-AU" b="1" dirty="0">
                <a:solidFill>
                  <a:srgbClr val="FF0000"/>
                </a:solidFill>
              </a:rPr>
              <a:t>typically does not require medical therapy. </a:t>
            </a:r>
            <a:r>
              <a:rPr lang="en-AU" dirty="0"/>
              <a:t>However, gastroesophageal reflux may evolve into </a:t>
            </a:r>
            <a:r>
              <a:rPr lang="en-AU" b="1" dirty="0">
                <a:solidFill>
                  <a:srgbClr val="FF0000"/>
                </a:solidFill>
              </a:rPr>
              <a:t>gastroesophageal reflux disease (GORD), </a:t>
            </a:r>
            <a:r>
              <a:rPr lang="en-AU" dirty="0"/>
              <a:t>a condition where the persistent leaking of stomach contents back into the oesophagus results in heartburn and other troublesome symptoms. </a:t>
            </a:r>
            <a:r>
              <a:rPr lang="en-AU" b="1" dirty="0">
                <a:solidFill>
                  <a:srgbClr val="FF0000"/>
                </a:solidFill>
              </a:rPr>
              <a:t>Proton pump inhibitors (PPI) are sometimes prescribed in cases of GORD</a:t>
            </a:r>
            <a:r>
              <a:rPr lang="en-AU" dirty="0"/>
              <a:t> to achieve a pronounced and long-lasting reduction of gastric acid production.</a:t>
            </a:r>
          </a:p>
          <a:p>
            <a:r>
              <a:rPr lang="en-AU" b="1" dirty="0">
                <a:solidFill>
                  <a:srgbClr val="FF0000"/>
                </a:solidFill>
              </a:rPr>
              <a:t>However,</a:t>
            </a:r>
            <a:r>
              <a:rPr lang="en-AU" dirty="0"/>
              <a:t> numerous randomised controlled trials have concluded that </a:t>
            </a:r>
            <a:r>
              <a:rPr lang="en-AU" b="1" dirty="0">
                <a:solidFill>
                  <a:srgbClr val="FF0000"/>
                </a:solidFill>
              </a:rPr>
              <a:t>PPIs are no more effective than placebo in treating GORD in infants, though there is some evidence (of moderate quality) of their effectiveness </a:t>
            </a:r>
            <a:r>
              <a:rPr lang="en-AU" dirty="0"/>
              <a:t>in treating GORD in older children. Moreover, there is still a paucity of trials confirming the long term safety of PPI use in children more generally while there is considerable evidence that PPIs have significant negative side effects such headache, diarrhoea, constipation, nausea, increased rates of infection and increased rates of food allergy.</a:t>
            </a:r>
          </a:p>
        </p:txBody>
      </p:sp>
    </p:spTree>
    <p:extLst>
      <p:ext uri="{BB962C8B-B14F-4D97-AF65-F5344CB8AC3E}">
        <p14:creationId xmlns:p14="http://schemas.microsoft.com/office/powerpoint/2010/main" val="1344517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7" name="Content Placeholder 6">
            <a:extLst>
              <a:ext uri="{FF2B5EF4-FFF2-40B4-BE49-F238E27FC236}">
                <a16:creationId xmlns:a16="http://schemas.microsoft.com/office/drawing/2014/main" id="{2A18C96B-52E9-8A45-A44F-30E0BE02FF47}"/>
              </a:ext>
              <a:ext uri="{C183D7F6-B498-43B3-948B-1728B52AA6E4}">
                <adec:decorative xmlns:adec="http://schemas.microsoft.com/office/drawing/2017/decorative" val="1"/>
              </a:ext>
            </a:extLst>
          </p:cNvPr>
          <p:cNvPicPr>
            <a:picLocks noGrp="1" noChangeAspect="1"/>
          </p:cNvPicPr>
          <p:nvPr>
            <p:ph idx="1"/>
          </p:nvPr>
        </p:nvPicPr>
        <p:blipFill>
          <a:blip r:embed="rId2">
            <a:alphaModFix amt="25000"/>
          </a:blip>
          <a:stretch>
            <a:fillRect/>
          </a:stretch>
        </p:blipFill>
        <p:spPr>
          <a:xfrm>
            <a:off x="7082738" y="457200"/>
            <a:ext cx="4255044" cy="5951114"/>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F60FBC12-2995-8A44-8A96-B50C8ACF6C65}"/>
              </a:ext>
            </a:extLst>
          </p:cNvPr>
          <p:cNvSpPr txBox="1"/>
          <p:nvPr/>
        </p:nvSpPr>
        <p:spPr>
          <a:xfrm>
            <a:off x="7159441" y="-6"/>
            <a:ext cx="5037042" cy="7294305"/>
          </a:xfrm>
          <a:prstGeom prst="rect">
            <a:avLst/>
          </a:prstGeom>
          <a:solidFill>
            <a:schemeClr val="bg1"/>
          </a:solidFill>
        </p:spPr>
        <p:txBody>
          <a:bodyPr wrap="square" rtlCol="0">
            <a:spAutoFit/>
          </a:bodyPr>
          <a:lstStyle/>
          <a:p>
            <a:r>
              <a:rPr lang="en-AU" b="1" dirty="0">
                <a:solidFill>
                  <a:srgbClr val="FF0000"/>
                </a:solidFill>
              </a:rPr>
              <a:t>Gastroesophageal reflux</a:t>
            </a:r>
            <a:r>
              <a:rPr lang="en-AU" dirty="0">
                <a:solidFill>
                  <a:srgbClr val="FF0000"/>
                </a:solidFill>
              </a:rPr>
              <a:t> </a:t>
            </a:r>
            <a:r>
              <a:rPr lang="en-AU" dirty="0"/>
              <a:t>is </a:t>
            </a:r>
            <a:r>
              <a:rPr lang="en-AU" b="1" dirty="0">
                <a:solidFill>
                  <a:srgbClr val="FF0000"/>
                </a:solidFill>
              </a:rPr>
              <a:t>common</a:t>
            </a:r>
            <a:r>
              <a:rPr lang="en-AU" dirty="0"/>
              <a:t> in preterm infants, infants and children and uncomplicated gastroesophageal reflux </a:t>
            </a:r>
            <a:r>
              <a:rPr lang="en-AU" b="1" dirty="0">
                <a:solidFill>
                  <a:srgbClr val="FF0000"/>
                </a:solidFill>
              </a:rPr>
              <a:t>typically does not require medical therapy. </a:t>
            </a:r>
            <a:r>
              <a:rPr lang="en-AU" dirty="0"/>
              <a:t>However, gastroesophageal reflux may evolve into </a:t>
            </a:r>
            <a:r>
              <a:rPr lang="en-AU" b="1" dirty="0">
                <a:solidFill>
                  <a:srgbClr val="FF0000"/>
                </a:solidFill>
              </a:rPr>
              <a:t>gastroesophageal reflux disease (GORD), </a:t>
            </a:r>
            <a:r>
              <a:rPr lang="en-AU" dirty="0"/>
              <a:t>a condition where the persistent leaking of stomach contents back into the oesophagus results in heartburn and other troublesome symptoms. </a:t>
            </a:r>
            <a:r>
              <a:rPr lang="en-AU" b="1" dirty="0">
                <a:solidFill>
                  <a:srgbClr val="FF0000"/>
                </a:solidFill>
              </a:rPr>
              <a:t>Proton pump inhibitors (PPI) are sometimes prescribed in cases of GORD</a:t>
            </a:r>
            <a:r>
              <a:rPr lang="en-AU" dirty="0"/>
              <a:t> to achieve a pronounced and long-lasting reduction of gastric acid production.</a:t>
            </a:r>
          </a:p>
          <a:p>
            <a:r>
              <a:rPr lang="en-AU" b="1" dirty="0">
                <a:solidFill>
                  <a:srgbClr val="FF0000"/>
                </a:solidFill>
              </a:rPr>
              <a:t>However,</a:t>
            </a:r>
            <a:r>
              <a:rPr lang="en-AU" dirty="0"/>
              <a:t> numerous randomised controlled trials have concluded that </a:t>
            </a:r>
            <a:r>
              <a:rPr lang="en-AU" b="1" dirty="0">
                <a:solidFill>
                  <a:srgbClr val="FF0000"/>
                </a:solidFill>
              </a:rPr>
              <a:t>PPIs are no more effective than placebo in treating GORD in infants, though there is some evidence (of moderate quality) of their effectiveness </a:t>
            </a:r>
            <a:r>
              <a:rPr lang="en-AU" dirty="0"/>
              <a:t>in treating GORD in older children. Moreover, there is still a paucity of trials confirming the long term safety of PPI use in children more generally while there is considerable evidence that PPIs have significant </a:t>
            </a:r>
            <a:r>
              <a:rPr lang="en-AU" b="1" dirty="0">
                <a:solidFill>
                  <a:srgbClr val="FF0000"/>
                </a:solidFill>
              </a:rPr>
              <a:t>negative side effects such headache, diarrhoea, constipation, nausea, increased rates of infection and increased rates of food allergy.</a:t>
            </a:r>
          </a:p>
        </p:txBody>
      </p:sp>
    </p:spTree>
    <p:extLst>
      <p:ext uri="{BB962C8B-B14F-4D97-AF65-F5344CB8AC3E}">
        <p14:creationId xmlns:p14="http://schemas.microsoft.com/office/powerpoint/2010/main" val="17684350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7" name="Content Placeholder 6">
            <a:extLst>
              <a:ext uri="{FF2B5EF4-FFF2-40B4-BE49-F238E27FC236}">
                <a16:creationId xmlns:a16="http://schemas.microsoft.com/office/drawing/2014/main" id="{2A18C96B-52E9-8A45-A44F-30E0BE02FF47}"/>
              </a:ext>
              <a:ext uri="{C183D7F6-B498-43B3-948B-1728B52AA6E4}">
                <adec:decorative xmlns:adec="http://schemas.microsoft.com/office/drawing/2017/decorative" val="1"/>
              </a:ext>
            </a:extLst>
          </p:cNvPr>
          <p:cNvPicPr>
            <a:picLocks noGrp="1" noChangeAspect="1"/>
          </p:cNvPicPr>
          <p:nvPr>
            <p:ph idx="1"/>
          </p:nvPr>
        </p:nvPicPr>
        <p:blipFill>
          <a:blip r:embed="rId2">
            <a:alphaModFix amt="25000"/>
          </a:blip>
          <a:stretch>
            <a:fillRect/>
          </a:stretch>
        </p:blipFill>
        <p:spPr>
          <a:xfrm>
            <a:off x="7082738" y="457200"/>
            <a:ext cx="4255044" cy="5951114"/>
          </a:xfrm>
          <a:prstGeom prst="rect">
            <a:avLst/>
          </a:prstGeom>
        </p:spPr>
      </p:pic>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3">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5">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6">
            <a:alphaModFix amt="25000"/>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7">
            <a:alphaModFix/>
          </a:blip>
          <a:stretch>
            <a:fillRect/>
          </a:stretch>
        </p:blipFill>
        <p:spPr>
          <a:xfrm>
            <a:off x="410817" y="4297261"/>
            <a:ext cx="6748625" cy="969332"/>
          </a:xfrm>
          <a:prstGeom prst="rect">
            <a:avLst/>
          </a:prstGeom>
        </p:spPr>
      </p:pic>
      <p:sp>
        <p:nvSpPr>
          <p:cNvPr id="3" name="TextBox 2">
            <a:extLst>
              <a:ext uri="{FF2B5EF4-FFF2-40B4-BE49-F238E27FC236}">
                <a16:creationId xmlns:a16="http://schemas.microsoft.com/office/drawing/2014/main" id="{F60FBC12-2995-8A44-8A96-B50C8ACF6C65}"/>
              </a:ext>
            </a:extLst>
          </p:cNvPr>
          <p:cNvSpPr txBox="1"/>
          <p:nvPr/>
        </p:nvSpPr>
        <p:spPr>
          <a:xfrm>
            <a:off x="7159441" y="-6"/>
            <a:ext cx="5037042" cy="7294305"/>
          </a:xfrm>
          <a:prstGeom prst="rect">
            <a:avLst/>
          </a:prstGeom>
          <a:solidFill>
            <a:schemeClr val="bg1"/>
          </a:solidFill>
        </p:spPr>
        <p:txBody>
          <a:bodyPr wrap="square" rtlCol="0">
            <a:spAutoFit/>
          </a:bodyPr>
          <a:lstStyle/>
          <a:p>
            <a:r>
              <a:rPr lang="en-AU" b="1" dirty="0">
                <a:solidFill>
                  <a:schemeClr val="tx1">
                    <a:alpha val="24000"/>
                  </a:schemeClr>
                </a:solidFill>
              </a:rPr>
              <a:t>Gastroesophageal reflux</a:t>
            </a:r>
            <a:r>
              <a:rPr lang="en-AU" dirty="0">
                <a:solidFill>
                  <a:schemeClr val="tx1">
                    <a:alpha val="24000"/>
                  </a:schemeClr>
                </a:solidFill>
              </a:rPr>
              <a:t> is </a:t>
            </a:r>
            <a:r>
              <a:rPr lang="en-AU" b="1" dirty="0">
                <a:solidFill>
                  <a:schemeClr val="tx1">
                    <a:alpha val="24000"/>
                  </a:schemeClr>
                </a:solidFill>
              </a:rPr>
              <a:t>common</a:t>
            </a:r>
            <a:r>
              <a:rPr lang="en-AU" dirty="0">
                <a:solidFill>
                  <a:schemeClr val="tx1">
                    <a:alpha val="24000"/>
                  </a:schemeClr>
                </a:solidFill>
              </a:rPr>
              <a:t> in preterm infants, infants and children and uncomplicated gastroesophageal reflux </a:t>
            </a:r>
            <a:r>
              <a:rPr lang="en-AU" b="1" dirty="0">
                <a:solidFill>
                  <a:schemeClr val="tx1">
                    <a:alpha val="24000"/>
                  </a:schemeClr>
                </a:solidFill>
              </a:rPr>
              <a:t>typically does not require medical therapy. </a:t>
            </a:r>
            <a:r>
              <a:rPr lang="en-AU" dirty="0">
                <a:solidFill>
                  <a:schemeClr val="tx1">
                    <a:alpha val="24000"/>
                  </a:schemeClr>
                </a:solidFill>
              </a:rPr>
              <a:t>However, gastroesophageal reflux may evolve into </a:t>
            </a:r>
            <a:r>
              <a:rPr lang="en-AU" b="1" dirty="0">
                <a:solidFill>
                  <a:schemeClr val="tx1">
                    <a:alpha val="24000"/>
                  </a:schemeClr>
                </a:solidFill>
              </a:rPr>
              <a:t>gastroesophageal reflux disease (GORD), </a:t>
            </a:r>
            <a:r>
              <a:rPr lang="en-AU" dirty="0">
                <a:solidFill>
                  <a:schemeClr val="tx1">
                    <a:alpha val="24000"/>
                  </a:schemeClr>
                </a:solidFill>
              </a:rPr>
              <a:t>a condition where the persistent leaking of stomach contents back into the oesophagus results in heartburn and other troublesome symptoms. </a:t>
            </a:r>
            <a:r>
              <a:rPr lang="en-AU" b="1" dirty="0">
                <a:solidFill>
                  <a:schemeClr val="tx1">
                    <a:alpha val="24000"/>
                  </a:schemeClr>
                </a:solidFill>
              </a:rPr>
              <a:t>Proton pump inhibitors (PPI) are sometimes prescribed in cases of GORD</a:t>
            </a:r>
            <a:r>
              <a:rPr lang="en-AU" dirty="0">
                <a:solidFill>
                  <a:schemeClr val="tx1">
                    <a:alpha val="24000"/>
                  </a:schemeClr>
                </a:solidFill>
              </a:rPr>
              <a:t> to achieve a pronounced and long-lasting reduction of gastric acid production.</a:t>
            </a:r>
          </a:p>
          <a:p>
            <a:r>
              <a:rPr lang="en-AU" b="1" dirty="0">
                <a:solidFill>
                  <a:schemeClr val="tx1">
                    <a:alpha val="24000"/>
                  </a:schemeClr>
                </a:solidFill>
              </a:rPr>
              <a:t>However,</a:t>
            </a:r>
            <a:r>
              <a:rPr lang="en-AU" dirty="0">
                <a:solidFill>
                  <a:schemeClr val="tx1">
                    <a:alpha val="24000"/>
                  </a:schemeClr>
                </a:solidFill>
              </a:rPr>
              <a:t> numerous randomised controlled trials have concluded that </a:t>
            </a:r>
            <a:r>
              <a:rPr lang="en-AU" b="1" dirty="0">
                <a:solidFill>
                  <a:schemeClr val="tx1">
                    <a:alpha val="24000"/>
                  </a:schemeClr>
                </a:solidFill>
              </a:rPr>
              <a:t>PPIs are no more effective than placebo in treating GORD in infants, though there is some evidence (of moderate quality) of their effectiveness </a:t>
            </a:r>
            <a:r>
              <a:rPr lang="en-AU" dirty="0">
                <a:solidFill>
                  <a:schemeClr val="tx1">
                    <a:alpha val="24000"/>
                  </a:schemeClr>
                </a:solidFill>
              </a:rPr>
              <a:t>in treating GORD in older children. Moreover, there is still a paucity of trials confirming the long term safety of PPI use in children more generally while there is considerable evidence that PPIs have significant </a:t>
            </a:r>
            <a:r>
              <a:rPr lang="en-AU" b="1" dirty="0">
                <a:solidFill>
                  <a:schemeClr val="tx1">
                    <a:alpha val="24000"/>
                  </a:schemeClr>
                </a:solidFill>
              </a:rPr>
              <a:t>negative side effects such headache, diarrhoea, constipation, nausea, increased rates of infection and increased rates of food allergy.</a:t>
            </a:r>
          </a:p>
        </p:txBody>
      </p:sp>
      <p:sp>
        <p:nvSpPr>
          <p:cNvPr id="9" name="Rectangle 8">
            <a:extLst>
              <a:ext uri="{FF2B5EF4-FFF2-40B4-BE49-F238E27FC236}">
                <a16:creationId xmlns:a16="http://schemas.microsoft.com/office/drawing/2014/main" id="{FBEF4C93-518F-B149-8263-8437911D72F9}"/>
              </a:ext>
            </a:extLst>
          </p:cNvPr>
          <p:cNvSpPr/>
          <p:nvPr/>
        </p:nvSpPr>
        <p:spPr>
          <a:xfrm>
            <a:off x="1033186" y="2655571"/>
            <a:ext cx="10568264" cy="954107"/>
          </a:xfrm>
          <a:prstGeom prst="rect">
            <a:avLst/>
          </a:prstGeom>
          <a:solidFill>
            <a:schemeClr val="bg1"/>
          </a:solidFill>
        </p:spPr>
        <p:txBody>
          <a:bodyPr wrap="square">
            <a:spAutoFit/>
          </a:bodyPr>
          <a:lstStyle/>
          <a:p>
            <a:r>
              <a:rPr lang="en-AU" sz="2800" b="1" dirty="0">
                <a:solidFill>
                  <a:srgbClr val="FF0000"/>
                </a:solidFill>
                <a:latin typeface="Roboto"/>
              </a:rPr>
              <a:t>Do not routinely treat gastroesophageal reflux disease (GORD) in infants with acid suppression therapy   </a:t>
            </a:r>
            <a:endParaRPr lang="en-AU" sz="2800" b="1" i="0" dirty="0">
              <a:solidFill>
                <a:srgbClr val="FF0000"/>
              </a:solidFill>
              <a:effectLst/>
              <a:latin typeface="Roboto"/>
            </a:endParaRPr>
          </a:p>
        </p:txBody>
      </p:sp>
    </p:spTree>
    <p:extLst>
      <p:ext uri="{BB962C8B-B14F-4D97-AF65-F5344CB8AC3E}">
        <p14:creationId xmlns:p14="http://schemas.microsoft.com/office/powerpoint/2010/main" val="7804855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93647FB-8A1C-8842-BB4C-7C4098E1C88D}"/>
              </a:ext>
            </a:extLst>
          </p:cNvPr>
          <p:cNvSpPr>
            <a:spLocks noGrp="1"/>
          </p:cNvSpPr>
          <p:nvPr>
            <p:ph type="title"/>
          </p:nvPr>
        </p:nvSpPr>
        <p:spPr>
          <a:xfrm>
            <a:off x="387927" y="1028701"/>
            <a:ext cx="3248863" cy="3020785"/>
          </a:xfrm>
        </p:spPr>
        <p:txBody>
          <a:bodyPr>
            <a:normAutofit/>
          </a:bodyPr>
          <a:lstStyle/>
          <a:p>
            <a:pPr algn="r"/>
            <a:r>
              <a:rPr lang="en-US" sz="3200" dirty="0">
                <a:solidFill>
                  <a:schemeClr val="bg1"/>
                </a:solidFill>
              </a:rPr>
              <a:t>evidence</a:t>
            </a:r>
          </a:p>
        </p:txBody>
      </p:sp>
      <p:sp>
        <p:nvSpPr>
          <p:cNvPr id="3" name="Content Placeholder 2">
            <a:extLst>
              <a:ext uri="{FF2B5EF4-FFF2-40B4-BE49-F238E27FC236}">
                <a16:creationId xmlns:a16="http://schemas.microsoft.com/office/drawing/2014/main" id="{5F7D5CFF-891B-244A-B159-E45A537CFFAE}"/>
              </a:ext>
            </a:extLst>
          </p:cNvPr>
          <p:cNvSpPr>
            <a:spLocks noGrp="1"/>
          </p:cNvSpPr>
          <p:nvPr>
            <p:ph idx="1"/>
          </p:nvPr>
        </p:nvSpPr>
        <p:spPr>
          <a:xfrm>
            <a:off x="4777409" y="1028702"/>
            <a:ext cx="6273972" cy="4843462"/>
          </a:xfrm>
        </p:spPr>
        <p:txBody>
          <a:bodyPr>
            <a:normAutofit/>
          </a:bodyPr>
          <a:lstStyle/>
          <a:p>
            <a:r>
              <a:rPr lang="en-AU" sz="1800"/>
              <a:t>Davidson G, Wenzl TG, Thomson M, et al. Efficacy and Safety of Once-Daily Esomeprazole for the Treatment of Gastroesophageal Reflux Disease in Neonatal Patients. Journal of Pediatrics. 2013; 163(3):692-8.</a:t>
            </a:r>
          </a:p>
          <a:p>
            <a:r>
              <a:rPr lang="en-AU" sz="1800"/>
              <a:t>Tighe M, Afzal NA, Bevan A, et al. Pharmacological treatment of children with gastro-oesophageal reflux. Cochrane Database of Systematic Reviews. 2014; 11:CD008550.</a:t>
            </a:r>
          </a:p>
          <a:p>
            <a:r>
              <a:rPr lang="en-AU" sz="1800"/>
              <a:t>van der Pol RJ, Smits MJ, van Wijk MP, et al. Efficacy of proton-pump inhibitors in children with gastroesophageal reflux disease: a systematic review. Pediatrics 2011; 127(5):925-35.     </a:t>
            </a:r>
          </a:p>
          <a:p>
            <a:endParaRPr lang="en-US" sz="1800"/>
          </a:p>
        </p:txBody>
      </p:sp>
    </p:spTree>
    <p:extLst>
      <p:ext uri="{BB962C8B-B14F-4D97-AF65-F5344CB8AC3E}">
        <p14:creationId xmlns:p14="http://schemas.microsoft.com/office/powerpoint/2010/main" val="38485459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4000"/>
          </a:blip>
          <a:stretch>
            <a:fillRect/>
          </a:stretch>
        </p:blipFill>
        <p:spPr>
          <a:xfrm>
            <a:off x="410817" y="4297261"/>
            <a:ext cx="6748625" cy="969332"/>
          </a:xfrm>
          <a:prstGeom prst="rect">
            <a:avLst/>
          </a:prstGeom>
        </p:spPr>
      </p:pic>
      <p:sp>
        <p:nvSpPr>
          <p:cNvPr id="9" name="Content Placeholder 8">
            <a:extLst>
              <a:ext uri="{FF2B5EF4-FFF2-40B4-BE49-F238E27FC236}">
                <a16:creationId xmlns:a16="http://schemas.microsoft.com/office/drawing/2014/main" id="{5768DDFD-9D7C-45ED-9A51-78F5F4802EE3}"/>
              </a:ext>
            </a:extLst>
          </p:cNvPr>
          <p:cNvSpPr>
            <a:spLocks noGrp="1"/>
          </p:cNvSpPr>
          <p:nvPr>
            <p:ph idx="1"/>
          </p:nvPr>
        </p:nvSpPr>
        <p:spPr/>
        <p:txBody>
          <a:bodyPr/>
          <a:lstStyle/>
          <a:p>
            <a:endParaRPr lang="en-AU"/>
          </a:p>
        </p:txBody>
      </p:sp>
      <p:pic>
        <p:nvPicPr>
          <p:cNvPr id="10" name="Picture 9">
            <a:extLst>
              <a:ext uri="{FF2B5EF4-FFF2-40B4-BE49-F238E27FC236}">
                <a16:creationId xmlns:a16="http://schemas.microsoft.com/office/drawing/2014/main" id="{6C83E690-EFE7-4E81-AAD9-F9C10538EF96}"/>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41844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4000"/>
          </a:blip>
          <a:stretch>
            <a:fillRect/>
          </a:stretch>
        </p:blipFill>
        <p:spPr>
          <a:xfrm>
            <a:off x="410817" y="4297261"/>
            <a:ext cx="6748625" cy="969332"/>
          </a:xfrm>
          <a:prstGeom prst="rect">
            <a:avLst/>
          </a:prstGeom>
        </p:spPr>
      </p:pic>
      <p:pic>
        <p:nvPicPr>
          <p:cNvPr id="9" name="Picture 8">
            <a:extLst>
              <a:ext uri="{FF2B5EF4-FFF2-40B4-BE49-F238E27FC236}">
                <a16:creationId xmlns:a16="http://schemas.microsoft.com/office/drawing/2014/main" id="{67985905-224A-4798-83D3-A60EA6ED047D}"/>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11" name="Content Placeholder 10">
            <a:extLst>
              <a:ext uri="{FF2B5EF4-FFF2-40B4-BE49-F238E27FC236}">
                <a16:creationId xmlns:a16="http://schemas.microsoft.com/office/drawing/2014/main" id="{0A06B98C-9C02-4EA4-AEAF-5BC346E3E9B2}"/>
              </a:ext>
            </a:extLst>
          </p:cNvPr>
          <p:cNvSpPr>
            <a:spLocks noGrp="1"/>
          </p:cNvSpPr>
          <p:nvPr>
            <p:ph idx="1"/>
          </p:nvPr>
        </p:nvSpPr>
        <p:spPr/>
        <p:txBody>
          <a:bodyPr/>
          <a:lstStyle/>
          <a:p>
            <a:endParaRPr lang="en-AU"/>
          </a:p>
        </p:txBody>
      </p:sp>
      <p:sp>
        <p:nvSpPr>
          <p:cNvPr id="3" name="TextBox 2">
            <a:extLst>
              <a:ext uri="{FF2B5EF4-FFF2-40B4-BE49-F238E27FC236}">
                <a16:creationId xmlns:a16="http://schemas.microsoft.com/office/drawing/2014/main" id="{1B0F0004-0F17-2045-B44D-27CA93F26A4F}"/>
              </a:ext>
            </a:extLst>
          </p:cNvPr>
          <p:cNvSpPr txBox="1"/>
          <p:nvPr/>
        </p:nvSpPr>
        <p:spPr>
          <a:xfrm>
            <a:off x="7315070" y="1726812"/>
            <a:ext cx="5013780" cy="5078313"/>
          </a:xfrm>
          <a:prstGeom prst="rect">
            <a:avLst/>
          </a:prstGeom>
          <a:solidFill>
            <a:schemeClr val="bg1"/>
          </a:solidFill>
        </p:spPr>
        <p:txBody>
          <a:bodyPr wrap="square" rtlCol="0">
            <a:spAutoFit/>
          </a:bodyPr>
          <a:lstStyle/>
          <a:p>
            <a:r>
              <a:rPr lang="en-AU" dirty="0"/>
              <a:t>Retrospective studies of medical records of children and adults admitted for constipation and other forms of non-specific abdominal pain conclude that in only a very small minority (under 5%) of cases do abdominal X-rays make a difference in patient treatment. A recent study also showed that abdominal X-rays were performed more frequently in misdiagnosed children. Numerous studies yield significantly varying estimates of the sensitivity and specificity of abdominal x-rays and insufficient evidence of a diagnostic association between symptoms of constipation and faecal loading seen on abdominal radiographs. There is significant scope for reducing the number of abdominal X-rays performed without sacrificing diagnostic accuracy for children with abdominal pain.</a:t>
            </a:r>
            <a:endParaRPr lang="en-US" dirty="0"/>
          </a:p>
        </p:txBody>
      </p:sp>
    </p:spTree>
    <p:extLst>
      <p:ext uri="{BB962C8B-B14F-4D97-AF65-F5344CB8AC3E}">
        <p14:creationId xmlns:p14="http://schemas.microsoft.com/office/powerpoint/2010/main" val="3711935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052A684-3957-A942-B9B9-12C4D5EEE122}"/>
              </a:ext>
            </a:extLst>
          </p:cNvPr>
          <p:cNvSpPr>
            <a:spLocks noGrp="1"/>
          </p:cNvSpPr>
          <p:nvPr>
            <p:ph type="title"/>
          </p:nvPr>
        </p:nvSpPr>
        <p:spPr>
          <a:xfrm>
            <a:off x="387927" y="1028701"/>
            <a:ext cx="3248863" cy="3020785"/>
          </a:xfrm>
        </p:spPr>
        <p:txBody>
          <a:bodyPr>
            <a:normAutofit/>
          </a:bodyPr>
          <a:lstStyle/>
          <a:p>
            <a:pPr algn="r"/>
            <a:r>
              <a:rPr lang="en-US" sz="3200" dirty="0">
                <a:solidFill>
                  <a:schemeClr val="bg1"/>
                </a:solidFill>
              </a:rPr>
              <a:t>What is evolve?</a:t>
            </a:r>
          </a:p>
        </p:txBody>
      </p:sp>
      <p:sp>
        <p:nvSpPr>
          <p:cNvPr id="3" name="Content Placeholder 2">
            <a:extLst>
              <a:ext uri="{FF2B5EF4-FFF2-40B4-BE49-F238E27FC236}">
                <a16:creationId xmlns:a16="http://schemas.microsoft.com/office/drawing/2014/main" id="{9E23A52A-C73D-4440-8A9B-0E65F40F3D7B}"/>
              </a:ext>
            </a:extLst>
          </p:cNvPr>
          <p:cNvSpPr>
            <a:spLocks noGrp="1"/>
          </p:cNvSpPr>
          <p:nvPr>
            <p:ph idx="1"/>
          </p:nvPr>
        </p:nvSpPr>
        <p:spPr>
          <a:xfrm>
            <a:off x="4777409" y="1028702"/>
            <a:ext cx="6273972" cy="4843462"/>
          </a:xfrm>
        </p:spPr>
        <p:txBody>
          <a:bodyPr>
            <a:normAutofit/>
          </a:bodyPr>
          <a:lstStyle/>
          <a:p>
            <a:r>
              <a:rPr lang="en-AU" sz="2400" dirty="0"/>
              <a:t>Evolve works with specialties to identify their ‘Top-Five’ clinical practices that, in particular circumstances, may:</a:t>
            </a:r>
          </a:p>
          <a:p>
            <a:pPr lvl="1"/>
            <a:r>
              <a:rPr lang="en-AU" sz="2400" dirty="0"/>
              <a:t>be overused,</a:t>
            </a:r>
          </a:p>
          <a:p>
            <a:pPr lvl="1"/>
            <a:r>
              <a:rPr lang="en-AU" sz="2400" dirty="0"/>
              <a:t>provide little or no benefit, or</a:t>
            </a:r>
          </a:p>
          <a:p>
            <a:pPr lvl="1"/>
            <a:r>
              <a:rPr lang="en-AU" sz="2400" dirty="0"/>
              <a:t>cause unnecessary harm.</a:t>
            </a:r>
          </a:p>
          <a:p>
            <a:endParaRPr lang="en-US" sz="1800" dirty="0"/>
          </a:p>
        </p:txBody>
      </p:sp>
    </p:spTree>
    <p:extLst>
      <p:ext uri="{BB962C8B-B14F-4D97-AF65-F5344CB8AC3E}">
        <p14:creationId xmlns:p14="http://schemas.microsoft.com/office/powerpoint/2010/main" val="34873797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4000"/>
          </a:blip>
          <a:stretch>
            <a:fillRect/>
          </a:stretch>
        </p:blipFill>
        <p:spPr>
          <a:xfrm>
            <a:off x="410817" y="4297261"/>
            <a:ext cx="6748625" cy="969332"/>
          </a:xfrm>
          <a:prstGeom prst="rect">
            <a:avLst/>
          </a:prstGeom>
        </p:spPr>
      </p:pic>
      <p:sp>
        <p:nvSpPr>
          <p:cNvPr id="10" name="Content Placeholder 9">
            <a:extLst>
              <a:ext uri="{FF2B5EF4-FFF2-40B4-BE49-F238E27FC236}">
                <a16:creationId xmlns:a16="http://schemas.microsoft.com/office/drawing/2014/main" id="{A5655736-B6D2-4E8C-BB44-00E5118439FC}"/>
              </a:ext>
            </a:extLst>
          </p:cNvPr>
          <p:cNvSpPr>
            <a:spLocks noGrp="1"/>
          </p:cNvSpPr>
          <p:nvPr>
            <p:ph idx="1"/>
          </p:nvPr>
        </p:nvSpPr>
        <p:spPr/>
        <p:txBody>
          <a:bodyPr/>
          <a:lstStyle/>
          <a:p>
            <a:endParaRPr lang="en-AU"/>
          </a:p>
        </p:txBody>
      </p:sp>
      <p:pic>
        <p:nvPicPr>
          <p:cNvPr id="11" name="Picture 10">
            <a:extLst>
              <a:ext uri="{FF2B5EF4-FFF2-40B4-BE49-F238E27FC236}">
                <a16:creationId xmlns:a16="http://schemas.microsoft.com/office/drawing/2014/main" id="{85DAAD8A-4784-4B58-A882-9961FBBF23E5}"/>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B0F0004-0F17-2045-B44D-27CA93F26A4F}"/>
              </a:ext>
            </a:extLst>
          </p:cNvPr>
          <p:cNvSpPr txBox="1"/>
          <p:nvPr/>
        </p:nvSpPr>
        <p:spPr>
          <a:xfrm>
            <a:off x="7315070" y="1726812"/>
            <a:ext cx="5013780" cy="5078313"/>
          </a:xfrm>
          <a:prstGeom prst="rect">
            <a:avLst/>
          </a:prstGeom>
          <a:solidFill>
            <a:schemeClr val="bg1"/>
          </a:solidFill>
        </p:spPr>
        <p:txBody>
          <a:bodyPr wrap="square" rtlCol="0">
            <a:spAutoFit/>
          </a:bodyPr>
          <a:lstStyle/>
          <a:p>
            <a:r>
              <a:rPr lang="en-AU" dirty="0"/>
              <a:t>Retrospective studies of medical records of children and adults admitted for constipation and other forms of non-specific abdominal pain conclude that in only a </a:t>
            </a:r>
            <a:r>
              <a:rPr lang="en-AU" b="1" dirty="0">
                <a:solidFill>
                  <a:srgbClr val="FF0000"/>
                </a:solidFill>
              </a:rPr>
              <a:t>very small minority (under 5%) of cases do abdominal X-rays make a difference in patient treatment.</a:t>
            </a:r>
            <a:r>
              <a:rPr lang="en-AU" dirty="0"/>
              <a:t> A recent study also showed that abdominal X-rays were performed more frequently in misdiagnosed children. Numerous studies yield significantly varying estimates of the sensitivity and specificity of abdominal x-rays and insufficient evidence of a diagnostic association between symptoms of constipation and faecal loading seen on abdominal radiographs. There is significant scope for reducing the number of abdominal X-rays performed without sacrificing diagnostic accuracy for children with abdominal pain.</a:t>
            </a:r>
            <a:endParaRPr lang="en-US" dirty="0"/>
          </a:p>
        </p:txBody>
      </p:sp>
    </p:spTree>
    <p:extLst>
      <p:ext uri="{BB962C8B-B14F-4D97-AF65-F5344CB8AC3E}">
        <p14:creationId xmlns:p14="http://schemas.microsoft.com/office/powerpoint/2010/main" val="23890942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4000"/>
          </a:blip>
          <a:stretch>
            <a:fillRect/>
          </a:stretch>
        </p:blipFill>
        <p:spPr>
          <a:xfrm>
            <a:off x="410817" y="4297261"/>
            <a:ext cx="6748625" cy="969332"/>
          </a:xfrm>
          <a:prstGeom prst="rect">
            <a:avLst/>
          </a:prstGeom>
        </p:spPr>
      </p:pic>
      <p:sp>
        <p:nvSpPr>
          <p:cNvPr id="10" name="Content Placeholder 9">
            <a:extLst>
              <a:ext uri="{FF2B5EF4-FFF2-40B4-BE49-F238E27FC236}">
                <a16:creationId xmlns:a16="http://schemas.microsoft.com/office/drawing/2014/main" id="{7C4A52D6-1437-48F4-A258-61B114A7939A}"/>
              </a:ext>
            </a:extLst>
          </p:cNvPr>
          <p:cNvSpPr>
            <a:spLocks noGrp="1"/>
          </p:cNvSpPr>
          <p:nvPr>
            <p:ph idx="1"/>
          </p:nvPr>
        </p:nvSpPr>
        <p:spPr/>
        <p:txBody>
          <a:bodyPr/>
          <a:lstStyle/>
          <a:p>
            <a:endParaRPr lang="en-AU"/>
          </a:p>
        </p:txBody>
      </p:sp>
      <p:pic>
        <p:nvPicPr>
          <p:cNvPr id="11" name="Picture 10">
            <a:extLst>
              <a:ext uri="{FF2B5EF4-FFF2-40B4-BE49-F238E27FC236}">
                <a16:creationId xmlns:a16="http://schemas.microsoft.com/office/drawing/2014/main" id="{65863743-0450-4E3B-82AD-551F2B4B88EF}"/>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B0F0004-0F17-2045-B44D-27CA93F26A4F}"/>
              </a:ext>
            </a:extLst>
          </p:cNvPr>
          <p:cNvSpPr txBox="1"/>
          <p:nvPr/>
        </p:nvSpPr>
        <p:spPr>
          <a:xfrm>
            <a:off x="7315070" y="1726812"/>
            <a:ext cx="5013780" cy="5078313"/>
          </a:xfrm>
          <a:prstGeom prst="rect">
            <a:avLst/>
          </a:prstGeom>
          <a:solidFill>
            <a:schemeClr val="bg1"/>
          </a:solidFill>
        </p:spPr>
        <p:txBody>
          <a:bodyPr wrap="square" rtlCol="0">
            <a:spAutoFit/>
          </a:bodyPr>
          <a:lstStyle/>
          <a:p>
            <a:r>
              <a:rPr lang="en-AU" dirty="0"/>
              <a:t>Retrospective studies of medical records of children and adults admitted for constipation and other forms of non-specific abdominal pain conclude that in only a </a:t>
            </a:r>
            <a:r>
              <a:rPr lang="en-AU" b="1" dirty="0">
                <a:solidFill>
                  <a:srgbClr val="FF0000"/>
                </a:solidFill>
              </a:rPr>
              <a:t>very small minority (under 5%) of cases do abdominal X-rays make a difference in patient treatment.</a:t>
            </a:r>
            <a:r>
              <a:rPr lang="en-AU" dirty="0"/>
              <a:t> A recent study also showed that abdominal X-rays were performed more frequently in misdiagnosed children. Numerous studies yield significantly varying estimates of the sensitivity and specificity of abdominal x-rays and insufficient evidence of a diagnostic association between symptoms of constipation and faecal loading seen on abdominal radiographs. There is significant scope for reducing the number of abdominal X-rays performed without sacrificing diagnostic accuracy for children with abdominal pain.</a:t>
            </a:r>
            <a:endParaRPr lang="en-US" dirty="0"/>
          </a:p>
        </p:txBody>
      </p:sp>
    </p:spTree>
    <p:extLst>
      <p:ext uri="{BB962C8B-B14F-4D97-AF65-F5344CB8AC3E}">
        <p14:creationId xmlns:p14="http://schemas.microsoft.com/office/powerpoint/2010/main" val="11885975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mt="25000"/>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mt="25000"/>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mt="25000"/>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alphaModFix/>
          </a:blip>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alphaModFix amt="24000"/>
          </a:blip>
          <a:stretch>
            <a:fillRect/>
          </a:stretch>
        </p:blipFill>
        <p:spPr>
          <a:xfrm>
            <a:off x="410817" y="4297261"/>
            <a:ext cx="6748625" cy="969332"/>
          </a:xfrm>
          <a:prstGeom prst="rect">
            <a:avLst/>
          </a:prstGeom>
        </p:spPr>
      </p:pic>
      <p:sp>
        <p:nvSpPr>
          <p:cNvPr id="10" name="Content Placeholder 9">
            <a:extLst>
              <a:ext uri="{FF2B5EF4-FFF2-40B4-BE49-F238E27FC236}">
                <a16:creationId xmlns:a16="http://schemas.microsoft.com/office/drawing/2014/main" id="{BE8C6557-82CE-424D-98F4-88FB05B1A2D7}"/>
              </a:ext>
            </a:extLst>
          </p:cNvPr>
          <p:cNvSpPr>
            <a:spLocks noGrp="1"/>
          </p:cNvSpPr>
          <p:nvPr>
            <p:ph idx="1"/>
          </p:nvPr>
        </p:nvSpPr>
        <p:spPr/>
        <p:txBody>
          <a:bodyPr/>
          <a:lstStyle/>
          <a:p>
            <a:endParaRPr lang="en-AU"/>
          </a:p>
        </p:txBody>
      </p:sp>
      <p:pic>
        <p:nvPicPr>
          <p:cNvPr id="11" name="Picture 10">
            <a:extLst>
              <a:ext uri="{FF2B5EF4-FFF2-40B4-BE49-F238E27FC236}">
                <a16:creationId xmlns:a16="http://schemas.microsoft.com/office/drawing/2014/main" id="{32B1FBD0-6683-4167-9C38-09994FFDB2A3}"/>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B0F0004-0F17-2045-B44D-27CA93F26A4F}"/>
              </a:ext>
            </a:extLst>
          </p:cNvPr>
          <p:cNvSpPr txBox="1"/>
          <p:nvPr/>
        </p:nvSpPr>
        <p:spPr>
          <a:xfrm>
            <a:off x="7315070" y="1726812"/>
            <a:ext cx="5013780" cy="5078313"/>
          </a:xfrm>
          <a:prstGeom prst="rect">
            <a:avLst/>
          </a:prstGeom>
          <a:solidFill>
            <a:schemeClr val="bg1"/>
          </a:solidFill>
        </p:spPr>
        <p:txBody>
          <a:bodyPr wrap="square" rtlCol="0">
            <a:spAutoFit/>
          </a:bodyPr>
          <a:lstStyle/>
          <a:p>
            <a:r>
              <a:rPr lang="en-AU" dirty="0"/>
              <a:t>Retrospective studies of medical records of children and adults admitted for constipation and other forms of non-specific abdominal pain conclude that in only a </a:t>
            </a:r>
            <a:r>
              <a:rPr lang="en-AU" b="1" dirty="0">
                <a:solidFill>
                  <a:srgbClr val="FF0000"/>
                </a:solidFill>
              </a:rPr>
              <a:t>very small minority (under 5%) of cases do abdominal X-rays make a difference in patient treatment.</a:t>
            </a:r>
            <a:r>
              <a:rPr lang="en-AU" dirty="0"/>
              <a:t> A recent study also showed that abdominal X-rays were performed more frequently in misdiagnosed children. Numerous studies yield significantly varying estimates of the sensitivity and specificity of abdominal x-rays and </a:t>
            </a:r>
            <a:r>
              <a:rPr lang="en-AU" b="1" dirty="0">
                <a:solidFill>
                  <a:srgbClr val="FF0000"/>
                </a:solidFill>
              </a:rPr>
              <a:t>insufficient evidence of a diagnostic association between symptoms of constipation and faecal loading seen on abdominal radiographs. </a:t>
            </a:r>
            <a:r>
              <a:rPr lang="en-AU" dirty="0"/>
              <a:t>There is significant scope for reducing the number of abdominal X-rays performed without sacrificing diagnostic accuracy for children with abdominal pain.</a:t>
            </a:r>
            <a:endParaRPr lang="en-US" dirty="0"/>
          </a:p>
        </p:txBody>
      </p:sp>
    </p:spTree>
    <p:extLst>
      <p:ext uri="{BB962C8B-B14F-4D97-AF65-F5344CB8AC3E}">
        <p14:creationId xmlns:p14="http://schemas.microsoft.com/office/powerpoint/2010/main" val="496991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AC97886-EF48-E14E-B411-B102E2069D2E}"/>
              </a:ext>
            </a:extLst>
          </p:cNvPr>
          <p:cNvSpPr>
            <a:spLocks noGrp="1"/>
          </p:cNvSpPr>
          <p:nvPr>
            <p:ph type="title"/>
          </p:nvPr>
        </p:nvSpPr>
        <p:spPr>
          <a:xfrm>
            <a:off x="387927" y="1028701"/>
            <a:ext cx="3248863" cy="3020785"/>
          </a:xfrm>
        </p:spPr>
        <p:txBody>
          <a:bodyPr>
            <a:normAutofit/>
          </a:bodyPr>
          <a:lstStyle/>
          <a:p>
            <a:pPr algn="r"/>
            <a:r>
              <a:rPr lang="en-US" sz="3200" dirty="0">
                <a:solidFill>
                  <a:schemeClr val="bg1"/>
                </a:solidFill>
              </a:rPr>
              <a:t>evidence</a:t>
            </a:r>
          </a:p>
        </p:txBody>
      </p:sp>
      <p:sp>
        <p:nvSpPr>
          <p:cNvPr id="3" name="Content Placeholder 2">
            <a:extLst>
              <a:ext uri="{FF2B5EF4-FFF2-40B4-BE49-F238E27FC236}">
                <a16:creationId xmlns:a16="http://schemas.microsoft.com/office/drawing/2014/main" id="{053F7058-62C4-B144-ACE2-871559A3A1A3}"/>
              </a:ext>
            </a:extLst>
          </p:cNvPr>
          <p:cNvSpPr>
            <a:spLocks noGrp="1"/>
          </p:cNvSpPr>
          <p:nvPr>
            <p:ph idx="1"/>
          </p:nvPr>
        </p:nvSpPr>
        <p:spPr>
          <a:xfrm>
            <a:off x="4777409" y="1028702"/>
            <a:ext cx="6273972" cy="4843462"/>
          </a:xfrm>
        </p:spPr>
        <p:txBody>
          <a:bodyPr>
            <a:normAutofit/>
          </a:bodyPr>
          <a:lstStyle/>
          <a:p>
            <a:r>
              <a:rPr lang="en-AU" sz="1800"/>
              <a:t>Berger MY, Tabbers MM, Kurver MJ, et al. Value of abdominal radiography, colonic transit time, and rectal ultrasound scanning in the diagnosis of idiopathic constipation in children: a systematic review. Journal of Pediatrics. 2012; 161(1):44-50.</a:t>
            </a:r>
          </a:p>
          <a:p>
            <a:r>
              <a:rPr lang="en-AU" sz="1800"/>
              <a:t>Freedman SB, Thull-Freedman J, Manson D, et al. Pediatric abdominal radiograph use, constipation, and significant misdiagnoses. Journal of Pediatrics. 2014; 164(1):83-88.</a:t>
            </a:r>
          </a:p>
          <a:p>
            <a:r>
              <a:rPr lang="en-AU" sz="1800"/>
              <a:t>Kellow Z, MacInnes M, Kurzencwyg D, et al. The Role of Abdominal Radiography in the Evaluation of the Nontrauma Emergency Patient.  Radiology. 2008; 248(3):887-93.</a:t>
            </a:r>
          </a:p>
          <a:p>
            <a:r>
              <a:rPr lang="en-AU" sz="1800"/>
              <a:t> </a:t>
            </a:r>
          </a:p>
          <a:p>
            <a:endParaRPr lang="en-US" sz="1800"/>
          </a:p>
        </p:txBody>
      </p:sp>
    </p:spTree>
    <p:extLst>
      <p:ext uri="{BB962C8B-B14F-4D97-AF65-F5344CB8AC3E}">
        <p14:creationId xmlns:p14="http://schemas.microsoft.com/office/powerpoint/2010/main" val="8811036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endParaRPr lang="en-US" sz="3100" spc="750" dirty="0">
              <a:solidFill>
                <a:schemeClr val="bg1"/>
              </a:solidFill>
            </a:endParaRPr>
          </a:p>
        </p:txBody>
      </p:sp>
      <p:pic>
        <p:nvPicPr>
          <p:cNvPr id="4" name="Picture 3" descr="A picture containing knife&#10;&#10;Description automatically generated">
            <a:extLst>
              <a:ext uri="{FF2B5EF4-FFF2-40B4-BE49-F238E27FC236}">
                <a16:creationId xmlns:a16="http://schemas.microsoft.com/office/drawing/2014/main" id="{8B7813FF-AB8D-FF48-9920-1E3D68D42D97}"/>
              </a:ext>
              <a:ext uri="{C183D7F6-B498-43B3-948B-1728B52AA6E4}">
                <adec:decorative xmlns:adec="http://schemas.microsoft.com/office/drawing/2017/decorative" val="0"/>
              </a:ext>
            </a:extLst>
          </p:cNvPr>
          <p:cNvPicPr>
            <a:picLocks noChangeAspect="1"/>
          </p:cNvPicPr>
          <p:nvPr/>
        </p:nvPicPr>
        <p:blipFill>
          <a:blip r:embed="rId2">
            <a:alphaModFix/>
          </a:blip>
          <a:stretch>
            <a:fillRect/>
          </a:stretch>
        </p:blipFill>
        <p:spPr>
          <a:xfrm>
            <a:off x="415297" y="43289"/>
            <a:ext cx="6748625" cy="1223357"/>
          </a:xfrm>
          <a:prstGeom prst="rect">
            <a:avLst/>
          </a:prstGeom>
        </p:spPr>
      </p:pic>
      <p:pic>
        <p:nvPicPr>
          <p:cNvPr id="5" name="Picture 4">
            <a:extLst>
              <a:ext uri="{FF2B5EF4-FFF2-40B4-BE49-F238E27FC236}">
                <a16:creationId xmlns:a16="http://schemas.microsoft.com/office/drawing/2014/main" id="{159B957E-5794-DC41-8EE3-10E7BEDAE34F}"/>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15297" y="1389865"/>
            <a:ext cx="6748625" cy="1278974"/>
          </a:xfrm>
          <a:prstGeom prst="rect">
            <a:avLst/>
          </a:prstGeom>
        </p:spPr>
      </p:pic>
      <p:pic>
        <p:nvPicPr>
          <p:cNvPr id="6" name="Picture 5">
            <a:extLst>
              <a:ext uri="{FF2B5EF4-FFF2-40B4-BE49-F238E27FC236}">
                <a16:creationId xmlns:a16="http://schemas.microsoft.com/office/drawing/2014/main" id="{E0845755-2CE8-E647-8C87-DF58521D631C}"/>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415297" y="2793598"/>
            <a:ext cx="6748625" cy="1365636"/>
          </a:xfrm>
          <a:prstGeom prst="rect">
            <a:avLst/>
          </a:prstGeom>
        </p:spPr>
      </p:pic>
      <p:pic>
        <p:nvPicPr>
          <p:cNvPr id="8" name="Picture 7">
            <a:extLst>
              <a:ext uri="{FF2B5EF4-FFF2-40B4-BE49-F238E27FC236}">
                <a16:creationId xmlns:a16="http://schemas.microsoft.com/office/drawing/2014/main" id="{26D808B0-4675-FC47-BA10-0492E7B4758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10817" y="5404620"/>
            <a:ext cx="6751475" cy="1226316"/>
          </a:xfrm>
          <a:prstGeom prst="rect">
            <a:avLst/>
          </a:prstGeom>
        </p:spPr>
      </p:pic>
      <p:pic>
        <p:nvPicPr>
          <p:cNvPr id="16" name="Picture 15">
            <a:extLst>
              <a:ext uri="{FF2B5EF4-FFF2-40B4-BE49-F238E27FC236}">
                <a16:creationId xmlns:a16="http://schemas.microsoft.com/office/drawing/2014/main" id="{86285B8A-12D0-EA4A-8D56-F078B37A6AA9}"/>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10817" y="4297261"/>
            <a:ext cx="6748625" cy="969332"/>
          </a:xfrm>
          <a:prstGeom prst="rect">
            <a:avLst/>
          </a:prstGeom>
        </p:spPr>
      </p:pic>
      <p:pic>
        <p:nvPicPr>
          <p:cNvPr id="3" name="Picture 2">
            <a:extLst>
              <a:ext uri="{FF2B5EF4-FFF2-40B4-BE49-F238E27FC236}">
                <a16:creationId xmlns:a16="http://schemas.microsoft.com/office/drawing/2014/main" id="{986582EB-4308-41F7-B928-65668DDFAD80}"/>
              </a:ext>
            </a:extLst>
          </p:cNvPr>
          <p:cNvPicPr>
            <a:picLocks noChangeAspect="1"/>
          </p:cNvPicPr>
          <p:nvPr/>
        </p:nvPicPr>
        <p:blipFill>
          <a:blip r:embed="rId7">
            <a:alphaModFix amt="35000"/>
          </a:blip>
          <a:stretch>
            <a:fillRect/>
          </a:stretch>
        </p:blipFill>
        <p:spPr>
          <a:xfrm>
            <a:off x="7389646" y="569807"/>
            <a:ext cx="4255044" cy="6023186"/>
          </a:xfrm>
          <a:prstGeom prst="rect">
            <a:avLst/>
          </a:prstGeom>
          <a:effectLst>
            <a:outerShdw blurRad="50800" dist="38100" dir="2700000" algn="tl" rotWithShape="0">
              <a:prstClr val="black">
                <a:alpha val="40000"/>
              </a:prstClr>
            </a:outerShdw>
          </a:effectLst>
        </p:spPr>
      </p:pic>
      <p:sp>
        <p:nvSpPr>
          <p:cNvPr id="10" name="Content Placeholder 9">
            <a:extLst>
              <a:ext uri="{FF2B5EF4-FFF2-40B4-BE49-F238E27FC236}">
                <a16:creationId xmlns:a16="http://schemas.microsoft.com/office/drawing/2014/main" id="{66298EFD-5B7A-420F-B760-7FBF3C0D3581}"/>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25989291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5636FE-ECA0-5E4C-AFBE-D825BFB97CAE}"/>
              </a:ext>
            </a:extLst>
          </p:cNvPr>
          <p:cNvSpPr>
            <a:spLocks noGrp="1"/>
          </p:cNvSpPr>
          <p:nvPr>
            <p:ph type="title"/>
          </p:nvPr>
        </p:nvSpPr>
        <p:spPr>
          <a:xfrm>
            <a:off x="1371600" y="1467134"/>
            <a:ext cx="4724399" cy="2548275"/>
          </a:xfrm>
        </p:spPr>
        <p:txBody>
          <a:bodyPr vert="horz" lIns="0" tIns="0" rIns="0" bIns="0" rtlCol="0" anchor="t">
            <a:normAutofit/>
          </a:bodyPr>
          <a:lstStyle/>
          <a:p>
            <a:r>
              <a:rPr lang="en-US" sz="3100" spc="750">
                <a:solidFill>
                  <a:schemeClr val="bg1"/>
                </a:solidFill>
              </a:rPr>
              <a:t>What is there for pediatricians?</a:t>
            </a:r>
          </a:p>
        </p:txBody>
      </p:sp>
      <mc:AlternateContent xmlns:mc="http://schemas.openxmlformats.org/markup-compatibility/2006">
        <mc:Choice xmlns:am3d="http://schemas.microsoft.com/office/drawing/2017/model3d" Requires="am3d">
          <p:graphicFrame>
            <p:nvGraphicFramePr>
              <p:cNvPr id="3" name="3D Model 2" descr="Human brain">
                <a:extLst>
                  <a:ext uri="{FF2B5EF4-FFF2-40B4-BE49-F238E27FC236}">
                    <a16:creationId xmlns:a16="http://schemas.microsoft.com/office/drawing/2014/main" id="{DB36194A-658D-2241-9CBB-45B250C15431}"/>
                  </a:ext>
                </a:extLst>
              </p:cNvPr>
              <p:cNvGraphicFramePr>
                <a:graphicFrameLocks noChangeAspect="1"/>
              </p:cNvGraphicFramePr>
              <p:nvPr>
                <p:extLst>
                  <p:ext uri="{D42A27DB-BD31-4B8C-83A1-F6EECF244321}">
                    <p14:modId xmlns:p14="http://schemas.microsoft.com/office/powerpoint/2010/main" val="2838853213"/>
                  </p:ext>
                </p:extLst>
              </p:nvPr>
            </p:nvGraphicFramePr>
            <p:xfrm>
              <a:off x="2101227" y="3019239"/>
              <a:ext cx="3109071" cy="3513542"/>
            </p:xfrm>
            <a:graphic>
              <a:graphicData uri="http://schemas.microsoft.com/office/drawing/2017/model3d">
                <am3d:model3d r:embed="rId2">
                  <am3d:spPr>
                    <a:xfrm>
                      <a:off x="0" y="0"/>
                      <a:ext cx="3109071" cy="3513542"/>
                    </a:xfrm>
                    <a:prstGeom prst="rect">
                      <a:avLst/>
                    </a:prstGeom>
                  </am3d:spPr>
                  <am3d:camera>
                    <am3d:pos x="0" y="0" z="69312375"/>
                    <am3d:up dx="0" dy="36000000" dz="0"/>
                    <am3d:lookAt x="0" y="0" z="0"/>
                    <am3d:perspective fov="2700000"/>
                  </am3d:camera>
                  <am3d:trans>
                    <am3d:meterPerModelUnit n="15954572" d="1000000"/>
                    <am3d:preTrans dx="0" dy="-17931527" dz="0"/>
                    <am3d:scale>
                      <am3d:sx n="1000000" d="1000000"/>
                      <am3d:sy n="1000000" d="1000000"/>
                      <am3d:sz n="1000000" d="1000000"/>
                    </am3d:scale>
                    <am3d:rot ax="1199942" ay="2400152" az="790069"/>
                    <am3d:postTrans dx="0" dy="0" dz="0"/>
                  </am3d:trans>
                  <am3d:raster rName="Office3DRenderer" rVer="16.0.8326">
                    <am3d:blip r:embed="rId3"/>
                  </am3d:raster>
                  <am3d:objViewport viewportSz="541866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Human brain">
                <a:extLst>
                  <a:ext uri="{FF2B5EF4-FFF2-40B4-BE49-F238E27FC236}">
                    <a16:creationId xmlns:a16="http://schemas.microsoft.com/office/drawing/2014/main" id="{DB36194A-658D-2241-9CBB-45B250C15431}"/>
                  </a:ext>
                </a:extLst>
              </p:cNvPr>
              <p:cNvPicPr>
                <a:picLocks noGrp="1" noRot="1" noChangeAspect="1" noMove="1" noResize="1" noEditPoints="1" noAdjustHandles="1" noChangeArrowheads="1" noChangeShapeType="1" noCrop="1"/>
              </p:cNvPicPr>
              <p:nvPr/>
            </p:nvPicPr>
            <p:blipFill>
              <a:blip r:embed="rId3"/>
              <a:stretch>
                <a:fillRect/>
              </a:stretch>
            </p:blipFill>
            <p:spPr>
              <a:xfrm>
                <a:off x="2101227" y="3019239"/>
                <a:ext cx="3109071" cy="3513542"/>
              </a:xfrm>
              <a:prstGeom prst="rect">
                <a:avLst/>
              </a:prstGeom>
            </p:spPr>
          </p:pic>
        </mc:Fallback>
      </mc:AlternateContent>
      <p:sp>
        <p:nvSpPr>
          <p:cNvPr id="9" name="Content Placeholder 8">
            <a:extLst>
              <a:ext uri="{FF2B5EF4-FFF2-40B4-BE49-F238E27FC236}">
                <a16:creationId xmlns:a16="http://schemas.microsoft.com/office/drawing/2014/main" id="{7093800A-A64A-4E10-9E06-017FAA08B056}"/>
              </a:ext>
            </a:extLst>
          </p:cNvPr>
          <p:cNvSpPr>
            <a:spLocks noGrp="1"/>
          </p:cNvSpPr>
          <p:nvPr>
            <p:ph idx="1"/>
          </p:nvPr>
        </p:nvSpPr>
        <p:spPr/>
        <p:txBody>
          <a:bodyPr/>
          <a:lstStyle/>
          <a:p>
            <a:endParaRPr lang="en-AU"/>
          </a:p>
        </p:txBody>
      </p:sp>
      <p:pic>
        <p:nvPicPr>
          <p:cNvPr id="10" name="Picture 9">
            <a:extLst>
              <a:ext uri="{FF2B5EF4-FFF2-40B4-BE49-F238E27FC236}">
                <a16:creationId xmlns:a16="http://schemas.microsoft.com/office/drawing/2014/main" id="{A9B3FE0D-0DFC-4AE2-8F13-5BA4D9D7E2DE}"/>
              </a:ext>
            </a:extLst>
          </p:cNvPr>
          <p:cNvPicPr>
            <a:picLocks noChangeAspect="1"/>
          </p:cNvPicPr>
          <p:nvPr/>
        </p:nvPicPr>
        <p:blipFill>
          <a:blip r:embed="rId4"/>
          <a:stretch>
            <a:fillRect/>
          </a:stretch>
        </p:blipFill>
        <p:spPr>
          <a:xfrm>
            <a:off x="7237246" y="417407"/>
            <a:ext cx="4255044" cy="60231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4551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 name="Picture 5" descr="A picture containing knife&#10;&#10;Description automatically generated">
            <a:extLst>
              <a:ext uri="{FF2B5EF4-FFF2-40B4-BE49-F238E27FC236}">
                <a16:creationId xmlns:a16="http://schemas.microsoft.com/office/drawing/2014/main" id="{209DECF0-9C99-E94D-8B0B-C091230C48E4}"/>
              </a:ext>
            </a:extLst>
          </p:cNvPr>
          <p:cNvPicPr>
            <a:picLocks noChangeAspect="1"/>
          </p:cNvPicPr>
          <p:nvPr/>
        </p:nvPicPr>
        <p:blipFill>
          <a:blip r:embed="rId2">
            <a:alphaModFix/>
          </a:blip>
          <a:stretch>
            <a:fillRect/>
          </a:stretch>
        </p:blipFill>
        <p:spPr>
          <a:xfrm>
            <a:off x="761274" y="-9381"/>
            <a:ext cx="5164435" cy="1388755"/>
          </a:xfrm>
          <a:prstGeom prst="rect">
            <a:avLst/>
          </a:prstGeom>
        </p:spPr>
      </p:pic>
      <p:pic>
        <p:nvPicPr>
          <p:cNvPr id="9" name="Picture 8" descr="A picture containing indoor, knife&#10;&#10;Description automatically generated">
            <a:extLst>
              <a:ext uri="{FF2B5EF4-FFF2-40B4-BE49-F238E27FC236}">
                <a16:creationId xmlns:a16="http://schemas.microsoft.com/office/drawing/2014/main" id="{02EFB9A1-425F-0947-8928-62C533F32B32}"/>
              </a:ext>
            </a:extLst>
          </p:cNvPr>
          <p:cNvPicPr>
            <a:picLocks noChangeAspect="1"/>
          </p:cNvPicPr>
          <p:nvPr/>
        </p:nvPicPr>
        <p:blipFill>
          <a:blip r:embed="rId3">
            <a:alphaModFix amt="25000"/>
          </a:blip>
          <a:stretch>
            <a:fillRect/>
          </a:stretch>
        </p:blipFill>
        <p:spPr>
          <a:xfrm>
            <a:off x="761274" y="1415491"/>
            <a:ext cx="5164435" cy="1509376"/>
          </a:xfrm>
          <a:prstGeom prst="rect">
            <a:avLst/>
          </a:prstGeom>
        </p:spPr>
      </p:pic>
      <p:pic>
        <p:nvPicPr>
          <p:cNvPr id="11" name="Picture 10" descr="A picture containing knife, table&#10;&#10;Description automatically generated">
            <a:extLst>
              <a:ext uri="{FF2B5EF4-FFF2-40B4-BE49-F238E27FC236}">
                <a16:creationId xmlns:a16="http://schemas.microsoft.com/office/drawing/2014/main" id="{776EE902-4017-BF40-A9AD-E336866791E3}"/>
              </a:ext>
            </a:extLst>
          </p:cNvPr>
          <p:cNvPicPr>
            <a:picLocks noChangeAspect="1"/>
          </p:cNvPicPr>
          <p:nvPr/>
        </p:nvPicPr>
        <p:blipFill>
          <a:blip r:embed="rId4">
            <a:alphaModFix amt="25000"/>
          </a:blip>
          <a:stretch>
            <a:fillRect/>
          </a:stretch>
        </p:blipFill>
        <p:spPr>
          <a:xfrm>
            <a:off x="761274" y="2962001"/>
            <a:ext cx="5164435" cy="1077154"/>
          </a:xfrm>
          <a:prstGeom prst="rect">
            <a:avLst/>
          </a:prstGeom>
        </p:spPr>
      </p:pic>
      <p:pic>
        <p:nvPicPr>
          <p:cNvPr id="13" name="Picture 12" descr="A picture containing indoor, knife&#10;&#10;Description automatically generated">
            <a:extLst>
              <a:ext uri="{FF2B5EF4-FFF2-40B4-BE49-F238E27FC236}">
                <a16:creationId xmlns:a16="http://schemas.microsoft.com/office/drawing/2014/main" id="{CC46BCB3-4929-A34A-B93D-2A6D50AD2660}"/>
              </a:ext>
            </a:extLst>
          </p:cNvPr>
          <p:cNvPicPr>
            <a:picLocks noChangeAspect="1"/>
          </p:cNvPicPr>
          <p:nvPr/>
        </p:nvPicPr>
        <p:blipFill>
          <a:blip r:embed="rId5">
            <a:alphaModFix amt="25000"/>
          </a:blip>
          <a:stretch>
            <a:fillRect/>
          </a:stretch>
        </p:blipFill>
        <p:spPr>
          <a:xfrm>
            <a:off x="761274" y="4088501"/>
            <a:ext cx="5164434" cy="1360602"/>
          </a:xfrm>
          <a:prstGeom prst="rect">
            <a:avLst/>
          </a:prstGeom>
        </p:spPr>
      </p:pic>
      <p:pic>
        <p:nvPicPr>
          <p:cNvPr id="15" name="Picture 14" descr="A picture containing knife&#10;&#10;Description automatically generated">
            <a:extLst>
              <a:ext uri="{FF2B5EF4-FFF2-40B4-BE49-F238E27FC236}">
                <a16:creationId xmlns:a16="http://schemas.microsoft.com/office/drawing/2014/main" id="{E1DD66A5-E2DB-F548-9DC2-8CAA9CE65828}"/>
              </a:ext>
            </a:extLst>
          </p:cNvPr>
          <p:cNvPicPr>
            <a:picLocks noChangeAspect="1"/>
          </p:cNvPicPr>
          <p:nvPr/>
        </p:nvPicPr>
        <p:blipFill>
          <a:blip r:embed="rId6">
            <a:alphaModFix amt="25000"/>
          </a:blip>
          <a:stretch>
            <a:fillRect/>
          </a:stretch>
        </p:blipFill>
        <p:spPr>
          <a:xfrm>
            <a:off x="761825" y="5468880"/>
            <a:ext cx="5163883" cy="1381039"/>
          </a:xfrm>
          <a:prstGeom prst="rect">
            <a:avLst/>
          </a:prstGeom>
        </p:spPr>
      </p:pic>
      <p:pic>
        <p:nvPicPr>
          <p:cNvPr id="8" name="Picture 7">
            <a:extLst>
              <a:ext uri="{FF2B5EF4-FFF2-40B4-BE49-F238E27FC236}">
                <a16:creationId xmlns:a16="http://schemas.microsoft.com/office/drawing/2014/main" id="{8B5C6D2F-E793-49D0-B335-8D493839768E}"/>
              </a:ext>
            </a:extLst>
          </p:cNvPr>
          <p:cNvPicPr>
            <a:picLocks noChangeAspect="1"/>
          </p:cNvPicPr>
          <p:nvPr/>
        </p:nvPicPr>
        <p:blipFill>
          <a:blip r:embed="rId7"/>
          <a:stretch>
            <a:fillRect/>
          </a:stretch>
        </p:blipFill>
        <p:spPr>
          <a:xfrm>
            <a:off x="7237246" y="394248"/>
            <a:ext cx="4267635" cy="6023186"/>
          </a:xfrm>
          <a:prstGeom prst="rect">
            <a:avLst/>
          </a:prstGeom>
        </p:spPr>
      </p:pic>
    </p:spTree>
    <p:extLst>
      <p:ext uri="{BB962C8B-B14F-4D97-AF65-F5344CB8AC3E}">
        <p14:creationId xmlns:p14="http://schemas.microsoft.com/office/powerpoint/2010/main" val="12252670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F01F-6ADC-F54B-BC50-0442146F11BD}"/>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1DFAE048-C491-1E45-8E1D-1BF584497504}"/>
              </a:ext>
            </a:extLst>
          </p:cNvPr>
          <p:cNvSpPr>
            <a:spLocks noGrp="1"/>
          </p:cNvSpPr>
          <p:nvPr>
            <p:ph idx="1"/>
          </p:nvPr>
        </p:nvSpPr>
        <p:spPr/>
        <p:txBody>
          <a:bodyPr/>
          <a:lstStyle/>
          <a:p>
            <a:r>
              <a:rPr lang="en-AU" dirty="0"/>
              <a:t>Do not routinely perform electroencephalographs (EEGs) for children presenting with febrile seizures. Febrile seizures are seizures associated with fever, but without evidence of central nervous system infection. </a:t>
            </a:r>
            <a:r>
              <a:rPr lang="en-AU" b="1" dirty="0">
                <a:solidFill>
                  <a:srgbClr val="FF0000"/>
                </a:solidFill>
              </a:rPr>
              <a:t>There is no evidence that epileptiform discharges </a:t>
            </a:r>
            <a:r>
              <a:rPr lang="en-AU" dirty="0"/>
              <a:t>(i.e. distinctive electroencephalograph patterns associated with epileptic disorders) </a:t>
            </a:r>
            <a:r>
              <a:rPr lang="en-AU" b="1" dirty="0">
                <a:solidFill>
                  <a:srgbClr val="FF0000"/>
                </a:solidFill>
              </a:rPr>
              <a:t>in children with febrile seizures have any diagnostic or prognostic implications. </a:t>
            </a:r>
            <a:r>
              <a:rPr lang="en-AU" dirty="0"/>
              <a:t>For instance, even among otherwise neurodevelopmentally normal children with a first complex febrile seizure (febrile seizures which are prolonged or occur multiple times within 24 hours or are confined to one side of the body) these EEG patterns are a poor predictor for epilepsy. Therefore, an EEG test should not be a routine investigation for these and other patients presenting with febrile seizures</a:t>
            </a:r>
            <a:endParaRPr lang="en-US" dirty="0"/>
          </a:p>
        </p:txBody>
      </p:sp>
    </p:spTree>
    <p:extLst>
      <p:ext uri="{BB962C8B-B14F-4D97-AF65-F5344CB8AC3E}">
        <p14:creationId xmlns:p14="http://schemas.microsoft.com/office/powerpoint/2010/main" val="3775672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6F01F-6ADC-F54B-BC50-0442146F11BD}"/>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1DFAE048-C491-1E45-8E1D-1BF584497504}"/>
              </a:ext>
            </a:extLst>
          </p:cNvPr>
          <p:cNvSpPr>
            <a:spLocks noGrp="1"/>
          </p:cNvSpPr>
          <p:nvPr>
            <p:ph idx="1"/>
          </p:nvPr>
        </p:nvSpPr>
        <p:spPr/>
        <p:txBody>
          <a:bodyPr/>
          <a:lstStyle/>
          <a:p>
            <a:r>
              <a:rPr lang="en-AU" dirty="0"/>
              <a:t>Do not routinely perform electroencephalographs (EEGs) for children presenting with febrile seizures. Febrile seizures are seizures associated with fever, but without evidence of central nervous system infection. </a:t>
            </a:r>
            <a:r>
              <a:rPr lang="en-AU" b="1" dirty="0">
                <a:solidFill>
                  <a:srgbClr val="FF0000"/>
                </a:solidFill>
              </a:rPr>
              <a:t>There is no evidence that epileptiform discharges </a:t>
            </a:r>
            <a:r>
              <a:rPr lang="en-AU" dirty="0"/>
              <a:t>(i.e. distinctive electroencephalograph patterns associated with epileptic disorders) </a:t>
            </a:r>
            <a:r>
              <a:rPr lang="en-AU" b="1" dirty="0">
                <a:solidFill>
                  <a:srgbClr val="FF0000"/>
                </a:solidFill>
              </a:rPr>
              <a:t>in children with febrile seizures have any diagnostic or prognostic implications. </a:t>
            </a:r>
            <a:r>
              <a:rPr lang="en-AU" dirty="0"/>
              <a:t>For instance, even among otherwise </a:t>
            </a:r>
            <a:r>
              <a:rPr lang="en-AU" b="1" dirty="0">
                <a:solidFill>
                  <a:srgbClr val="FF0000"/>
                </a:solidFill>
              </a:rPr>
              <a:t>neurodevelopmentally normal children with a first complex febrile seizure </a:t>
            </a:r>
            <a:r>
              <a:rPr lang="en-AU" dirty="0"/>
              <a:t>(febrile seizures which are prolonged or occur multiple times within 24 hours or are confined to one side of the body</a:t>
            </a:r>
            <a:r>
              <a:rPr lang="en-AU" b="1" dirty="0">
                <a:solidFill>
                  <a:srgbClr val="FF0000"/>
                </a:solidFill>
              </a:rPr>
              <a:t>) these EEG patterns are a poor predictor for epilepsy. </a:t>
            </a:r>
            <a:r>
              <a:rPr lang="en-AU" dirty="0"/>
              <a:t>Therefore, an EEG test should not be a routine investigation for these and other patients presenting with febrile seizures</a:t>
            </a:r>
            <a:endParaRPr lang="en-US" dirty="0"/>
          </a:p>
        </p:txBody>
      </p:sp>
    </p:spTree>
    <p:extLst>
      <p:ext uri="{BB962C8B-B14F-4D97-AF65-F5344CB8AC3E}">
        <p14:creationId xmlns:p14="http://schemas.microsoft.com/office/powerpoint/2010/main" val="8809626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EE53521-A3B7-D94E-93F7-AB2FB093E1A9}"/>
              </a:ext>
            </a:extLst>
          </p:cNvPr>
          <p:cNvSpPr>
            <a:spLocks noGrp="1"/>
          </p:cNvSpPr>
          <p:nvPr>
            <p:ph type="title"/>
          </p:nvPr>
        </p:nvSpPr>
        <p:spPr/>
        <p:txBody>
          <a:bodyPr/>
          <a:lstStyle/>
          <a:p>
            <a:endParaRPr lang="en-US" dirty="0"/>
          </a:p>
        </p:txBody>
      </p:sp>
      <p:pic>
        <p:nvPicPr>
          <p:cNvPr id="6" name="Picture 5" descr="A picture containing knife&#10;&#10;Description automatically generated">
            <a:extLst>
              <a:ext uri="{FF2B5EF4-FFF2-40B4-BE49-F238E27FC236}">
                <a16:creationId xmlns:a16="http://schemas.microsoft.com/office/drawing/2014/main" id="{209DECF0-9C99-E94D-8B0B-C091230C48E4}"/>
              </a:ext>
            </a:extLst>
          </p:cNvPr>
          <p:cNvPicPr>
            <a:picLocks noChangeAspect="1"/>
          </p:cNvPicPr>
          <p:nvPr/>
        </p:nvPicPr>
        <p:blipFill>
          <a:blip r:embed="rId2"/>
          <a:stretch>
            <a:fillRect/>
          </a:stretch>
        </p:blipFill>
        <p:spPr>
          <a:xfrm>
            <a:off x="761274" y="-9381"/>
            <a:ext cx="5164435" cy="1388755"/>
          </a:xfrm>
          <a:prstGeom prst="rect">
            <a:avLst/>
          </a:prstGeom>
        </p:spPr>
      </p:pic>
      <p:pic>
        <p:nvPicPr>
          <p:cNvPr id="9" name="Picture 8" descr="A picture containing indoor, knife&#10;&#10;Description automatically generated">
            <a:extLst>
              <a:ext uri="{FF2B5EF4-FFF2-40B4-BE49-F238E27FC236}">
                <a16:creationId xmlns:a16="http://schemas.microsoft.com/office/drawing/2014/main" id="{02EFB9A1-425F-0947-8928-62C533F32B32}"/>
              </a:ext>
            </a:extLst>
          </p:cNvPr>
          <p:cNvPicPr>
            <a:picLocks noChangeAspect="1"/>
          </p:cNvPicPr>
          <p:nvPr/>
        </p:nvPicPr>
        <p:blipFill>
          <a:blip r:embed="rId3">
            <a:alphaModFix amt="25000"/>
          </a:blip>
          <a:stretch>
            <a:fillRect/>
          </a:stretch>
        </p:blipFill>
        <p:spPr>
          <a:xfrm>
            <a:off x="761274" y="1415491"/>
            <a:ext cx="5164435" cy="1509376"/>
          </a:xfrm>
          <a:prstGeom prst="rect">
            <a:avLst/>
          </a:prstGeom>
        </p:spPr>
      </p:pic>
      <p:pic>
        <p:nvPicPr>
          <p:cNvPr id="11" name="Picture 10" descr="A picture containing knife, table&#10;&#10;Description automatically generated">
            <a:extLst>
              <a:ext uri="{FF2B5EF4-FFF2-40B4-BE49-F238E27FC236}">
                <a16:creationId xmlns:a16="http://schemas.microsoft.com/office/drawing/2014/main" id="{776EE902-4017-BF40-A9AD-E336866791E3}"/>
              </a:ext>
            </a:extLst>
          </p:cNvPr>
          <p:cNvPicPr>
            <a:picLocks noChangeAspect="1"/>
          </p:cNvPicPr>
          <p:nvPr/>
        </p:nvPicPr>
        <p:blipFill>
          <a:blip r:embed="rId4">
            <a:alphaModFix amt="25000"/>
          </a:blip>
          <a:stretch>
            <a:fillRect/>
          </a:stretch>
        </p:blipFill>
        <p:spPr>
          <a:xfrm>
            <a:off x="761274" y="2962001"/>
            <a:ext cx="5164435" cy="1077154"/>
          </a:xfrm>
          <a:prstGeom prst="rect">
            <a:avLst/>
          </a:prstGeom>
        </p:spPr>
      </p:pic>
      <p:pic>
        <p:nvPicPr>
          <p:cNvPr id="13" name="Picture 12" descr="A picture containing indoor, knife&#10;&#10;Description automatically generated">
            <a:extLst>
              <a:ext uri="{FF2B5EF4-FFF2-40B4-BE49-F238E27FC236}">
                <a16:creationId xmlns:a16="http://schemas.microsoft.com/office/drawing/2014/main" id="{CC46BCB3-4929-A34A-B93D-2A6D50AD2660}"/>
              </a:ext>
            </a:extLst>
          </p:cNvPr>
          <p:cNvPicPr>
            <a:picLocks noChangeAspect="1"/>
          </p:cNvPicPr>
          <p:nvPr/>
        </p:nvPicPr>
        <p:blipFill>
          <a:blip r:embed="rId5">
            <a:alphaModFix amt="25000"/>
          </a:blip>
          <a:stretch>
            <a:fillRect/>
          </a:stretch>
        </p:blipFill>
        <p:spPr>
          <a:xfrm>
            <a:off x="761274" y="4088501"/>
            <a:ext cx="5164434" cy="1360602"/>
          </a:xfrm>
          <a:prstGeom prst="rect">
            <a:avLst/>
          </a:prstGeom>
        </p:spPr>
      </p:pic>
      <p:pic>
        <p:nvPicPr>
          <p:cNvPr id="15" name="Picture 14" descr="A picture containing knife&#10;&#10;Description automatically generated">
            <a:extLst>
              <a:ext uri="{FF2B5EF4-FFF2-40B4-BE49-F238E27FC236}">
                <a16:creationId xmlns:a16="http://schemas.microsoft.com/office/drawing/2014/main" id="{E1DD66A5-E2DB-F548-9DC2-8CAA9CE65828}"/>
              </a:ext>
            </a:extLst>
          </p:cNvPr>
          <p:cNvPicPr>
            <a:picLocks noChangeAspect="1"/>
          </p:cNvPicPr>
          <p:nvPr/>
        </p:nvPicPr>
        <p:blipFill>
          <a:blip r:embed="rId6">
            <a:alphaModFix amt="25000"/>
          </a:blip>
          <a:stretch>
            <a:fillRect/>
          </a:stretch>
        </p:blipFill>
        <p:spPr>
          <a:xfrm>
            <a:off x="761825" y="5468880"/>
            <a:ext cx="5163883" cy="1381039"/>
          </a:xfrm>
          <a:prstGeom prst="rect">
            <a:avLst/>
          </a:prstGeom>
        </p:spPr>
      </p:pic>
      <p:pic>
        <p:nvPicPr>
          <p:cNvPr id="5" name="Picture 4">
            <a:extLst>
              <a:ext uri="{FF2B5EF4-FFF2-40B4-BE49-F238E27FC236}">
                <a16:creationId xmlns:a16="http://schemas.microsoft.com/office/drawing/2014/main" id="{766D693F-96B3-4351-B3D4-92CC1E3BBC85}"/>
              </a:ext>
            </a:extLst>
          </p:cNvPr>
          <p:cNvPicPr>
            <a:picLocks noChangeAspect="1"/>
          </p:cNvPicPr>
          <p:nvPr/>
        </p:nvPicPr>
        <p:blipFill>
          <a:blip r:embed="rId7">
            <a:alphaModFix amt="35000"/>
          </a:blip>
          <a:stretch>
            <a:fillRect/>
          </a:stretch>
        </p:blipFill>
        <p:spPr>
          <a:xfrm>
            <a:off x="7237246" y="394248"/>
            <a:ext cx="4267635" cy="6023186"/>
          </a:xfrm>
          <a:prstGeom prst="rect">
            <a:avLst/>
          </a:prstGeom>
        </p:spPr>
      </p:pic>
      <p:sp>
        <p:nvSpPr>
          <p:cNvPr id="3" name="Content Placeholder 2">
            <a:extLst>
              <a:ext uri="{FF2B5EF4-FFF2-40B4-BE49-F238E27FC236}">
                <a16:creationId xmlns:a16="http://schemas.microsoft.com/office/drawing/2014/main" id="{75EC101E-853C-4063-8C01-FD60F4C48843}"/>
              </a:ext>
            </a:extLst>
          </p:cNvPr>
          <p:cNvSpPr>
            <a:spLocks noGrp="1"/>
          </p:cNvSpPr>
          <p:nvPr>
            <p:ph idx="1"/>
          </p:nvPr>
        </p:nvSpPr>
        <p:spPr/>
        <p:txBody>
          <a:bodyPr/>
          <a:lstStyle/>
          <a:p>
            <a:endParaRPr lang="en-AU" dirty="0"/>
          </a:p>
        </p:txBody>
      </p:sp>
      <p:pic>
        <p:nvPicPr>
          <p:cNvPr id="17" name="Picture 16">
            <a:extLst>
              <a:ext uri="{FF2B5EF4-FFF2-40B4-BE49-F238E27FC236}">
                <a16:creationId xmlns:a16="http://schemas.microsoft.com/office/drawing/2014/main" id="{755FFBBF-0967-D64D-8BD3-D5B221E6F8C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483" y="2046345"/>
            <a:ext cx="11869817" cy="3191882"/>
          </a:xfrm>
          <a:prstGeom prst="rect">
            <a:avLst/>
          </a:prstGeom>
        </p:spPr>
      </p:pic>
    </p:spTree>
    <p:extLst>
      <p:ext uri="{BB962C8B-B14F-4D97-AF65-F5344CB8AC3E}">
        <p14:creationId xmlns:p14="http://schemas.microsoft.com/office/powerpoint/2010/main" val="3639895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0"/>
                <a:lumOff val="100000"/>
              </a:schemeClr>
            </a:gs>
            <a:gs pos="34000">
              <a:schemeClr val="accent4">
                <a:lumMod val="0"/>
                <a:lumOff val="100000"/>
              </a:schemeClr>
            </a:gs>
            <a:gs pos="96000">
              <a:schemeClr val="accent4">
                <a:lumMod val="10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A8C7180-2970-4C4F-BF9B-2F877869218B}"/>
              </a:ext>
            </a:extLst>
          </p:cNvPr>
          <p:cNvSpPr>
            <a:spLocks noGrp="1"/>
          </p:cNvSpPr>
          <p:nvPr>
            <p:ph type="title"/>
          </p:nvPr>
        </p:nvSpPr>
        <p:spPr>
          <a:xfrm>
            <a:off x="387927" y="1028701"/>
            <a:ext cx="3248863" cy="3020785"/>
          </a:xfrm>
        </p:spPr>
        <p:txBody>
          <a:bodyPr>
            <a:normAutofit/>
          </a:bodyPr>
          <a:lstStyle/>
          <a:p>
            <a:pPr algn="r"/>
            <a:r>
              <a:rPr lang="en-AU" sz="3200">
                <a:solidFill>
                  <a:schemeClr val="bg1"/>
                </a:solidFill>
              </a:rPr>
              <a:t>Examples of low-value care in specialist practice</a:t>
            </a:r>
          </a:p>
        </p:txBody>
      </p:sp>
      <p:sp>
        <p:nvSpPr>
          <p:cNvPr id="3" name="Content Placeholder 2">
            <a:extLst>
              <a:ext uri="{FF2B5EF4-FFF2-40B4-BE49-F238E27FC236}">
                <a16:creationId xmlns:a16="http://schemas.microsoft.com/office/drawing/2014/main" id="{1C3EC486-54C2-4544-A544-90242A46FB32}"/>
              </a:ext>
            </a:extLst>
          </p:cNvPr>
          <p:cNvSpPr>
            <a:spLocks noGrp="1"/>
          </p:cNvSpPr>
          <p:nvPr>
            <p:ph idx="1"/>
          </p:nvPr>
        </p:nvSpPr>
        <p:spPr>
          <a:xfrm>
            <a:off x="4191000" y="137160"/>
            <a:ext cx="7452360" cy="6416040"/>
          </a:xfrm>
        </p:spPr>
        <p:txBody>
          <a:bodyPr>
            <a:normAutofit lnSpcReduction="10000"/>
          </a:bodyPr>
          <a:lstStyle/>
          <a:p>
            <a:pPr marL="342900" lvl="0" indent="-342900" defTabSz="457200">
              <a:lnSpc>
                <a:spcPct val="110000"/>
              </a:lnSpc>
              <a:spcBef>
                <a:spcPct val="20000"/>
              </a:spcBef>
              <a:spcAft>
                <a:spcPts val="1200"/>
              </a:spcAft>
              <a:buFont typeface="Arial" panose="020B0604020202020204" pitchFamily="34" charset="0"/>
              <a:buChar char="•"/>
            </a:pPr>
            <a:r>
              <a:rPr lang="en-AU" sz="2400" dirty="0">
                <a:solidFill>
                  <a:schemeClr val="tx1">
                    <a:alpha val="26000"/>
                  </a:schemeClr>
                </a:solidFill>
                <a:cs typeface="Arial"/>
              </a:rPr>
              <a:t>X-rays or other imaging for acute low-back pain without red flags</a:t>
            </a:r>
          </a:p>
          <a:p>
            <a:pPr marL="342900" lvl="0" indent="-342900" defTabSz="457200">
              <a:lnSpc>
                <a:spcPct val="110000"/>
              </a:lnSpc>
              <a:spcBef>
                <a:spcPct val="20000"/>
              </a:spcBef>
              <a:spcAft>
                <a:spcPts val="1200"/>
              </a:spcAft>
              <a:buFont typeface="Arial"/>
              <a:buChar char="•"/>
            </a:pPr>
            <a:r>
              <a:rPr lang="en-AU" sz="2400" dirty="0">
                <a:solidFill>
                  <a:schemeClr val="tx1">
                    <a:alpha val="26000"/>
                  </a:schemeClr>
                </a:solidFill>
                <a:cs typeface="Arial"/>
              </a:rPr>
              <a:t>Using medicines when a safer, more effective non-drug strategy available</a:t>
            </a:r>
          </a:p>
          <a:p>
            <a:pPr marL="342900" lvl="0" indent="-342900" defTabSz="457200">
              <a:lnSpc>
                <a:spcPct val="110000"/>
              </a:lnSpc>
              <a:spcBef>
                <a:spcPct val="20000"/>
              </a:spcBef>
              <a:spcAft>
                <a:spcPts val="1200"/>
              </a:spcAft>
              <a:buFont typeface="Arial"/>
              <a:buChar char="•"/>
            </a:pPr>
            <a:r>
              <a:rPr lang="en-AU" sz="2400" dirty="0">
                <a:solidFill>
                  <a:schemeClr val="tx1">
                    <a:alpha val="26000"/>
                  </a:schemeClr>
                </a:solidFill>
                <a:cs typeface="Arial"/>
              </a:rPr>
              <a:t>Antibiotics for uncomplicated upper respiratory tract infections</a:t>
            </a:r>
          </a:p>
          <a:p>
            <a:pPr marL="342900" lvl="0" indent="-342900" defTabSz="457200">
              <a:lnSpc>
                <a:spcPct val="110000"/>
              </a:lnSpc>
              <a:spcBef>
                <a:spcPct val="20000"/>
              </a:spcBef>
              <a:spcAft>
                <a:spcPts val="1200"/>
              </a:spcAft>
              <a:buFont typeface="Arial"/>
              <a:buChar char="•"/>
            </a:pPr>
            <a:r>
              <a:rPr lang="en-AU" sz="2400" dirty="0">
                <a:solidFill>
                  <a:schemeClr val="tx1">
                    <a:alpha val="26000"/>
                  </a:schemeClr>
                </a:solidFill>
                <a:cs typeface="Arial"/>
              </a:rPr>
              <a:t>Long-term use of proton pump inhibitors (PPIs) without seeking to cut down to lowest-effective dose or ceasing therapy</a:t>
            </a:r>
          </a:p>
          <a:p>
            <a:pPr marL="342900" lvl="0" indent="-342900" defTabSz="457200">
              <a:lnSpc>
                <a:spcPct val="110000"/>
              </a:lnSpc>
              <a:spcBef>
                <a:spcPct val="20000"/>
              </a:spcBef>
              <a:spcAft>
                <a:spcPts val="1200"/>
              </a:spcAft>
              <a:buFont typeface="Arial"/>
              <a:buChar char="•"/>
            </a:pPr>
            <a:r>
              <a:rPr lang="en-AU" sz="2400" dirty="0">
                <a:solidFill>
                  <a:schemeClr val="tx1">
                    <a:alpha val="26000"/>
                  </a:schemeClr>
                </a:solidFill>
                <a:cs typeface="Arial"/>
              </a:rPr>
              <a:t>Abdominal or chest X-rays for diagnosis of non-specific abdominal pain or asthma in children </a:t>
            </a:r>
          </a:p>
          <a:p>
            <a:pPr marL="342900" lvl="0" indent="-342900" defTabSz="457200">
              <a:lnSpc>
                <a:spcPct val="110000"/>
              </a:lnSpc>
              <a:spcBef>
                <a:spcPct val="20000"/>
              </a:spcBef>
              <a:spcAft>
                <a:spcPts val="1200"/>
              </a:spcAft>
              <a:buFont typeface="Arial"/>
              <a:buChar char="•"/>
            </a:pPr>
            <a:r>
              <a:rPr lang="en-AU" sz="2400" dirty="0">
                <a:solidFill>
                  <a:schemeClr val="tx1">
                    <a:alpha val="26000"/>
                  </a:schemeClr>
                </a:solidFill>
                <a:cs typeface="Arial"/>
              </a:rPr>
              <a:t>Testosterone therapy unless evidence of proven deficiency </a:t>
            </a:r>
          </a:p>
          <a:p>
            <a:pPr>
              <a:lnSpc>
                <a:spcPct val="110000"/>
              </a:lnSpc>
            </a:pPr>
            <a:endParaRPr lang="en-AU" sz="1700" dirty="0"/>
          </a:p>
        </p:txBody>
      </p:sp>
    </p:spTree>
    <p:extLst>
      <p:ext uri="{BB962C8B-B14F-4D97-AF65-F5344CB8AC3E}">
        <p14:creationId xmlns:p14="http://schemas.microsoft.com/office/powerpoint/2010/main" val="4994278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4885DA1-FC37-6B4C-A0DB-96AE76C2023F}"/>
              </a:ext>
            </a:extLst>
          </p:cNvPr>
          <p:cNvSpPr>
            <a:spLocks noGrp="1"/>
          </p:cNvSpPr>
          <p:nvPr>
            <p:ph type="title"/>
          </p:nvPr>
        </p:nvSpPr>
        <p:spPr>
          <a:xfrm>
            <a:off x="387927" y="1028701"/>
            <a:ext cx="3248863" cy="3020785"/>
          </a:xfrm>
        </p:spPr>
        <p:txBody>
          <a:bodyPr>
            <a:normAutofit/>
          </a:bodyPr>
          <a:lstStyle/>
          <a:p>
            <a:pPr algn="r"/>
            <a:r>
              <a:rPr lang="en-US" sz="3200">
                <a:solidFill>
                  <a:schemeClr val="bg1"/>
                </a:solidFill>
              </a:rPr>
              <a:t>evidence</a:t>
            </a:r>
          </a:p>
        </p:txBody>
      </p:sp>
      <p:sp>
        <p:nvSpPr>
          <p:cNvPr id="3" name="Content Placeholder 2">
            <a:extLst>
              <a:ext uri="{FF2B5EF4-FFF2-40B4-BE49-F238E27FC236}">
                <a16:creationId xmlns:a16="http://schemas.microsoft.com/office/drawing/2014/main" id="{06E2B872-EFAB-A84C-A9C7-9D2D7F73494E}"/>
              </a:ext>
            </a:extLst>
          </p:cNvPr>
          <p:cNvSpPr>
            <a:spLocks noGrp="1"/>
          </p:cNvSpPr>
          <p:nvPr>
            <p:ph idx="1"/>
          </p:nvPr>
        </p:nvSpPr>
        <p:spPr>
          <a:xfrm>
            <a:off x="4777409" y="1028702"/>
            <a:ext cx="6273972" cy="4843462"/>
          </a:xfrm>
        </p:spPr>
        <p:txBody>
          <a:bodyPr>
            <a:normAutofit/>
          </a:bodyPr>
          <a:lstStyle/>
          <a:p>
            <a:r>
              <a:rPr lang="en-AU" sz="1800" dirty="0"/>
              <a:t>Harini C, Nagarajan E, Kimia AA, et al. Utility of initial EEG in first complex febrile seizure. Epilepsy </a:t>
            </a:r>
            <a:r>
              <a:rPr lang="en-AU" sz="1800" dirty="0" err="1"/>
              <a:t>Behav</a:t>
            </a:r>
            <a:r>
              <a:rPr lang="en-AU" sz="1800" dirty="0"/>
              <a:t>. 2015;52(Pt A):200-4.</a:t>
            </a:r>
          </a:p>
          <a:p>
            <a:r>
              <a:rPr lang="en-AU" sz="1800" dirty="0" err="1"/>
              <a:t>Kuturec</a:t>
            </a:r>
            <a:r>
              <a:rPr lang="en-AU" sz="1800" dirty="0"/>
              <a:t> M, </a:t>
            </a:r>
            <a:r>
              <a:rPr lang="en-AU" sz="1800" dirty="0" err="1"/>
              <a:t>Emoto</a:t>
            </a:r>
            <a:r>
              <a:rPr lang="en-AU" sz="1800" dirty="0"/>
              <a:t> SE, </a:t>
            </a:r>
            <a:r>
              <a:rPr lang="en-AU" sz="1800" dirty="0" err="1"/>
              <a:t>Sofijanov</a:t>
            </a:r>
            <a:r>
              <a:rPr lang="en-AU" sz="1800" dirty="0"/>
              <a:t> N, et al. Febrile seizures: is the EEG a useful predictor of recurrences? Clin </a:t>
            </a:r>
            <a:r>
              <a:rPr lang="en-AU" sz="1800" dirty="0" err="1"/>
              <a:t>Pediatr</a:t>
            </a:r>
            <a:r>
              <a:rPr lang="en-AU" sz="1800" dirty="0"/>
              <a:t> (Phila). 1997;36(1):31-6.</a:t>
            </a:r>
          </a:p>
          <a:p>
            <a:r>
              <a:rPr lang="en-AU" sz="1800" dirty="0"/>
              <a:t>Sadleir LG, </a:t>
            </a:r>
            <a:r>
              <a:rPr lang="en-AU" sz="1800" dirty="0" err="1"/>
              <a:t>Scheffer</a:t>
            </a:r>
            <a:r>
              <a:rPr lang="en-AU" sz="1800" dirty="0"/>
              <a:t> IE. Febrile seizures. BMJ. 2007 10;334(7588):307-11.</a:t>
            </a:r>
          </a:p>
          <a:p>
            <a:r>
              <a:rPr lang="en-AU" sz="1800" dirty="0"/>
              <a:t>Shah PB, James S, </a:t>
            </a:r>
            <a:r>
              <a:rPr lang="en-AU" sz="1800" dirty="0" err="1"/>
              <a:t>Elayaraja</a:t>
            </a:r>
            <a:r>
              <a:rPr lang="en-AU" sz="1800" dirty="0"/>
              <a:t> S. EEG for children with complex febrile seizures. Cochrane Database Syst Rev. 2015 8;(12):CD009196.</a:t>
            </a:r>
          </a:p>
          <a:p>
            <a:endParaRPr lang="en-US" sz="1800" dirty="0"/>
          </a:p>
        </p:txBody>
      </p:sp>
    </p:spTree>
    <p:extLst>
      <p:ext uri="{BB962C8B-B14F-4D97-AF65-F5344CB8AC3E}">
        <p14:creationId xmlns:p14="http://schemas.microsoft.com/office/powerpoint/2010/main" val="36292078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EE53521-A3B7-D94E-93F7-AB2FB093E1A9}"/>
              </a:ext>
            </a:extLst>
          </p:cNvPr>
          <p:cNvSpPr>
            <a:spLocks noGrp="1"/>
          </p:cNvSpPr>
          <p:nvPr>
            <p:ph type="title"/>
          </p:nvPr>
        </p:nvSpPr>
        <p:spPr/>
        <p:txBody>
          <a:bodyPr/>
          <a:lstStyle/>
          <a:p>
            <a:endParaRPr lang="en-US"/>
          </a:p>
        </p:txBody>
      </p:sp>
      <p:pic>
        <p:nvPicPr>
          <p:cNvPr id="6" name="Picture 5" descr="A picture containing knife&#10;&#10;Description automatically generated">
            <a:extLst>
              <a:ext uri="{FF2B5EF4-FFF2-40B4-BE49-F238E27FC236}">
                <a16:creationId xmlns:a16="http://schemas.microsoft.com/office/drawing/2014/main" id="{209DECF0-9C99-E94D-8B0B-C091230C48E4}"/>
              </a:ext>
            </a:extLst>
          </p:cNvPr>
          <p:cNvPicPr>
            <a:picLocks noChangeAspect="1"/>
          </p:cNvPicPr>
          <p:nvPr/>
        </p:nvPicPr>
        <p:blipFill>
          <a:blip r:embed="rId2">
            <a:alphaModFix amt="25000"/>
          </a:blip>
          <a:stretch>
            <a:fillRect/>
          </a:stretch>
        </p:blipFill>
        <p:spPr>
          <a:xfrm>
            <a:off x="761274" y="-9381"/>
            <a:ext cx="5164435" cy="1388755"/>
          </a:xfrm>
          <a:prstGeom prst="rect">
            <a:avLst/>
          </a:prstGeom>
        </p:spPr>
      </p:pic>
      <p:pic>
        <p:nvPicPr>
          <p:cNvPr id="9" name="Picture 8" descr="A picture containing indoor, knife&#10;&#10;Description automatically generated">
            <a:extLst>
              <a:ext uri="{FF2B5EF4-FFF2-40B4-BE49-F238E27FC236}">
                <a16:creationId xmlns:a16="http://schemas.microsoft.com/office/drawing/2014/main" id="{02EFB9A1-425F-0947-8928-62C533F32B32}"/>
              </a:ext>
            </a:extLst>
          </p:cNvPr>
          <p:cNvPicPr>
            <a:picLocks noChangeAspect="1"/>
          </p:cNvPicPr>
          <p:nvPr/>
        </p:nvPicPr>
        <p:blipFill>
          <a:blip r:embed="rId3">
            <a:alphaModFix/>
          </a:blip>
          <a:stretch>
            <a:fillRect/>
          </a:stretch>
        </p:blipFill>
        <p:spPr>
          <a:xfrm>
            <a:off x="761274" y="1415491"/>
            <a:ext cx="5164435" cy="1509376"/>
          </a:xfrm>
          <a:prstGeom prst="rect">
            <a:avLst/>
          </a:prstGeom>
        </p:spPr>
      </p:pic>
      <p:pic>
        <p:nvPicPr>
          <p:cNvPr id="11" name="Picture 10" descr="A picture containing knife, table&#10;&#10;Description automatically generated">
            <a:extLst>
              <a:ext uri="{FF2B5EF4-FFF2-40B4-BE49-F238E27FC236}">
                <a16:creationId xmlns:a16="http://schemas.microsoft.com/office/drawing/2014/main" id="{776EE902-4017-BF40-A9AD-E336866791E3}"/>
              </a:ext>
            </a:extLst>
          </p:cNvPr>
          <p:cNvPicPr>
            <a:picLocks noChangeAspect="1"/>
          </p:cNvPicPr>
          <p:nvPr/>
        </p:nvPicPr>
        <p:blipFill>
          <a:blip r:embed="rId4">
            <a:alphaModFix amt="25000"/>
          </a:blip>
          <a:stretch>
            <a:fillRect/>
          </a:stretch>
        </p:blipFill>
        <p:spPr>
          <a:xfrm>
            <a:off x="761274" y="2962001"/>
            <a:ext cx="5164435" cy="1077154"/>
          </a:xfrm>
          <a:prstGeom prst="rect">
            <a:avLst/>
          </a:prstGeom>
        </p:spPr>
      </p:pic>
      <p:pic>
        <p:nvPicPr>
          <p:cNvPr id="13" name="Picture 12" descr="A picture containing indoor, knife&#10;&#10;Description automatically generated">
            <a:extLst>
              <a:ext uri="{FF2B5EF4-FFF2-40B4-BE49-F238E27FC236}">
                <a16:creationId xmlns:a16="http://schemas.microsoft.com/office/drawing/2014/main" id="{CC46BCB3-4929-A34A-B93D-2A6D50AD2660}"/>
              </a:ext>
            </a:extLst>
          </p:cNvPr>
          <p:cNvPicPr>
            <a:picLocks noChangeAspect="1"/>
          </p:cNvPicPr>
          <p:nvPr/>
        </p:nvPicPr>
        <p:blipFill>
          <a:blip r:embed="rId5">
            <a:alphaModFix amt="25000"/>
          </a:blip>
          <a:stretch>
            <a:fillRect/>
          </a:stretch>
        </p:blipFill>
        <p:spPr>
          <a:xfrm>
            <a:off x="761274" y="4088501"/>
            <a:ext cx="5164434" cy="1360602"/>
          </a:xfrm>
          <a:prstGeom prst="rect">
            <a:avLst/>
          </a:prstGeom>
        </p:spPr>
      </p:pic>
      <p:pic>
        <p:nvPicPr>
          <p:cNvPr id="15" name="Picture 14" descr="A picture containing knife&#10;&#10;Description automatically generated">
            <a:extLst>
              <a:ext uri="{FF2B5EF4-FFF2-40B4-BE49-F238E27FC236}">
                <a16:creationId xmlns:a16="http://schemas.microsoft.com/office/drawing/2014/main" id="{E1DD66A5-E2DB-F548-9DC2-8CAA9CE65828}"/>
              </a:ext>
            </a:extLst>
          </p:cNvPr>
          <p:cNvPicPr>
            <a:picLocks noChangeAspect="1"/>
          </p:cNvPicPr>
          <p:nvPr/>
        </p:nvPicPr>
        <p:blipFill>
          <a:blip r:embed="rId6">
            <a:alphaModFix amt="25000"/>
          </a:blip>
          <a:stretch>
            <a:fillRect/>
          </a:stretch>
        </p:blipFill>
        <p:spPr>
          <a:xfrm>
            <a:off x="761825" y="5468880"/>
            <a:ext cx="5163883" cy="1381039"/>
          </a:xfrm>
          <a:prstGeom prst="rect">
            <a:avLst/>
          </a:prstGeom>
        </p:spPr>
      </p:pic>
      <p:sp>
        <p:nvSpPr>
          <p:cNvPr id="3" name="Content Placeholder 2">
            <a:extLst>
              <a:ext uri="{FF2B5EF4-FFF2-40B4-BE49-F238E27FC236}">
                <a16:creationId xmlns:a16="http://schemas.microsoft.com/office/drawing/2014/main" id="{AFF47060-8FF8-45AB-B099-66D6D8C371AE}"/>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A7383238-3165-4630-B7B5-4DAC0BBE814F}"/>
              </a:ext>
            </a:extLst>
          </p:cNvPr>
          <p:cNvPicPr>
            <a:picLocks noChangeAspect="1"/>
          </p:cNvPicPr>
          <p:nvPr/>
        </p:nvPicPr>
        <p:blipFill>
          <a:blip r:embed="rId7">
            <a:alphaModFix amt="35000"/>
          </a:blip>
          <a:stretch>
            <a:fillRect/>
          </a:stretch>
        </p:blipFill>
        <p:spPr>
          <a:xfrm>
            <a:off x="7237246" y="394248"/>
            <a:ext cx="4267635" cy="6023186"/>
          </a:xfrm>
          <a:prstGeom prst="rect">
            <a:avLst/>
          </a:prstGeom>
        </p:spPr>
      </p:pic>
    </p:spTree>
    <p:extLst>
      <p:ext uri="{BB962C8B-B14F-4D97-AF65-F5344CB8AC3E}">
        <p14:creationId xmlns:p14="http://schemas.microsoft.com/office/powerpoint/2010/main" val="27354957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2466-4AF7-574E-B743-2F1DA10C4DA8}"/>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3E0506F8-7EC2-7048-BACF-11C41D8D8834}"/>
              </a:ext>
            </a:extLst>
          </p:cNvPr>
          <p:cNvSpPr>
            <a:spLocks noGrp="1"/>
          </p:cNvSpPr>
          <p:nvPr>
            <p:ph idx="1"/>
          </p:nvPr>
        </p:nvSpPr>
        <p:spPr/>
        <p:txBody>
          <a:bodyPr>
            <a:normAutofit fontScale="85000" lnSpcReduction="10000"/>
          </a:bodyPr>
          <a:lstStyle/>
          <a:p>
            <a:r>
              <a:rPr lang="en-AU" b="1" dirty="0">
                <a:solidFill>
                  <a:srgbClr val="FF0000"/>
                </a:solidFill>
              </a:rPr>
              <a:t>The yield </a:t>
            </a:r>
            <a:r>
              <a:rPr lang="en-AU" dirty="0"/>
              <a:t>from neuroimaging of children presenting with </a:t>
            </a:r>
            <a:r>
              <a:rPr lang="en-AU" b="1" dirty="0">
                <a:solidFill>
                  <a:srgbClr val="FF0000"/>
                </a:solidFill>
              </a:rPr>
              <a:t>new onset afebrile seizures is typically low</a:t>
            </a:r>
            <a:r>
              <a:rPr lang="en-AU" dirty="0"/>
              <a:t>, with one study finding that it led to a change in clinical management for only four percent of patients. As there are already a well-tested set of indicators for determining the likelihood of intracranial abnormalities in children with new onset unprovoked seizures, a combination of clinical history, examination, and electroencephalograph (where relevant) should first be used to determine whether the condition warrants neuroimaging. Clinical indicators for intracranial abnormalities, which are likely to change initial patient management, include (</a:t>
            </a:r>
            <a:r>
              <a:rPr lang="en-AU" dirty="0" err="1"/>
              <a:t>i</a:t>
            </a:r>
            <a:r>
              <a:rPr lang="en-AU" dirty="0"/>
              <a:t>) a focal seizure in children aged less than three years, (ii) abnormal neurological examination, (iii) Todd’s post-ictal paresis, or (iv) presence of a condition predisposing to seizures. In children where an intracranial abnormality is considered likely, and neuroimaging is indicated, magnetic resonance imaging (MRI) is recommended over computed tomography (CT) because (</a:t>
            </a:r>
            <a:r>
              <a:rPr lang="en-AU" dirty="0" err="1"/>
              <a:t>i</a:t>
            </a:r>
            <a:r>
              <a:rPr lang="en-AU" dirty="0"/>
              <a:t>) there is superior anatomic resolution and characterisation of pathologic processes from using MRI, and (ii) there is radiation exposure and escalated future cancer risk associated with CT.</a:t>
            </a:r>
            <a:endParaRPr lang="en-US" dirty="0"/>
          </a:p>
        </p:txBody>
      </p:sp>
    </p:spTree>
    <p:extLst>
      <p:ext uri="{BB962C8B-B14F-4D97-AF65-F5344CB8AC3E}">
        <p14:creationId xmlns:p14="http://schemas.microsoft.com/office/powerpoint/2010/main" val="3836344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2466-4AF7-574E-B743-2F1DA10C4DA8}"/>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3E0506F8-7EC2-7048-BACF-11C41D8D8834}"/>
              </a:ext>
            </a:extLst>
          </p:cNvPr>
          <p:cNvSpPr>
            <a:spLocks noGrp="1"/>
          </p:cNvSpPr>
          <p:nvPr>
            <p:ph idx="1"/>
          </p:nvPr>
        </p:nvSpPr>
        <p:spPr/>
        <p:txBody>
          <a:bodyPr>
            <a:normAutofit fontScale="85000" lnSpcReduction="10000"/>
          </a:bodyPr>
          <a:lstStyle/>
          <a:p>
            <a:r>
              <a:rPr lang="en-AU" b="1" dirty="0">
                <a:solidFill>
                  <a:srgbClr val="FF0000"/>
                </a:solidFill>
              </a:rPr>
              <a:t>The yield </a:t>
            </a:r>
            <a:r>
              <a:rPr lang="en-AU" dirty="0"/>
              <a:t>from neuroimaging of children presenting with </a:t>
            </a:r>
            <a:r>
              <a:rPr lang="en-AU" b="1" dirty="0">
                <a:solidFill>
                  <a:srgbClr val="FF0000"/>
                </a:solidFill>
              </a:rPr>
              <a:t>new onset afebrile seizures is typically low</a:t>
            </a:r>
            <a:r>
              <a:rPr lang="en-AU" dirty="0"/>
              <a:t>, with one study finding that it led to a change in clinical management for only four percent of patients. As there are already a well-tested set of indicators for determining the likelihood of intracranial abnormalities in children with </a:t>
            </a:r>
            <a:r>
              <a:rPr lang="en-AU" b="1" dirty="0">
                <a:solidFill>
                  <a:srgbClr val="FF0000"/>
                </a:solidFill>
              </a:rPr>
              <a:t>new onset unprovoked seizures, a combination of clinical history, examination, and electroencephalograph (where relevant) should first be used </a:t>
            </a:r>
            <a:r>
              <a:rPr lang="en-AU" dirty="0"/>
              <a:t>to determine whether the condition warrants neuroimaging. Clinical indicators for intracranial abnormalities, which are likely to change initial patient management, include (</a:t>
            </a:r>
            <a:r>
              <a:rPr lang="en-AU" dirty="0" err="1"/>
              <a:t>i</a:t>
            </a:r>
            <a:r>
              <a:rPr lang="en-AU" dirty="0"/>
              <a:t>) a focal seizure in children aged less than three years, (ii) abnormal neurological examination, (iii) Todd’s post-ictal paresis, or (iv) presence of a condition predisposing to seizures. In children where an intracranial abnormality is considered likely, and neuroimaging is indicated, magnetic resonance imaging (MRI) is recommended over computed tomography (CT) because (</a:t>
            </a:r>
            <a:r>
              <a:rPr lang="en-AU" dirty="0" err="1"/>
              <a:t>i</a:t>
            </a:r>
            <a:r>
              <a:rPr lang="en-AU" dirty="0"/>
              <a:t>) there is superior anatomic resolution and characterisation of pathologic processes from using MRI, and (ii) there is radiation exposure and escalated future cancer risk associated with CT.</a:t>
            </a:r>
            <a:endParaRPr lang="en-US" dirty="0"/>
          </a:p>
        </p:txBody>
      </p:sp>
    </p:spTree>
    <p:extLst>
      <p:ext uri="{BB962C8B-B14F-4D97-AF65-F5344CB8AC3E}">
        <p14:creationId xmlns:p14="http://schemas.microsoft.com/office/powerpoint/2010/main" val="12593845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2466-4AF7-574E-B743-2F1DA10C4DA8}"/>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3E0506F8-7EC2-7048-BACF-11C41D8D8834}"/>
              </a:ext>
            </a:extLst>
          </p:cNvPr>
          <p:cNvSpPr>
            <a:spLocks noGrp="1"/>
          </p:cNvSpPr>
          <p:nvPr>
            <p:ph idx="1"/>
          </p:nvPr>
        </p:nvSpPr>
        <p:spPr/>
        <p:txBody>
          <a:bodyPr>
            <a:normAutofit fontScale="85000" lnSpcReduction="10000"/>
          </a:bodyPr>
          <a:lstStyle/>
          <a:p>
            <a:r>
              <a:rPr lang="en-AU" b="1" dirty="0">
                <a:solidFill>
                  <a:srgbClr val="FF0000"/>
                </a:solidFill>
              </a:rPr>
              <a:t>The yield </a:t>
            </a:r>
            <a:r>
              <a:rPr lang="en-AU" dirty="0"/>
              <a:t>from neuroimaging of children presenting with </a:t>
            </a:r>
            <a:r>
              <a:rPr lang="en-AU" b="1" dirty="0">
                <a:solidFill>
                  <a:srgbClr val="FF0000"/>
                </a:solidFill>
              </a:rPr>
              <a:t>new onset afebrile seizures is typically low</a:t>
            </a:r>
            <a:r>
              <a:rPr lang="en-AU" dirty="0"/>
              <a:t>, with one study finding that it led to a change in clinical management for only four percent of patients. As there are already a well-tested set of indicators for determining the likelihood of intracranial abnormalities in children with </a:t>
            </a:r>
            <a:r>
              <a:rPr lang="en-AU" b="1" dirty="0">
                <a:solidFill>
                  <a:srgbClr val="FF0000"/>
                </a:solidFill>
              </a:rPr>
              <a:t>new onset unprovoked seizures, a combination of clinical history, examination, and electroencephalograph (where relevant) should first be used </a:t>
            </a:r>
            <a:r>
              <a:rPr lang="en-AU" dirty="0"/>
              <a:t>to determine whether the condition warrants neuroimaging. Clinical indicators for intracranial abnormalities, which are likely to change initial patient management, include </a:t>
            </a:r>
            <a:r>
              <a:rPr lang="en-AU" b="1" dirty="0">
                <a:solidFill>
                  <a:srgbClr val="FF0000"/>
                </a:solidFill>
              </a:rPr>
              <a:t>(</a:t>
            </a:r>
            <a:r>
              <a:rPr lang="en-AU" b="1" dirty="0" err="1">
                <a:solidFill>
                  <a:srgbClr val="FF0000"/>
                </a:solidFill>
              </a:rPr>
              <a:t>i</a:t>
            </a:r>
            <a:r>
              <a:rPr lang="en-AU" b="1" dirty="0">
                <a:solidFill>
                  <a:srgbClr val="FF0000"/>
                </a:solidFill>
              </a:rPr>
              <a:t>) a focal seizure in children aged less than three years, (ii) abnormal neurological examination, (iii) Todd’s post-ictal paresis, or (iv) presence of a condition predisposing to seizures. </a:t>
            </a:r>
            <a:r>
              <a:rPr lang="en-AU" dirty="0"/>
              <a:t>In children where an intracranial abnormality is considered likely, and neuroimaging is indicated, magnetic resonance imaging (MRI) is recommended over computed tomography (CT) because (</a:t>
            </a:r>
            <a:r>
              <a:rPr lang="en-AU" dirty="0" err="1"/>
              <a:t>i</a:t>
            </a:r>
            <a:r>
              <a:rPr lang="en-AU" dirty="0"/>
              <a:t>) there is superior anatomic resolution and characterisation of pathologic processes from using MRI, and (ii) there is radiation exposure and escalated future cancer risk associated with CT.</a:t>
            </a:r>
            <a:endParaRPr lang="en-US" dirty="0"/>
          </a:p>
        </p:txBody>
      </p:sp>
    </p:spTree>
    <p:extLst>
      <p:ext uri="{BB962C8B-B14F-4D97-AF65-F5344CB8AC3E}">
        <p14:creationId xmlns:p14="http://schemas.microsoft.com/office/powerpoint/2010/main" val="5354311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2466-4AF7-574E-B743-2F1DA10C4DA8}"/>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3E0506F8-7EC2-7048-BACF-11C41D8D8834}"/>
              </a:ext>
            </a:extLst>
          </p:cNvPr>
          <p:cNvSpPr>
            <a:spLocks noGrp="1"/>
          </p:cNvSpPr>
          <p:nvPr>
            <p:ph idx="1"/>
          </p:nvPr>
        </p:nvSpPr>
        <p:spPr/>
        <p:txBody>
          <a:bodyPr>
            <a:normAutofit fontScale="85000" lnSpcReduction="10000"/>
          </a:bodyPr>
          <a:lstStyle/>
          <a:p>
            <a:r>
              <a:rPr lang="en-AU" b="1" dirty="0">
                <a:solidFill>
                  <a:srgbClr val="FF0000"/>
                </a:solidFill>
              </a:rPr>
              <a:t>The yield </a:t>
            </a:r>
            <a:r>
              <a:rPr lang="en-AU" dirty="0"/>
              <a:t>from neuroimaging of children presenting with </a:t>
            </a:r>
            <a:r>
              <a:rPr lang="en-AU" b="1" dirty="0">
                <a:solidFill>
                  <a:srgbClr val="FF0000"/>
                </a:solidFill>
              </a:rPr>
              <a:t>new onset afebrile seizures is typically low</a:t>
            </a:r>
            <a:r>
              <a:rPr lang="en-AU" dirty="0"/>
              <a:t>, with one study finding that it led to a change in clinical management for only four percent of patients. As there are already a well-tested set of indicators for determining the likelihood of intracranial abnormalities in children with </a:t>
            </a:r>
            <a:r>
              <a:rPr lang="en-AU" b="1" dirty="0">
                <a:solidFill>
                  <a:srgbClr val="FF0000"/>
                </a:solidFill>
              </a:rPr>
              <a:t>new onset unprovoked seizures, a combination of clinical history, examination, and electroencephalograph (where relevant) should first be used </a:t>
            </a:r>
            <a:r>
              <a:rPr lang="en-AU" dirty="0"/>
              <a:t>to determine whether the condition warrants neuroimaging. Clinical indicators for intracranial abnormalities, which are likely to change initial patient management, include </a:t>
            </a:r>
            <a:r>
              <a:rPr lang="en-AU" b="1" dirty="0">
                <a:solidFill>
                  <a:srgbClr val="FF0000"/>
                </a:solidFill>
              </a:rPr>
              <a:t>(</a:t>
            </a:r>
            <a:r>
              <a:rPr lang="en-AU" b="1" dirty="0" err="1">
                <a:solidFill>
                  <a:srgbClr val="FF0000"/>
                </a:solidFill>
              </a:rPr>
              <a:t>i</a:t>
            </a:r>
            <a:r>
              <a:rPr lang="en-AU" b="1" dirty="0">
                <a:solidFill>
                  <a:srgbClr val="FF0000"/>
                </a:solidFill>
              </a:rPr>
              <a:t>) a focal seizure in children aged less than three years, (ii) abnormal neurological examination, (iii) Todd’s post-ictal paresis, or (iv) presence of a condition predisposing to seizures. </a:t>
            </a:r>
            <a:r>
              <a:rPr lang="en-AU" dirty="0"/>
              <a:t>In children where an intracranial abnormality is considered likely, and neuroimaging is indicated, </a:t>
            </a:r>
            <a:r>
              <a:rPr lang="en-AU" b="1" dirty="0">
                <a:solidFill>
                  <a:srgbClr val="FF0000"/>
                </a:solidFill>
              </a:rPr>
              <a:t>magnetic resonance imaging (MRI) is recommended over computed tomography (CT) </a:t>
            </a:r>
            <a:r>
              <a:rPr lang="en-AU" dirty="0"/>
              <a:t>because (</a:t>
            </a:r>
            <a:r>
              <a:rPr lang="en-AU" dirty="0" err="1"/>
              <a:t>i</a:t>
            </a:r>
            <a:r>
              <a:rPr lang="en-AU" dirty="0"/>
              <a:t>) there is superior anatomic resolution and characterisation of pathologic processes from using MRI, and (ii) there is radiation exposure and escalated future cancer risk associated with CT.</a:t>
            </a:r>
            <a:endParaRPr lang="en-US" dirty="0"/>
          </a:p>
        </p:txBody>
      </p:sp>
    </p:spTree>
    <p:extLst>
      <p:ext uri="{BB962C8B-B14F-4D97-AF65-F5344CB8AC3E}">
        <p14:creationId xmlns:p14="http://schemas.microsoft.com/office/powerpoint/2010/main" val="28681854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82466-4AF7-574E-B743-2F1DA10C4DA8}"/>
              </a:ext>
            </a:extLst>
          </p:cNvPr>
          <p:cNvSpPr>
            <a:spLocks noGrp="1"/>
          </p:cNvSpPr>
          <p:nvPr>
            <p:ph type="title"/>
          </p:nvPr>
        </p:nvSpPr>
        <p:spPr/>
        <p:txBody>
          <a:bodyPr/>
          <a:lstStyle/>
          <a:p>
            <a:r>
              <a:rPr lang="en-US" dirty="0"/>
              <a:t>rationale</a:t>
            </a:r>
          </a:p>
        </p:txBody>
      </p:sp>
      <p:sp>
        <p:nvSpPr>
          <p:cNvPr id="3" name="Content Placeholder 2">
            <a:extLst>
              <a:ext uri="{FF2B5EF4-FFF2-40B4-BE49-F238E27FC236}">
                <a16:creationId xmlns:a16="http://schemas.microsoft.com/office/drawing/2014/main" id="{3E0506F8-7EC2-7048-BACF-11C41D8D8834}"/>
              </a:ext>
            </a:extLst>
          </p:cNvPr>
          <p:cNvSpPr>
            <a:spLocks noGrp="1"/>
          </p:cNvSpPr>
          <p:nvPr>
            <p:ph idx="1"/>
          </p:nvPr>
        </p:nvSpPr>
        <p:spPr/>
        <p:txBody>
          <a:bodyPr>
            <a:normAutofit fontScale="85000" lnSpcReduction="10000"/>
          </a:bodyPr>
          <a:lstStyle/>
          <a:p>
            <a:r>
              <a:rPr lang="en-AU" b="1" dirty="0">
                <a:solidFill>
                  <a:srgbClr val="FF0000"/>
                </a:solidFill>
              </a:rPr>
              <a:t>The yield </a:t>
            </a:r>
            <a:r>
              <a:rPr lang="en-AU" dirty="0"/>
              <a:t>from neuroimaging of children presenting with </a:t>
            </a:r>
            <a:r>
              <a:rPr lang="en-AU" b="1" dirty="0">
                <a:solidFill>
                  <a:srgbClr val="FF0000"/>
                </a:solidFill>
              </a:rPr>
              <a:t>new onset afebrile seizures is typically low</a:t>
            </a:r>
            <a:r>
              <a:rPr lang="en-AU" dirty="0"/>
              <a:t>, with one study finding that it led to a change in clinical management for only four percent of patients. As there are already a well-tested set of indicators for determining the likelihood of intracranial abnormalities in children with </a:t>
            </a:r>
            <a:r>
              <a:rPr lang="en-AU" b="1" dirty="0">
                <a:solidFill>
                  <a:srgbClr val="FF0000"/>
                </a:solidFill>
              </a:rPr>
              <a:t>new onset unprovoked seizures, a combination of clinical history, examination, and electroencephalograph (where relevant) should first be used </a:t>
            </a:r>
            <a:r>
              <a:rPr lang="en-AU" dirty="0"/>
              <a:t>to determine whether the condition warrants neuroimaging. Clinical indicators for intracranial abnormalities, which are likely to change initial patient management, include </a:t>
            </a:r>
            <a:r>
              <a:rPr lang="en-AU" b="1" dirty="0">
                <a:solidFill>
                  <a:srgbClr val="FF0000"/>
                </a:solidFill>
              </a:rPr>
              <a:t>(</a:t>
            </a:r>
            <a:r>
              <a:rPr lang="en-AU" b="1" dirty="0" err="1">
                <a:solidFill>
                  <a:srgbClr val="FF0000"/>
                </a:solidFill>
              </a:rPr>
              <a:t>i</a:t>
            </a:r>
            <a:r>
              <a:rPr lang="en-AU" b="1" dirty="0">
                <a:solidFill>
                  <a:srgbClr val="FF0000"/>
                </a:solidFill>
              </a:rPr>
              <a:t>) a focal seizure in children aged less than three years, (ii) abnormal neurological examination, (iii) Todd’s post-ictal paresis, or (iv) presence of a condition predisposing to seizures. </a:t>
            </a:r>
            <a:r>
              <a:rPr lang="en-AU" dirty="0"/>
              <a:t>In children where an intracranial abnormality is considered likely, and neuroimaging is indicated, </a:t>
            </a:r>
            <a:r>
              <a:rPr lang="en-AU" b="1" dirty="0">
                <a:solidFill>
                  <a:srgbClr val="FF0000"/>
                </a:solidFill>
              </a:rPr>
              <a:t>magnetic resonance imaging (MRI) is recommended over computed tomography (CT) </a:t>
            </a:r>
            <a:r>
              <a:rPr lang="en-AU" dirty="0"/>
              <a:t>because </a:t>
            </a:r>
            <a:r>
              <a:rPr lang="en-AU" b="1" dirty="0">
                <a:solidFill>
                  <a:srgbClr val="FF0000"/>
                </a:solidFill>
              </a:rPr>
              <a:t>(</a:t>
            </a:r>
            <a:r>
              <a:rPr lang="en-AU" b="1" dirty="0" err="1">
                <a:solidFill>
                  <a:srgbClr val="FF0000"/>
                </a:solidFill>
              </a:rPr>
              <a:t>i</a:t>
            </a:r>
            <a:r>
              <a:rPr lang="en-AU" b="1" dirty="0">
                <a:solidFill>
                  <a:srgbClr val="FF0000"/>
                </a:solidFill>
              </a:rPr>
              <a:t>) there is superior anatomic resolution and characterisation of pathologic processes from using MRI, and (ii) there is radiation exposure and escalated future cancer risk associated with CT.</a:t>
            </a:r>
            <a:endParaRPr lang="en-US" b="1" dirty="0">
              <a:solidFill>
                <a:srgbClr val="FF0000"/>
              </a:solidFill>
            </a:endParaRPr>
          </a:p>
        </p:txBody>
      </p:sp>
    </p:spTree>
    <p:extLst>
      <p:ext uri="{BB962C8B-B14F-4D97-AF65-F5344CB8AC3E}">
        <p14:creationId xmlns:p14="http://schemas.microsoft.com/office/powerpoint/2010/main" val="2837527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E53521-A3B7-D94E-93F7-AB2FB093E1A9}"/>
              </a:ext>
            </a:extLst>
          </p:cNvPr>
          <p:cNvSpPr>
            <a:spLocks noGrp="1"/>
          </p:cNvSpPr>
          <p:nvPr>
            <p:ph type="title"/>
          </p:nvPr>
        </p:nvSpPr>
        <p:spPr/>
        <p:txBody>
          <a:bodyPr/>
          <a:lstStyle/>
          <a:p>
            <a:endParaRPr lang="en-US"/>
          </a:p>
        </p:txBody>
      </p:sp>
      <p:pic>
        <p:nvPicPr>
          <p:cNvPr id="6" name="Picture 5" descr="A picture containing knife&#10;&#10;Description automatically generated">
            <a:extLst>
              <a:ext uri="{FF2B5EF4-FFF2-40B4-BE49-F238E27FC236}">
                <a16:creationId xmlns:a16="http://schemas.microsoft.com/office/drawing/2014/main" id="{209DECF0-9C99-E94D-8B0B-C091230C48E4}"/>
              </a:ext>
            </a:extLst>
          </p:cNvPr>
          <p:cNvPicPr>
            <a:picLocks noChangeAspect="1"/>
          </p:cNvPicPr>
          <p:nvPr/>
        </p:nvPicPr>
        <p:blipFill>
          <a:blip r:embed="rId2">
            <a:alphaModFix amt="25000"/>
          </a:blip>
          <a:stretch>
            <a:fillRect/>
          </a:stretch>
        </p:blipFill>
        <p:spPr>
          <a:xfrm>
            <a:off x="761274" y="-9381"/>
            <a:ext cx="5164435" cy="1388755"/>
          </a:xfrm>
          <a:prstGeom prst="rect">
            <a:avLst/>
          </a:prstGeom>
        </p:spPr>
      </p:pic>
      <p:pic>
        <p:nvPicPr>
          <p:cNvPr id="9" name="Picture 8" descr="A picture containing indoor, knife&#10;&#10;Description automatically generated">
            <a:extLst>
              <a:ext uri="{FF2B5EF4-FFF2-40B4-BE49-F238E27FC236}">
                <a16:creationId xmlns:a16="http://schemas.microsoft.com/office/drawing/2014/main" id="{02EFB9A1-425F-0947-8928-62C533F32B32}"/>
              </a:ext>
            </a:extLst>
          </p:cNvPr>
          <p:cNvPicPr>
            <a:picLocks noChangeAspect="1"/>
          </p:cNvPicPr>
          <p:nvPr/>
        </p:nvPicPr>
        <p:blipFill>
          <a:blip r:embed="rId3">
            <a:alphaModFix/>
          </a:blip>
          <a:stretch>
            <a:fillRect/>
          </a:stretch>
        </p:blipFill>
        <p:spPr>
          <a:xfrm>
            <a:off x="761274" y="1415491"/>
            <a:ext cx="5164435" cy="1509376"/>
          </a:xfrm>
          <a:prstGeom prst="rect">
            <a:avLst/>
          </a:prstGeom>
        </p:spPr>
      </p:pic>
      <p:pic>
        <p:nvPicPr>
          <p:cNvPr id="11" name="Picture 10" descr="A picture containing knife, table&#10;&#10;Description automatically generated">
            <a:extLst>
              <a:ext uri="{FF2B5EF4-FFF2-40B4-BE49-F238E27FC236}">
                <a16:creationId xmlns:a16="http://schemas.microsoft.com/office/drawing/2014/main" id="{776EE902-4017-BF40-A9AD-E336866791E3}"/>
              </a:ext>
            </a:extLst>
          </p:cNvPr>
          <p:cNvPicPr>
            <a:picLocks noChangeAspect="1"/>
          </p:cNvPicPr>
          <p:nvPr/>
        </p:nvPicPr>
        <p:blipFill>
          <a:blip r:embed="rId4">
            <a:alphaModFix amt="25000"/>
          </a:blip>
          <a:stretch>
            <a:fillRect/>
          </a:stretch>
        </p:blipFill>
        <p:spPr>
          <a:xfrm>
            <a:off x="761274" y="2962001"/>
            <a:ext cx="5164435" cy="1077154"/>
          </a:xfrm>
          <a:prstGeom prst="rect">
            <a:avLst/>
          </a:prstGeom>
        </p:spPr>
      </p:pic>
      <p:pic>
        <p:nvPicPr>
          <p:cNvPr id="13" name="Picture 12" descr="A picture containing indoor, knife&#10;&#10;Description automatically generated">
            <a:extLst>
              <a:ext uri="{FF2B5EF4-FFF2-40B4-BE49-F238E27FC236}">
                <a16:creationId xmlns:a16="http://schemas.microsoft.com/office/drawing/2014/main" id="{CC46BCB3-4929-A34A-B93D-2A6D50AD2660}"/>
              </a:ext>
            </a:extLst>
          </p:cNvPr>
          <p:cNvPicPr>
            <a:picLocks noChangeAspect="1"/>
          </p:cNvPicPr>
          <p:nvPr/>
        </p:nvPicPr>
        <p:blipFill>
          <a:blip r:embed="rId5">
            <a:alphaModFix amt="25000"/>
          </a:blip>
          <a:stretch>
            <a:fillRect/>
          </a:stretch>
        </p:blipFill>
        <p:spPr>
          <a:xfrm>
            <a:off x="761274" y="4088501"/>
            <a:ext cx="5164434" cy="1360602"/>
          </a:xfrm>
          <a:prstGeom prst="rect">
            <a:avLst/>
          </a:prstGeom>
        </p:spPr>
      </p:pic>
      <p:pic>
        <p:nvPicPr>
          <p:cNvPr id="15" name="Picture 14" descr="A picture containing knife&#10;&#10;Description automatically generated">
            <a:extLst>
              <a:ext uri="{FF2B5EF4-FFF2-40B4-BE49-F238E27FC236}">
                <a16:creationId xmlns:a16="http://schemas.microsoft.com/office/drawing/2014/main" id="{E1DD66A5-E2DB-F548-9DC2-8CAA9CE65828}"/>
              </a:ext>
            </a:extLst>
          </p:cNvPr>
          <p:cNvPicPr>
            <a:picLocks noChangeAspect="1"/>
          </p:cNvPicPr>
          <p:nvPr/>
        </p:nvPicPr>
        <p:blipFill>
          <a:blip r:embed="rId6">
            <a:alphaModFix amt="25000"/>
          </a:blip>
          <a:stretch>
            <a:fillRect/>
          </a:stretch>
        </p:blipFill>
        <p:spPr>
          <a:xfrm>
            <a:off x="761825" y="5468880"/>
            <a:ext cx="5163883" cy="1381039"/>
          </a:xfrm>
          <a:prstGeom prst="rect">
            <a:avLst/>
          </a:prstGeom>
        </p:spPr>
      </p:pic>
      <p:pic>
        <p:nvPicPr>
          <p:cNvPr id="17" name="Picture 16">
            <a:extLst>
              <a:ext uri="{FF2B5EF4-FFF2-40B4-BE49-F238E27FC236}">
                <a16:creationId xmlns:a16="http://schemas.microsoft.com/office/drawing/2014/main" id="{C8AABD59-D88E-7F4B-A838-D2333E3A4A08}"/>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65835" y="711230"/>
            <a:ext cx="12126165" cy="3544036"/>
          </a:xfrm>
          <a:prstGeom prst="rect">
            <a:avLst/>
          </a:prstGeom>
        </p:spPr>
      </p:pic>
      <p:sp>
        <p:nvSpPr>
          <p:cNvPr id="3" name="Content Placeholder 2">
            <a:extLst>
              <a:ext uri="{FF2B5EF4-FFF2-40B4-BE49-F238E27FC236}">
                <a16:creationId xmlns:a16="http://schemas.microsoft.com/office/drawing/2014/main" id="{57318823-9E7E-4905-A093-6B68427448BE}"/>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51D5FC53-A4FE-453C-B33B-52D75A0C211F}"/>
              </a:ext>
            </a:extLst>
          </p:cNvPr>
          <p:cNvPicPr>
            <a:picLocks noChangeAspect="1"/>
          </p:cNvPicPr>
          <p:nvPr/>
        </p:nvPicPr>
        <p:blipFill>
          <a:blip r:embed="rId7">
            <a:alphaModFix amt="35000"/>
          </a:blip>
          <a:stretch>
            <a:fillRect/>
          </a:stretch>
        </p:blipFill>
        <p:spPr>
          <a:xfrm>
            <a:off x="7237246" y="394248"/>
            <a:ext cx="4267635" cy="6023186"/>
          </a:xfrm>
          <a:prstGeom prst="rect">
            <a:avLst/>
          </a:prstGeom>
        </p:spPr>
      </p:pic>
    </p:spTree>
    <p:extLst>
      <p:ext uri="{BB962C8B-B14F-4D97-AF65-F5344CB8AC3E}">
        <p14:creationId xmlns:p14="http://schemas.microsoft.com/office/powerpoint/2010/main" val="39065866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5C5CC17-FF17-43CF-B073-D9051465D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EBE2DDC-0D14-44E6-A1AB-2EEC095074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9318" y="1410082"/>
            <a:ext cx="6858000" cy="4037835"/>
          </a:xfrm>
          <a:prstGeom prst="rect">
            <a:avLst/>
          </a:prstGeom>
          <a:gradFill>
            <a:gsLst>
              <a:gs pos="8000">
                <a:schemeClr val="accent6"/>
              </a:gs>
              <a:gs pos="100000">
                <a:schemeClr val="accent5">
                  <a:alpha val="72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8543D98-0AA2-43B4-B508-DC1DB7F3D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2414" y="1406060"/>
            <a:ext cx="6857572" cy="4045450"/>
          </a:xfrm>
          <a:prstGeom prst="rect">
            <a:avLst/>
          </a:prstGeom>
          <a:gradFill>
            <a:gsLst>
              <a:gs pos="0">
                <a:schemeClr val="accent4">
                  <a:alpha val="0"/>
                </a:schemeClr>
              </a:gs>
              <a:gs pos="96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723C1D-9A1A-465B-8164-483BF542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98889" y="3617790"/>
            <a:ext cx="2453337" cy="4027079"/>
          </a:xfrm>
          <a:prstGeom prst="rect">
            <a:avLst/>
          </a:prstGeom>
          <a:gradFill>
            <a:gsLst>
              <a:gs pos="2000">
                <a:schemeClr val="accent5">
                  <a:alpha val="35000"/>
                </a:schemeClr>
              </a:gs>
              <a:gs pos="67000">
                <a:schemeClr val="accent4">
                  <a:alpha val="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6680484-5F73-4078-85C2-415205B1A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30441" y="1644149"/>
            <a:ext cx="4384532" cy="4196758"/>
          </a:xfrm>
          <a:custGeom>
            <a:avLst/>
            <a:gdLst>
              <a:gd name="connsiteX0" fmla="*/ 44539 w 4384532"/>
              <a:gd name="connsiteY0" fmla="*/ 2446310 h 4196758"/>
              <a:gd name="connsiteX1" fmla="*/ 0 w 4384532"/>
              <a:gd name="connsiteY1" fmla="*/ 2004492 h 4196758"/>
              <a:gd name="connsiteX2" fmla="*/ 500607 w 4384532"/>
              <a:gd name="connsiteY2" fmla="*/ 610007 h 4196758"/>
              <a:gd name="connsiteX3" fmla="*/ 589546 w 4384532"/>
              <a:gd name="connsiteY3" fmla="*/ 512149 h 4196758"/>
              <a:gd name="connsiteX4" fmla="*/ 3077760 w 4384532"/>
              <a:gd name="connsiteY4" fmla="*/ 0 h 4196758"/>
              <a:gd name="connsiteX5" fmla="*/ 3237230 w 4384532"/>
              <a:gd name="connsiteY5" fmla="*/ 76821 h 4196758"/>
              <a:gd name="connsiteX6" fmla="*/ 4384532 w 4384532"/>
              <a:gd name="connsiteY6" fmla="*/ 2004492 h 4196758"/>
              <a:gd name="connsiteX7" fmla="*/ 2192266 w 4384532"/>
              <a:gd name="connsiteY7" fmla="*/ 4196758 h 4196758"/>
              <a:gd name="connsiteX8" fmla="*/ 44539 w 4384532"/>
              <a:gd name="connsiteY8" fmla="*/ 2446310 h 41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4532" h="4196758">
                <a:moveTo>
                  <a:pt x="44539" y="2446310"/>
                </a:moveTo>
                <a:cubicBezTo>
                  <a:pt x="15336" y="2303599"/>
                  <a:pt x="0" y="2155836"/>
                  <a:pt x="0" y="2004492"/>
                </a:cubicBezTo>
                <a:cubicBezTo>
                  <a:pt x="0" y="1474787"/>
                  <a:pt x="187867" y="988960"/>
                  <a:pt x="500607" y="610007"/>
                </a:cubicBezTo>
                <a:lnTo>
                  <a:pt x="589546" y="512149"/>
                </a:lnTo>
                <a:lnTo>
                  <a:pt x="3077760" y="0"/>
                </a:lnTo>
                <a:lnTo>
                  <a:pt x="3237230" y="76821"/>
                </a:lnTo>
                <a:cubicBezTo>
                  <a:pt x="3920615" y="448057"/>
                  <a:pt x="4384532" y="1172098"/>
                  <a:pt x="4384532" y="2004492"/>
                </a:cubicBezTo>
                <a:cubicBezTo>
                  <a:pt x="4384532" y="3215247"/>
                  <a:pt x="3403021" y="4196758"/>
                  <a:pt x="2192266" y="4196758"/>
                </a:cubicBezTo>
                <a:cubicBezTo>
                  <a:pt x="1132855" y="4196758"/>
                  <a:pt x="248960" y="3445288"/>
                  <a:pt x="44539" y="2446310"/>
                </a:cubicBezTo>
                <a:close/>
              </a:path>
            </a:pathLst>
          </a:custGeom>
          <a:gradFill>
            <a:gsLst>
              <a:gs pos="39000">
                <a:schemeClr val="accent4">
                  <a:lumMod val="20000"/>
                  <a:lumOff val="80000"/>
                  <a:alpha val="0"/>
                </a:schemeClr>
              </a:gs>
              <a:gs pos="100000">
                <a:schemeClr val="accent6">
                  <a:alpha val="29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A60294-4BEE-B144-864C-A7E72FBEDB4B}"/>
              </a:ext>
            </a:extLst>
          </p:cNvPr>
          <p:cNvSpPr>
            <a:spLocks noGrp="1"/>
          </p:cNvSpPr>
          <p:nvPr>
            <p:ph type="title"/>
          </p:nvPr>
        </p:nvSpPr>
        <p:spPr>
          <a:xfrm>
            <a:off x="387927" y="1028701"/>
            <a:ext cx="3248863" cy="3020785"/>
          </a:xfrm>
        </p:spPr>
        <p:txBody>
          <a:bodyPr>
            <a:normAutofit/>
          </a:bodyPr>
          <a:lstStyle/>
          <a:p>
            <a:pPr algn="r"/>
            <a:r>
              <a:rPr lang="en-US" sz="3200">
                <a:solidFill>
                  <a:schemeClr val="bg1"/>
                </a:solidFill>
              </a:rPr>
              <a:t>evidence</a:t>
            </a:r>
          </a:p>
        </p:txBody>
      </p:sp>
      <p:sp>
        <p:nvSpPr>
          <p:cNvPr id="3" name="Content Placeholder 2">
            <a:extLst>
              <a:ext uri="{FF2B5EF4-FFF2-40B4-BE49-F238E27FC236}">
                <a16:creationId xmlns:a16="http://schemas.microsoft.com/office/drawing/2014/main" id="{51C2B918-0CCF-5746-A235-C56990D70E76}"/>
              </a:ext>
            </a:extLst>
          </p:cNvPr>
          <p:cNvSpPr>
            <a:spLocks noGrp="1"/>
          </p:cNvSpPr>
          <p:nvPr>
            <p:ph idx="1"/>
          </p:nvPr>
        </p:nvSpPr>
        <p:spPr>
          <a:xfrm>
            <a:off x="4777409" y="1028702"/>
            <a:ext cx="6273972" cy="4843462"/>
          </a:xfrm>
        </p:spPr>
        <p:txBody>
          <a:bodyPr>
            <a:normAutofit/>
          </a:bodyPr>
          <a:lstStyle/>
          <a:p>
            <a:pPr>
              <a:lnSpc>
                <a:spcPct val="110000"/>
              </a:lnSpc>
            </a:pPr>
            <a:r>
              <a:rPr lang="en-AU" sz="1100" dirty="0" err="1"/>
              <a:t>Aprahamian</a:t>
            </a:r>
            <a:r>
              <a:rPr lang="en-AU" sz="1100" dirty="0"/>
              <a:t> N, Harper MB, Prabhu SP, </a:t>
            </a:r>
            <a:r>
              <a:rPr lang="en-AU" sz="1100" dirty="0" err="1"/>
              <a:t>Monuteaux</a:t>
            </a:r>
            <a:r>
              <a:rPr lang="en-AU" sz="1100" dirty="0"/>
              <a:t> MC, Sadiq Z, Torres A, Kimia AA. </a:t>
            </a:r>
            <a:r>
              <a:rPr lang="en-AU" sz="1100" dirty="0" err="1"/>
              <a:t>Pediatric</a:t>
            </a:r>
            <a:r>
              <a:rPr lang="en-AU" sz="1100" dirty="0"/>
              <a:t> first time non-febrile seizure with focal manifestations: is emergent imaging indicated?. Seizure. 2014;23(9):740-5 .</a:t>
            </a:r>
          </a:p>
          <a:p>
            <a:pPr>
              <a:lnSpc>
                <a:spcPct val="110000"/>
              </a:lnSpc>
            </a:pPr>
            <a:r>
              <a:rPr lang="en-AU" sz="1100" dirty="0"/>
              <a:t>Dayan PS, Lillis K, Bennett J, et al. Interobserver Agreement in the Assessment of Clinical Findings in Children With First Unprovoked Seizures. </a:t>
            </a:r>
            <a:r>
              <a:rPr lang="en-AU" sz="1100" dirty="0" err="1"/>
              <a:t>Pediatrics</a:t>
            </a:r>
            <a:r>
              <a:rPr lang="en-AU" sz="1100" dirty="0"/>
              <a:t> 2011, 127(5).</a:t>
            </a:r>
          </a:p>
          <a:p>
            <a:pPr>
              <a:lnSpc>
                <a:spcPct val="110000"/>
              </a:lnSpc>
            </a:pPr>
            <a:r>
              <a:rPr lang="en-AU" sz="1100" dirty="0"/>
              <a:t>Gaillard WD, Chiron C, Cross JH, Harvey AS, </a:t>
            </a:r>
            <a:r>
              <a:rPr lang="en-AU" sz="1100" dirty="0" err="1"/>
              <a:t>Kuzniecky</a:t>
            </a:r>
            <a:r>
              <a:rPr lang="en-AU" sz="1100" dirty="0"/>
              <a:t> R, Hertz-Pannier L, Vezina LG, ILAE, Committee for Neuroimaging, Subcommittee for </a:t>
            </a:r>
            <a:r>
              <a:rPr lang="en-AU" sz="1100" dirty="0" err="1"/>
              <a:t>Pediatric</a:t>
            </a:r>
            <a:r>
              <a:rPr lang="en-AU" sz="1100" dirty="0"/>
              <a:t>. Guidelines for imaging infants and children with recent-onset epilepsy. </a:t>
            </a:r>
            <a:r>
              <a:rPr lang="en-AU" sz="1100" dirty="0" err="1"/>
              <a:t>Epilepsia</a:t>
            </a:r>
            <a:r>
              <a:rPr lang="en-AU" sz="1100" dirty="0"/>
              <a:t>. 2009;50(9):2147-53</a:t>
            </a:r>
          </a:p>
          <a:p>
            <a:pPr>
              <a:lnSpc>
                <a:spcPct val="110000"/>
              </a:lnSpc>
            </a:pPr>
            <a:r>
              <a:rPr lang="en-AU" sz="1100" dirty="0" err="1"/>
              <a:t>Kuzniecky</a:t>
            </a:r>
            <a:r>
              <a:rPr lang="en-AU" sz="1100" dirty="0"/>
              <a:t> RI. Neuroimaging of Epilepsy: Therapeutic Implications. </a:t>
            </a:r>
            <a:r>
              <a:rPr lang="en-AU" sz="1100" dirty="0" err="1"/>
              <a:t>NeuroRx</a:t>
            </a:r>
            <a:r>
              <a:rPr lang="en-AU" sz="1100" dirty="0"/>
              <a:t>. 2005;2(2):384-393.</a:t>
            </a:r>
          </a:p>
          <a:p>
            <a:pPr>
              <a:lnSpc>
                <a:spcPct val="110000"/>
              </a:lnSpc>
            </a:pPr>
            <a:r>
              <a:rPr lang="en-AU" sz="1100" dirty="0"/>
              <a:t>Malviya S, Voepel-Lewis T, </a:t>
            </a:r>
            <a:r>
              <a:rPr lang="en-AU" sz="1100" dirty="0" err="1"/>
              <a:t>Eldevik</a:t>
            </a:r>
            <a:r>
              <a:rPr lang="en-AU" sz="1100" dirty="0"/>
              <a:t> OP, Rockwell DT, Wong JH, Tait AR. Sedation and general anaesthesia in children undergoing MRI and CT: adverse events and outcomes. Br J </a:t>
            </a:r>
            <a:r>
              <a:rPr lang="en-AU" sz="1100" dirty="0" err="1"/>
              <a:t>Anaesth</a:t>
            </a:r>
            <a:r>
              <a:rPr lang="en-AU" sz="1100" dirty="0"/>
              <a:t>. 2000 Jun;84(6):743-8</a:t>
            </a:r>
          </a:p>
          <a:p>
            <a:pPr>
              <a:lnSpc>
                <a:spcPct val="110000"/>
              </a:lnSpc>
            </a:pPr>
            <a:r>
              <a:rPr lang="en-AU" sz="1100" dirty="0"/>
              <a:t>Matthews JD, Forsythe AV, Brady Z. et al. Cancer risk in 680 000 people exposed to computed tomography scans in childhood or adolescence: data linkage study of 11 million Australians. BMJ 2013;346:f2360.</a:t>
            </a:r>
          </a:p>
          <a:p>
            <a:pPr>
              <a:lnSpc>
                <a:spcPct val="110000"/>
              </a:lnSpc>
            </a:pPr>
            <a:r>
              <a:rPr lang="en-AU" sz="1100" dirty="0"/>
              <a:t>Pearce MS, </a:t>
            </a:r>
            <a:r>
              <a:rPr lang="en-AU" sz="1100" dirty="0" err="1"/>
              <a:t>Salotti</a:t>
            </a:r>
            <a:r>
              <a:rPr lang="en-AU" sz="1100" dirty="0"/>
              <a:t> JA, Little MP, et al. Radiation exposure from CT scans in childhood and subsequent risk of leukaemia and brain tumours: a retrospective cohort study. Lancet 2012; 380: 499–505.</a:t>
            </a:r>
          </a:p>
          <a:p>
            <a:pPr>
              <a:lnSpc>
                <a:spcPct val="110000"/>
              </a:lnSpc>
            </a:pPr>
            <a:r>
              <a:rPr lang="en-AU" sz="1100" dirty="0"/>
              <a:t>Sharma S, </a:t>
            </a:r>
            <a:r>
              <a:rPr lang="en-AU" sz="1100" dirty="0" err="1"/>
              <a:t>Riviello</a:t>
            </a:r>
            <a:r>
              <a:rPr lang="en-AU" sz="1100" dirty="0"/>
              <a:t> JJ, Harper MB, Baskin MN. The role of emergent neuroimaging in children with new-onset afebrile seizures. </a:t>
            </a:r>
            <a:r>
              <a:rPr lang="en-AU" sz="1100" dirty="0" err="1"/>
              <a:t>Pediatrics</a:t>
            </a:r>
            <a:r>
              <a:rPr lang="en-AU" sz="1100" dirty="0"/>
              <a:t>. 2003;111(1):1-5.</a:t>
            </a:r>
          </a:p>
          <a:p>
            <a:pPr>
              <a:lnSpc>
                <a:spcPct val="110000"/>
              </a:lnSpc>
            </a:pPr>
            <a:endParaRPr lang="en-US" sz="1100" dirty="0"/>
          </a:p>
        </p:txBody>
      </p:sp>
    </p:spTree>
    <p:extLst>
      <p:ext uri="{BB962C8B-B14F-4D97-AF65-F5344CB8AC3E}">
        <p14:creationId xmlns:p14="http://schemas.microsoft.com/office/powerpoint/2010/main" val="79607583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D4C0BBB-0042-4603-A226-6117F3FD5B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14000">
                <a:schemeClr val="accent4">
                  <a:alpha val="28000"/>
                </a:schemeClr>
              </a:gs>
              <a:gs pos="100000">
                <a:schemeClr val="accent5">
                  <a:alpha val="8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C44F520-2598-460E-9F91-B02F60830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9000">
                <a:schemeClr val="accent2">
                  <a:lumMod val="60000"/>
                  <a:lumOff val="40000"/>
                  <a:alpha val="55000"/>
                </a:schemeClr>
              </a:gs>
              <a:gs pos="99000">
                <a:schemeClr val="accent2"/>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9EDC711F-4DA7-4E33-A776-F079ACDA6D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3E32D53-FD05-46F1-97E2-C13949F598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3" y="1"/>
            <a:ext cx="8110817" cy="6858000"/>
          </a:xfrm>
          <a:prstGeom prst="rect">
            <a:avLst/>
          </a:prstGeom>
          <a:gradFill>
            <a:gsLst>
              <a:gs pos="3000">
                <a:schemeClr val="accent5">
                  <a:alpha val="83000"/>
                </a:schemeClr>
              </a:gs>
              <a:gs pos="100000">
                <a:schemeClr val="accent6"/>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DA9E872-DB12-4A7B-A151-052FA0773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26407" y="-626409"/>
            <a:ext cx="6858002" cy="8110820"/>
          </a:xfrm>
          <a:prstGeom prst="rect">
            <a:avLst/>
          </a:prstGeom>
          <a:gradFill>
            <a:gsLst>
              <a:gs pos="11000">
                <a:schemeClr val="accent2">
                  <a:alpha val="50000"/>
                </a:schemeClr>
              </a:gs>
              <a:gs pos="99000">
                <a:schemeClr val="accent4">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3B984CFC-8941-41C1-9730-F447E13EB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878315" y="-1878315"/>
            <a:ext cx="4354180" cy="8110814"/>
          </a:xfrm>
          <a:prstGeom prst="rect">
            <a:avLst/>
          </a:prstGeom>
          <a:gradFill>
            <a:gsLst>
              <a:gs pos="0">
                <a:schemeClr val="accent4">
                  <a:lumMod val="60000"/>
                  <a:lumOff val="40000"/>
                  <a:alpha val="26000"/>
                </a:schemeClr>
              </a:gs>
              <a:gs pos="92000">
                <a:schemeClr val="accent5">
                  <a:alpha val="33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D3185161-AC26-4077-A972-6C3306B241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439" y="447866"/>
            <a:ext cx="6805130" cy="5909388"/>
          </a:xfrm>
          <a:prstGeom prst="rect">
            <a:avLst/>
          </a:prstGeom>
          <a:gradFill>
            <a:gsLst>
              <a:gs pos="38000">
                <a:schemeClr val="accent5">
                  <a:lumMod val="60000"/>
                  <a:lumOff val="40000"/>
                  <a:alpha val="0"/>
                </a:schemeClr>
              </a:gs>
              <a:gs pos="99000">
                <a:schemeClr val="accent5">
                  <a:alpha val="4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39B0F207-7872-4A1E-BCCD-EBF4B8A6AC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178826">
            <a:off x="1555888" y="899682"/>
            <a:ext cx="5005754" cy="5005754"/>
          </a:xfrm>
          <a:prstGeom prst="ellipse">
            <a:avLst/>
          </a:prstGeom>
          <a:gradFill>
            <a:gsLst>
              <a:gs pos="31000">
                <a:schemeClr val="accent6">
                  <a:alpha val="0"/>
                </a:schemeClr>
              </a:gs>
              <a:gs pos="85000">
                <a:schemeClr val="accent6">
                  <a:lumMod val="60000"/>
                  <a:lumOff val="40000"/>
                  <a:alpha val="23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EE53521-A3B7-D94E-93F7-AB2FB093E1A9}"/>
              </a:ext>
            </a:extLst>
          </p:cNvPr>
          <p:cNvSpPr>
            <a:spLocks noGrp="1"/>
          </p:cNvSpPr>
          <p:nvPr>
            <p:ph type="title"/>
          </p:nvPr>
        </p:nvSpPr>
        <p:spPr/>
        <p:txBody>
          <a:bodyPr/>
          <a:lstStyle/>
          <a:p>
            <a:endParaRPr lang="en-US"/>
          </a:p>
        </p:txBody>
      </p:sp>
      <p:pic>
        <p:nvPicPr>
          <p:cNvPr id="6" name="Picture 5" descr="A picture containing knife&#10;&#10;Description automatically generated">
            <a:extLst>
              <a:ext uri="{FF2B5EF4-FFF2-40B4-BE49-F238E27FC236}">
                <a16:creationId xmlns:a16="http://schemas.microsoft.com/office/drawing/2014/main" id="{209DECF0-9C99-E94D-8B0B-C091230C48E4}"/>
              </a:ext>
            </a:extLst>
          </p:cNvPr>
          <p:cNvPicPr>
            <a:picLocks noChangeAspect="1"/>
          </p:cNvPicPr>
          <p:nvPr/>
        </p:nvPicPr>
        <p:blipFill>
          <a:blip r:embed="rId2">
            <a:alphaModFix amt="25000"/>
          </a:blip>
          <a:stretch>
            <a:fillRect/>
          </a:stretch>
        </p:blipFill>
        <p:spPr>
          <a:xfrm>
            <a:off x="761274" y="-9381"/>
            <a:ext cx="5164435" cy="1388755"/>
          </a:xfrm>
          <a:prstGeom prst="rect">
            <a:avLst/>
          </a:prstGeom>
        </p:spPr>
      </p:pic>
      <p:pic>
        <p:nvPicPr>
          <p:cNvPr id="9" name="Picture 8" descr="A picture containing indoor, knife&#10;&#10;Description automatically generated">
            <a:extLst>
              <a:ext uri="{FF2B5EF4-FFF2-40B4-BE49-F238E27FC236}">
                <a16:creationId xmlns:a16="http://schemas.microsoft.com/office/drawing/2014/main" id="{02EFB9A1-425F-0947-8928-62C533F32B32}"/>
              </a:ext>
            </a:extLst>
          </p:cNvPr>
          <p:cNvPicPr>
            <a:picLocks noChangeAspect="1"/>
          </p:cNvPicPr>
          <p:nvPr/>
        </p:nvPicPr>
        <p:blipFill>
          <a:blip r:embed="rId3">
            <a:alphaModFix amt="25000"/>
          </a:blip>
          <a:stretch>
            <a:fillRect/>
          </a:stretch>
        </p:blipFill>
        <p:spPr>
          <a:xfrm>
            <a:off x="761274" y="1415491"/>
            <a:ext cx="5164435" cy="1509376"/>
          </a:xfrm>
          <a:prstGeom prst="rect">
            <a:avLst/>
          </a:prstGeom>
        </p:spPr>
      </p:pic>
      <p:pic>
        <p:nvPicPr>
          <p:cNvPr id="11" name="Picture 10" descr="A picture containing knife, table&#10;&#10;Description automatically generated">
            <a:extLst>
              <a:ext uri="{FF2B5EF4-FFF2-40B4-BE49-F238E27FC236}">
                <a16:creationId xmlns:a16="http://schemas.microsoft.com/office/drawing/2014/main" id="{776EE902-4017-BF40-A9AD-E336866791E3}"/>
              </a:ext>
            </a:extLst>
          </p:cNvPr>
          <p:cNvPicPr>
            <a:picLocks noChangeAspect="1"/>
          </p:cNvPicPr>
          <p:nvPr/>
        </p:nvPicPr>
        <p:blipFill>
          <a:blip r:embed="rId4">
            <a:alphaModFix/>
          </a:blip>
          <a:stretch>
            <a:fillRect/>
          </a:stretch>
        </p:blipFill>
        <p:spPr>
          <a:xfrm>
            <a:off x="761274" y="2962001"/>
            <a:ext cx="5164435" cy="1077154"/>
          </a:xfrm>
          <a:prstGeom prst="rect">
            <a:avLst/>
          </a:prstGeom>
        </p:spPr>
      </p:pic>
      <p:pic>
        <p:nvPicPr>
          <p:cNvPr id="13" name="Picture 12" descr="A picture containing indoor, knife&#10;&#10;Description automatically generated">
            <a:extLst>
              <a:ext uri="{FF2B5EF4-FFF2-40B4-BE49-F238E27FC236}">
                <a16:creationId xmlns:a16="http://schemas.microsoft.com/office/drawing/2014/main" id="{CC46BCB3-4929-A34A-B93D-2A6D50AD2660}"/>
              </a:ext>
            </a:extLst>
          </p:cNvPr>
          <p:cNvPicPr>
            <a:picLocks noChangeAspect="1"/>
          </p:cNvPicPr>
          <p:nvPr/>
        </p:nvPicPr>
        <p:blipFill>
          <a:blip r:embed="rId5">
            <a:alphaModFix amt="25000"/>
          </a:blip>
          <a:stretch>
            <a:fillRect/>
          </a:stretch>
        </p:blipFill>
        <p:spPr>
          <a:xfrm>
            <a:off x="761274" y="4088501"/>
            <a:ext cx="5164434" cy="1360602"/>
          </a:xfrm>
          <a:prstGeom prst="rect">
            <a:avLst/>
          </a:prstGeom>
        </p:spPr>
      </p:pic>
      <p:pic>
        <p:nvPicPr>
          <p:cNvPr id="15" name="Picture 14" descr="A picture containing knife&#10;&#10;Description automatically generated">
            <a:extLst>
              <a:ext uri="{FF2B5EF4-FFF2-40B4-BE49-F238E27FC236}">
                <a16:creationId xmlns:a16="http://schemas.microsoft.com/office/drawing/2014/main" id="{E1DD66A5-E2DB-F548-9DC2-8CAA9CE65828}"/>
              </a:ext>
            </a:extLst>
          </p:cNvPr>
          <p:cNvPicPr>
            <a:picLocks noChangeAspect="1"/>
          </p:cNvPicPr>
          <p:nvPr/>
        </p:nvPicPr>
        <p:blipFill>
          <a:blip r:embed="rId6">
            <a:alphaModFix amt="25000"/>
          </a:blip>
          <a:stretch>
            <a:fillRect/>
          </a:stretch>
        </p:blipFill>
        <p:spPr>
          <a:xfrm>
            <a:off x="761825" y="5468880"/>
            <a:ext cx="5163883" cy="1381039"/>
          </a:xfrm>
          <a:prstGeom prst="rect">
            <a:avLst/>
          </a:prstGeom>
        </p:spPr>
      </p:pic>
      <p:sp>
        <p:nvSpPr>
          <p:cNvPr id="3" name="Content Placeholder 2">
            <a:extLst>
              <a:ext uri="{FF2B5EF4-FFF2-40B4-BE49-F238E27FC236}">
                <a16:creationId xmlns:a16="http://schemas.microsoft.com/office/drawing/2014/main" id="{24615F8F-9AB1-4879-814A-D6F98D649719}"/>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4C2D66A5-298C-47A5-8725-C6EE60A40353}"/>
              </a:ext>
            </a:extLst>
          </p:cNvPr>
          <p:cNvPicPr>
            <a:picLocks noChangeAspect="1"/>
          </p:cNvPicPr>
          <p:nvPr/>
        </p:nvPicPr>
        <p:blipFill>
          <a:blip r:embed="rId7">
            <a:alphaModFix amt="35000"/>
          </a:blip>
          <a:stretch>
            <a:fillRect/>
          </a:stretch>
        </p:blipFill>
        <p:spPr>
          <a:xfrm>
            <a:off x="7237246" y="394248"/>
            <a:ext cx="4267635" cy="6023186"/>
          </a:xfrm>
          <a:prstGeom prst="rect">
            <a:avLst/>
          </a:prstGeom>
        </p:spPr>
      </p:pic>
    </p:spTree>
    <p:extLst>
      <p:ext uri="{BB962C8B-B14F-4D97-AF65-F5344CB8AC3E}">
        <p14:creationId xmlns:p14="http://schemas.microsoft.com/office/powerpoint/2010/main" val="79979600"/>
      </p:ext>
    </p:extLst>
  </p:cSld>
  <p:clrMapOvr>
    <a:masterClrMapping/>
  </p:clrMapOvr>
</p:sld>
</file>

<file path=ppt/theme/theme1.xml><?xml version="1.0" encoding="utf-8"?>
<a:theme xmlns:a="http://schemas.openxmlformats.org/drawingml/2006/main" name="GradientRiseVTI">
  <a:themeElements>
    <a:clrScheme name="AnalogousFromLightSeedRightStep">
      <a:dk1>
        <a:srgbClr val="000000"/>
      </a:dk1>
      <a:lt1>
        <a:srgbClr val="FFFFFF"/>
      </a:lt1>
      <a:dk2>
        <a:srgbClr val="242A41"/>
      </a:dk2>
      <a:lt2>
        <a:srgbClr val="E8E2E4"/>
      </a:lt2>
      <a:accent1>
        <a:srgbClr val="80AA9E"/>
      </a:accent1>
      <a:accent2>
        <a:srgbClr val="77A7AE"/>
      </a:accent2>
      <a:accent3>
        <a:srgbClr val="8BA3C0"/>
      </a:accent3>
      <a:accent4>
        <a:srgbClr val="7F81BA"/>
      </a:accent4>
      <a:accent5>
        <a:srgbClr val="A896C6"/>
      </a:accent5>
      <a:accent6>
        <a:srgbClr val="AE7FBA"/>
      </a:accent6>
      <a:hlink>
        <a:srgbClr val="AE697D"/>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VTI" id="{C2FC082F-B444-4222-AF20-78444CCB5722}" vid="{39F213E4-0CBC-40CB-B3F6-8C5562B6B9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FE167FD-A0D0-9547-8178-BB17A18C1CA9}">
  <we:reference id="wa104380121" version="2.0.0.0" store="en-GB" storeType="OMEX"/>
  <we:alternateReferences>
    <we:reference id="WA104380121"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20136C28A1EED449FDD3E23C62CC2CD" ma:contentTypeVersion="19" ma:contentTypeDescription="Create a new document." ma:contentTypeScope="" ma:versionID="067ad81a764ae9325a5020d9275013bf">
  <xsd:schema xmlns:xsd="http://www.w3.org/2001/XMLSchema" xmlns:xs="http://www.w3.org/2001/XMLSchema" xmlns:p="http://schemas.microsoft.com/office/2006/metadata/properties" xmlns:ns2="d2b77992-edc4-4e3d-b841-c040245cd929" xmlns:ns3="23ddd30f-3d90-4466-aaea-944d9856b714" targetNamespace="http://schemas.microsoft.com/office/2006/metadata/properties" ma:root="true" ma:fieldsID="057ef6c575d5fcdddf0e43ae3a3ecbd1" ns2:_="" ns3:_="">
    <xsd:import namespace="d2b77992-edc4-4e3d-b841-c040245cd929"/>
    <xsd:import namespace="23ddd30f-3d90-4466-aaea-944d9856b71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element ref="ns2:ShortDescription_x002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77992-edc4-4e3d-b841-c040245cd9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acd75f2-112b-4bdb-b5f6-bb7ce9b5a1b1"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ShortDescription_x002e_" ma:index="26" nillable="true" ma:displayName="Short Description." ma:description="Include a short description of the document here to help navigation.&#10;Use Editi in grid view to add notes" ma:format="Dropdown" ma:internalName="ShortDescription_x002e_">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ddd30f-3d90-4466-aaea-944d9856b71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e690a86-2ce1-4748-a335-18bb167dec16}" ma:internalName="TaxCatchAll" ma:showField="CatchAllData" ma:web="23ddd30f-3d90-4466-aaea-944d9856b7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ddd30f-3d90-4466-aaea-944d9856b714" xsi:nil="true"/>
    <ShortDescription_x002e_ xmlns="d2b77992-edc4-4e3d-b841-c040245cd929" xsi:nil="true"/>
    <lcf76f155ced4ddcb4097134ff3c332f xmlns="d2b77992-edc4-4e3d-b841-c040245cd92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2826F0B-E5D0-422C-AFC4-B5E17FD12F1A}"/>
</file>

<file path=customXml/itemProps2.xml><?xml version="1.0" encoding="utf-8"?>
<ds:datastoreItem xmlns:ds="http://schemas.openxmlformats.org/officeDocument/2006/customXml" ds:itemID="{6B3231B8-23BA-4B8C-BB61-26F245452745}"/>
</file>

<file path=customXml/itemProps3.xml><?xml version="1.0" encoding="utf-8"?>
<ds:datastoreItem xmlns:ds="http://schemas.openxmlformats.org/officeDocument/2006/customXml" ds:itemID="{7B94F0E6-AB5A-40D6-AC8B-A5C7E0D08EA1}"/>
</file>

<file path=docProps/app.xml><?xml version="1.0" encoding="utf-8"?>
<Properties xmlns="http://schemas.openxmlformats.org/officeDocument/2006/extended-properties" xmlns:vt="http://schemas.openxmlformats.org/officeDocument/2006/docPropsVTypes">
  <TotalTime>1531</TotalTime>
  <Words>11468</Words>
  <Application>Microsoft Office PowerPoint</Application>
  <PresentationFormat>Widescreen</PresentationFormat>
  <Paragraphs>381</Paragraphs>
  <Slides>124</Slides>
  <Notes>6</Notes>
  <HiddenSlides>7</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124</vt:i4>
      </vt:variant>
    </vt:vector>
  </HeadingPairs>
  <TitlesOfParts>
    <vt:vector size="132" baseType="lpstr">
      <vt:lpstr>Arial</vt:lpstr>
      <vt:lpstr>Avenir Next LT Pro</vt:lpstr>
      <vt:lpstr>Avenir Next LT Pro Light</vt:lpstr>
      <vt:lpstr>Calibri</vt:lpstr>
      <vt:lpstr>Roboto</vt:lpstr>
      <vt:lpstr>Times New Roman</vt:lpstr>
      <vt:lpstr>Tisa Offc Serif Pro</vt:lpstr>
      <vt:lpstr>GradientRiseVTI</vt:lpstr>
      <vt:lpstr>RACP </vt:lpstr>
      <vt:lpstr>PowerPoint Presentation</vt:lpstr>
      <vt:lpstr>PowerPoint Presentation</vt:lpstr>
      <vt:lpstr>The issues (Unnecessary interventions)</vt:lpstr>
      <vt:lpstr>What is </vt:lpstr>
      <vt:lpstr>What is evolve?</vt:lpstr>
      <vt:lpstr>What is evolve?</vt:lpstr>
      <vt:lpstr>What is evolve?</vt:lpstr>
      <vt:lpstr>Examples of low-value care in specialist practice</vt:lpstr>
      <vt:lpstr>Examples of low-value care in specialist practice</vt:lpstr>
      <vt:lpstr>Examples of low-value care in specialist practice</vt:lpstr>
      <vt:lpstr>Examples of low-value care in specialist practice</vt:lpstr>
      <vt:lpstr>Examples of low-value care in specialist practice</vt:lpstr>
      <vt:lpstr>Examples of low-value care in specialist practice</vt:lpstr>
      <vt:lpstr>Examples of low-value care in specialist practice</vt:lpstr>
      <vt:lpstr>What is high-value care?</vt:lpstr>
      <vt:lpstr>What is high-value care?</vt:lpstr>
      <vt:lpstr>What is high-value care?</vt:lpstr>
      <vt:lpstr>What does Evolve mean for physicians?</vt:lpstr>
      <vt:lpstr>What does Evolve mean for physicians?</vt:lpstr>
      <vt:lpstr>What does Evolve mean for physicians?</vt:lpstr>
      <vt:lpstr>What does Evolve mean for physicians?</vt:lpstr>
      <vt:lpstr>What does Evolve mean for physicians?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vt:lpstr>
      <vt:lpstr>  </vt:lpstr>
      <vt:lpstr>  </vt:lpstr>
      <vt:lpstr>  </vt:lpstr>
      <vt:lpstr>  </vt:lpstr>
      <vt:lpstr>Knowledge mobilisation</vt:lpstr>
      <vt:lpstr>‘More is always better’</vt:lpstr>
      <vt:lpstr>PowerPoint Presentation</vt:lpstr>
      <vt:lpstr>evolution</vt:lpstr>
      <vt:lpstr>What is there for pediatricians?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evidence</vt:lpstr>
      <vt:lpstr>PowerPoint Presentation</vt:lpstr>
      <vt:lpstr>PowerPoint Presentation</vt:lpstr>
      <vt:lpstr>PowerPoint Presentation</vt:lpstr>
      <vt:lpstr>PowerPoint Presentation</vt:lpstr>
      <vt:lpstr>PowerPoint Presentation</vt:lpstr>
      <vt:lpstr>evidence</vt:lpstr>
      <vt:lpstr>PowerPoint Presentation</vt:lpstr>
      <vt:lpstr>What is there for pediatricians?</vt:lpstr>
      <vt:lpstr>PowerPoint Presentation</vt:lpstr>
      <vt:lpstr>rationale</vt:lpstr>
      <vt:lpstr>rationale</vt:lpstr>
      <vt:lpstr>PowerPoint Presentation</vt:lpstr>
      <vt:lpstr>evidence</vt:lpstr>
      <vt:lpstr>PowerPoint Presentation</vt:lpstr>
      <vt:lpstr>rationale</vt:lpstr>
      <vt:lpstr>rationale</vt:lpstr>
      <vt:lpstr>rationale</vt:lpstr>
      <vt:lpstr>rationale</vt:lpstr>
      <vt:lpstr>rationale</vt:lpstr>
      <vt:lpstr>PowerPoint Presentation</vt:lpstr>
      <vt:lpstr>evidence</vt:lpstr>
      <vt:lpstr>PowerPoint Presentation</vt:lpstr>
      <vt:lpstr>rationale</vt:lpstr>
      <vt:lpstr>rationale</vt:lpstr>
      <vt:lpstr>rationale</vt:lpstr>
      <vt:lpstr>rationale</vt:lpstr>
      <vt:lpstr>rationale</vt:lpstr>
      <vt:lpstr>PowerPoint Presentation</vt:lpstr>
      <vt:lpstr>PowerPoint Presentation</vt:lpstr>
      <vt:lpstr>rationale</vt:lpstr>
      <vt:lpstr>rationale</vt:lpstr>
      <vt:lpstr>rationale</vt:lpstr>
      <vt:lpstr>rationale</vt:lpstr>
      <vt:lpstr>rationale</vt:lpstr>
      <vt:lpstr>rationale</vt:lpstr>
      <vt:lpstr>PowerPoint Presentation</vt:lpstr>
      <vt:lpstr>evidence</vt:lpstr>
      <vt:lpstr>PowerPoint Presentation</vt:lpstr>
      <vt:lpstr>rationale</vt:lpstr>
      <vt:lpstr>rationale</vt:lpstr>
      <vt:lpstr>rationale</vt:lpstr>
      <vt:lpstr>PowerPoint Presentation</vt:lpstr>
      <vt:lpstr>Evidence</vt:lpstr>
      <vt:lpstr>PowerPoint Presentation</vt:lpstr>
      <vt:lpstr>Evolve Research</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RACP</dc:title>
  <dc:creator>Janaka Tennakoon</dc:creator>
  <cp:lastModifiedBy>Gemma Altinger</cp:lastModifiedBy>
  <cp:revision>9</cp:revision>
  <dcterms:created xsi:type="dcterms:W3CDTF">2020-07-07T00:56:53Z</dcterms:created>
  <dcterms:modified xsi:type="dcterms:W3CDTF">2020-09-16T03:55:14Z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0x010100420136C28A1EED449FDD3E23C62CC2CD</vt:lpwstr>
  </property>
</Properties>
</file>