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7" r:id="rId2"/>
    <p:sldMasterId id="2147483700" r:id="rId3"/>
  </p:sldMasterIdLst>
  <p:notesMasterIdLst>
    <p:notesMasterId r:id="rId35"/>
  </p:notesMasterIdLst>
  <p:handoutMasterIdLst>
    <p:handoutMasterId r:id="rId36"/>
  </p:handoutMasterIdLst>
  <p:sldIdLst>
    <p:sldId id="274" r:id="rId4"/>
    <p:sldId id="298" r:id="rId5"/>
    <p:sldId id="299" r:id="rId6"/>
    <p:sldId id="300" r:id="rId7"/>
    <p:sldId id="301" r:id="rId8"/>
    <p:sldId id="297" r:id="rId9"/>
    <p:sldId id="277" r:id="rId10"/>
    <p:sldId id="278" r:id="rId11"/>
    <p:sldId id="292" r:id="rId12"/>
    <p:sldId id="291" r:id="rId13"/>
    <p:sldId id="293" r:id="rId14"/>
    <p:sldId id="294" r:id="rId15"/>
    <p:sldId id="295" r:id="rId16"/>
    <p:sldId id="302" r:id="rId17"/>
    <p:sldId id="303" r:id="rId18"/>
    <p:sldId id="304" r:id="rId19"/>
    <p:sldId id="306" r:id="rId20"/>
    <p:sldId id="307" r:id="rId21"/>
    <p:sldId id="308" r:id="rId22"/>
    <p:sldId id="309" r:id="rId23"/>
    <p:sldId id="310" r:id="rId24"/>
    <p:sldId id="421" r:id="rId25"/>
    <p:sldId id="305" r:id="rId26"/>
    <p:sldId id="414" r:id="rId27"/>
    <p:sldId id="415" r:id="rId28"/>
    <p:sldId id="416" r:id="rId29"/>
    <p:sldId id="417" r:id="rId30"/>
    <p:sldId id="290" r:id="rId31"/>
    <p:sldId id="418" r:id="rId32"/>
    <p:sldId id="420" r:id="rId33"/>
    <p:sldId id="419" r:id="rId34"/>
  </p:sldIdLst>
  <p:sldSz cx="9144000" cy="5148263"/>
  <p:notesSz cx="6858000" cy="9144000"/>
  <p:defaultTextStyle>
    <a:defPPr>
      <a:defRPr lang="en-US"/>
    </a:defPPr>
    <a:lvl1pPr marL="0" indent="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FontTx/>
      <a:buNone/>
      <a:defRPr sz="2000" kern="1200" baseline="0">
        <a:solidFill>
          <a:schemeClr val="tx1"/>
        </a:solidFill>
        <a:latin typeface="+mn-lt"/>
        <a:ea typeface="+mn-ea"/>
        <a:cs typeface="+mn-cs"/>
      </a:defRPr>
    </a:lvl1pPr>
    <a:lvl2pPr marL="0" indent="0" algn="l" defTabSz="685800" rtl="0" eaLnBrk="1" latinLnBrk="0" hangingPunct="1">
      <a:lnSpc>
        <a:spcPct val="98000"/>
      </a:lnSpc>
      <a:spcBef>
        <a:spcPts val="375"/>
      </a:spcBef>
      <a:buFontTx/>
      <a:buNone/>
      <a:defRPr sz="2000" b="1" i="0" kern="1200" baseline="0">
        <a:solidFill>
          <a:schemeClr val="tx2"/>
        </a:solidFill>
        <a:latin typeface="+mj-lt"/>
        <a:ea typeface="+mn-ea"/>
        <a:cs typeface="+mn-cs"/>
      </a:defRPr>
    </a:lvl2pPr>
    <a:lvl3pPr marL="468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20000"/>
      <a:buFont typeface="Calibri" panose="020F0502020204030204" pitchFamily="34" charset="0"/>
      <a:buChar char="●"/>
      <a:defRPr sz="2000" kern="1200" baseline="0">
        <a:solidFill>
          <a:schemeClr val="tx1"/>
        </a:solidFill>
        <a:latin typeface="+mn-lt"/>
        <a:ea typeface="+mn-ea"/>
        <a:cs typeface="+mn-cs"/>
      </a:defRPr>
    </a:lvl3pPr>
    <a:lvl4pPr marL="936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00000"/>
      <a:buFont typeface="Arial" panose="020B0604020202020204" pitchFamily="34" charset="0"/>
      <a:buChar char="—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404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20000"/>
      <a:buFont typeface="Wingdings" panose="05000000000000000000" pitchFamily="2" charset="2"/>
      <a:buChar char="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1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85F01EC-6FE7-43F9-B863-10CF3ED7CFCE}">
  <a:tblStyle styleId="{785F01EC-6FE7-43F9-B863-10CF3ED7CFCE}" styleName="SCV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3175" cmpd="sng">
              <a:solidFill>
                <a:schemeClr val="lt2"/>
              </a:solidFill>
            </a:ln>
          </a:top>
          <a:bottom>
            <a:ln w="3175" cmpd="sng">
              <a:solidFill>
                <a:schemeClr val="accent5"/>
              </a:solidFill>
            </a:ln>
          </a:bottom>
          <a:insideH>
            <a:ln w="3175" cmpd="sng">
              <a:solidFill>
                <a:schemeClr val="accent5"/>
              </a:solidFill>
            </a:ln>
          </a:insideH>
          <a:insideV>
            <a:ln w="12700" cmpd="sng">
              <a:noFill/>
            </a:ln>
          </a:insideV>
        </a:tcBdr>
        <a:fill>
          <a:noFill/>
        </a:fill>
      </a:tcStyle>
    </a:wholeTbl>
    <a:firstCol>
      <a:tcTxStyle b="on">
        <a:fontRef idx="minor">
          <a:schemeClr val="dk2"/>
        </a:fontRef>
        <a:schemeClr val="dk2"/>
      </a:tcTxStyle>
      <a:tcStyle>
        <a:tcBdr/>
        <a:fill>
          <a:noFill/>
        </a:fill>
      </a:tcStyle>
    </a:firstCol>
    <a:firstRow>
      <a:tcTxStyle b="on">
        <a:fontRef idx="minor">
          <a:schemeClr val="dk2"/>
        </a:fontRef>
        <a:schemeClr val="dk2"/>
      </a:tcTxStyle>
      <a:tcStyle>
        <a:tcBdr>
          <a:bottom>
            <a:ln w="38100" cmpd="sng">
              <a:solidFill>
                <a:schemeClr val="accent6"/>
              </a:solidFill>
            </a:ln>
          </a:bottom>
        </a:tcBdr>
        <a:fill>
          <a:solidFill>
            <a:schemeClr val="lt2"/>
          </a:solidFill>
        </a:fill>
      </a:tcStyle>
    </a:firstRow>
  </a:tblStyle>
  <a:tblStyle styleId="{450DDCDF-74B0-44AD-A3D2-FDAAE5D156A9}" styleName="SCV Table First Column Shad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3175" cmpd="sng">
              <a:solidFill>
                <a:schemeClr val="accent5"/>
              </a:solidFill>
            </a:ln>
          </a:top>
          <a:bottom>
            <a:ln w="3175" cmpd="sng">
              <a:solidFill>
                <a:schemeClr val="accent5"/>
              </a:solidFill>
            </a:ln>
          </a:bottom>
          <a:insideH>
            <a:ln w="3175" cmpd="sng">
              <a:solidFill>
                <a:schemeClr val="accent5"/>
              </a:solidFill>
            </a:ln>
          </a:insideH>
          <a:insideV>
            <a:ln w="12700" cmpd="sng">
              <a:noFill/>
            </a:ln>
          </a:insideV>
        </a:tcBdr>
        <a:fill>
          <a:noFill/>
        </a:fill>
      </a:tcStyle>
    </a:wholeTbl>
    <a:firstCol>
      <a:tcTxStyle b="on">
        <a:fontRef idx="minor">
          <a:schemeClr val="dk2"/>
        </a:fontRef>
        <a:schemeClr val="dk2"/>
      </a:tcTxStyle>
      <a:tcStyle>
        <a:tcBdr/>
        <a:fill>
          <a:solidFill>
            <a:schemeClr val="lt2"/>
          </a:solidFill>
        </a:fill>
      </a:tcStyle>
    </a:firstCo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6" autoAdjust="0"/>
    <p:restoredTop sz="77488" autoAdjust="0"/>
  </p:normalViewPr>
  <p:slideViewPr>
    <p:cSldViewPr snapToGrid="0">
      <p:cViewPr varScale="1">
        <p:scale>
          <a:sx n="54" d="100"/>
          <a:sy n="54" d="100"/>
        </p:scale>
        <p:origin x="965" y="48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2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13276864909196"/>
          <c:y val="0.1200515377039862"/>
          <c:w val="0.75738712242726103"/>
          <c:h val="0.598503275015367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 of discharge (day 0)</c:v>
                </c:pt>
              </c:strCache>
            </c:strRef>
          </c:tx>
          <c:spPr>
            <a:solidFill>
              <a:schemeClr val="tx1"/>
            </a:solidFill>
            <a:ln w="317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E34-0A40-8177-4F1DC9193800}"/>
              </c:ext>
            </c:extLst>
          </c:dPt>
          <c:dPt>
            <c:idx val="1"/>
            <c:invertIfNegative val="0"/>
            <c:bubble3D val="0"/>
            <c:spPr>
              <a:solidFill>
                <a:srgbClr val="008080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E34-0A40-8177-4F1DC9193800}"/>
              </c:ext>
            </c:extLst>
          </c:dPt>
          <c:cat>
            <c:strRef>
              <c:f>Sheet1!$A$2:$A$3</c:f>
              <c:strCache>
                <c:ptCount val="2"/>
                <c:pt idx="0">
                  <c:v>NSW</c:v>
                </c:pt>
                <c:pt idx="1">
                  <c:v>Victoria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34-0A40-8177-4F1DC91938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1-30 days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699FF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4E34-0A40-8177-4F1DC9193800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4E34-0A40-8177-4F1DC9193800}"/>
              </c:ext>
            </c:extLst>
          </c:dPt>
          <c:cat>
            <c:strRef>
              <c:f>Sheet1!$A$2:$A$3</c:f>
              <c:strCache>
                <c:ptCount val="2"/>
                <c:pt idx="0">
                  <c:v>NSW</c:v>
                </c:pt>
                <c:pt idx="1">
                  <c:v>Victoria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30.6</c:v>
                </c:pt>
                <c:pt idx="1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E34-0A40-8177-4F1DC91938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29128832"/>
        <c:axId val="229677696"/>
      </c:barChart>
      <c:catAx>
        <c:axId val="229128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29677696"/>
        <c:crosses val="autoZero"/>
        <c:auto val="1"/>
        <c:lblAlgn val="ctr"/>
        <c:lblOffset val="100"/>
        <c:noMultiLvlLbl val="0"/>
      </c:catAx>
      <c:valAx>
        <c:axId val="229677696"/>
        <c:scaling>
          <c:orientation val="minMax"/>
          <c:max val="75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r>
                  <a:rPr lang="en-AU" b="0" dirty="0">
                    <a:solidFill>
                      <a:schemeClr val="tx1"/>
                    </a:solidFill>
                  </a:rPr>
                  <a:t>Percent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en-US"/>
          </a:p>
        </c:txPr>
        <c:crossAx val="229128832"/>
        <c:crosses val="autoZero"/>
        <c:crossBetween val="between"/>
        <c:majorUnit val="25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13276864909196"/>
          <c:y val="0.1200515377039862"/>
          <c:w val="0.75738712242726103"/>
          <c:h val="0.608581586172964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Warfarin</c:v>
                </c:pt>
              </c:strCache>
            </c:strRef>
          </c:tx>
          <c:spPr>
            <a:solidFill>
              <a:schemeClr val="tx1"/>
            </a:solidFill>
            <a:ln w="317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13A-D045-9031-102D1BB85A0B}"/>
              </c:ext>
            </c:extLst>
          </c:dPt>
          <c:dPt>
            <c:idx val="1"/>
            <c:invertIfNegative val="0"/>
            <c:bubble3D val="0"/>
            <c:spPr>
              <a:solidFill>
                <a:srgbClr val="008080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13A-D045-9031-102D1BB85A0B}"/>
              </c:ext>
            </c:extLst>
          </c:dPt>
          <c:cat>
            <c:strRef>
              <c:f>Sheet1!$A$2:$A$3</c:f>
              <c:strCache>
                <c:ptCount val="2"/>
                <c:pt idx="0">
                  <c:v>NSW</c:v>
                </c:pt>
                <c:pt idx="1">
                  <c:v>Victoria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91.4</c:v>
                </c:pt>
                <c:pt idx="1">
                  <c:v>90.8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3A-D045-9031-102D1BB85A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NOAC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6699FF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A13A-D045-9031-102D1BB85A0B}"/>
              </c:ext>
            </c:extLst>
          </c:dPt>
          <c:dPt>
            <c:idx val="1"/>
            <c:invertIfNegative val="0"/>
            <c:bubble3D val="0"/>
            <c:spPr>
              <a:solidFill>
                <a:srgbClr val="33CCCC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A13A-D045-9031-102D1BB85A0B}"/>
              </c:ext>
            </c:extLst>
          </c:dPt>
          <c:cat>
            <c:strRef>
              <c:f>Sheet1!$A$2:$A$3</c:f>
              <c:strCache>
                <c:ptCount val="2"/>
                <c:pt idx="0">
                  <c:v>NSW</c:v>
                </c:pt>
                <c:pt idx="1">
                  <c:v>Victoria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8.6</c:v>
                </c:pt>
                <c:pt idx="1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13A-D045-9031-102D1BB85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48008320"/>
        <c:axId val="156394624"/>
      </c:barChart>
      <c:catAx>
        <c:axId val="14800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156394624"/>
        <c:crosses val="autoZero"/>
        <c:auto val="1"/>
        <c:lblAlgn val="ctr"/>
        <c:lblOffset val="100"/>
        <c:noMultiLvlLbl val="0"/>
      </c:catAx>
      <c:valAx>
        <c:axId val="156394624"/>
        <c:scaling>
          <c:orientation val="minMax"/>
          <c:max val="100"/>
          <c:min val="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>
                    <a:solidFill>
                      <a:schemeClr val="tx1"/>
                    </a:solidFill>
                  </a:defRPr>
                </a:pPr>
                <a:r>
                  <a:rPr lang="en-AU" b="0" dirty="0">
                    <a:solidFill>
                      <a:schemeClr val="tx1"/>
                    </a:solidFill>
                  </a:rPr>
                  <a:t>Percent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en-US"/>
          </a:p>
        </c:txPr>
        <c:crossAx val="148008320"/>
        <c:crosses val="autoZero"/>
        <c:crossBetween val="between"/>
        <c:majorUnit val="25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"/>
          <c:y val="0.81748300559431419"/>
          <c:w val="0.35860110053503502"/>
          <c:h val="0.182516994405685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0.29327</cdr:x>
      <cdr:y>0.32541</cdr:y>
    </cdr:from>
    <cdr:to>
      <cdr:x>0.46786</cdr:x>
      <cdr:y>0.42549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46221" y="993017"/>
          <a:ext cx="801448" cy="30543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0000"/>
          </a:solidFill>
          <a:prstDash val="solid"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342900" marR="0" indent="-342900" algn="ctr" defTabSz="914400" rtl="0" eaLnBrk="1" fontAlgn="auto" latinLnBrk="0" hangingPunct="1">
            <a:lnSpc>
              <a:spcPct val="100000"/>
            </a:lnSpc>
            <a:spcBef>
              <a:spcPct val="2000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</a:pPr>
          <a:r>
            <a: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rPr>
            <a:t>35%</a:t>
          </a:r>
        </a:p>
      </cdr:txBody>
    </cdr:sp>
  </cdr:relSizeAnchor>
  <cdr:relSizeAnchor xmlns:cdr="http://schemas.openxmlformats.org/drawingml/2006/chartDrawing">
    <cdr:from>
      <cdr:x>0.6691</cdr:x>
      <cdr:y>0.35301</cdr:y>
    </cdr:from>
    <cdr:to>
      <cdr:x>0.84369</cdr:x>
      <cdr:y>0.45554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7642350-A5B9-0D4E-9E5A-AABD210097F0}"/>
            </a:ext>
          </a:extLst>
        </cdr:cNvPr>
        <cdr:cNvSpPr txBox="1"/>
      </cdr:nvSpPr>
      <cdr:spPr>
        <a:xfrm xmlns:a="http://schemas.openxmlformats.org/drawingml/2006/main">
          <a:off x="3071476" y="1077247"/>
          <a:ext cx="801451" cy="31290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0000"/>
          </a:solidFill>
          <a:prstDash val="solid"/>
        </a:ln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A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pPr marL="342900" marR="0" indent="-342900" algn="ctr" defTabSz="914400" rtl="0" eaLnBrk="1" fontAlgn="auto" latinLnBrk="0" hangingPunct="1">
            <a:lnSpc>
              <a:spcPct val="100000"/>
            </a:lnSpc>
            <a:spcBef>
              <a:spcPct val="20000"/>
            </a:spcBef>
            <a:spcAft>
              <a:spcPts val="0"/>
            </a:spcAft>
            <a:buClrTx/>
            <a:buSzTx/>
            <a:buFont typeface="Arial" pitchFamily="34" charset="0"/>
            <a:buNone/>
            <a:tabLst/>
          </a:pPr>
          <a:r>
            <a: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rPr>
            <a:t>30%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D95FFB-6DF1-4E7F-BBC9-C647C36F5F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F7C48-B208-4EE2-B036-3CB7E49172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24BF4-3BBC-41B9-B2CA-A8750E2EE9EC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49500-DE5C-42BD-A4FE-119036358E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BC908-B90B-4F01-90E4-14843EE571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084E4-C499-4E44-933D-F1C0D519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D75A7-A785-4641-97D6-B79176D50B34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429E-84F1-4454-9E84-CF1ED96B8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1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5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8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89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1513" y="542925"/>
            <a:ext cx="5507037" cy="4130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EA49A-F82C-42A2-88D3-345B84128ADC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348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WILL EXPLAIN UNDER COPAYMENT ISSUE HERE</a:t>
            </a:r>
          </a:p>
          <a:p>
            <a:endParaRPr lang="en-AU" dirty="0"/>
          </a:p>
          <a:p>
            <a:r>
              <a:rPr lang="en-AU" dirty="0"/>
              <a:t>EXCLUSIONS ARE ROUGHLY</a:t>
            </a:r>
            <a:r>
              <a:rPr lang="en-AU" baseline="0" dirty="0"/>
              <a:t> IN ORDER OF FREQUENCY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00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18B18-0639-4D18-8C86-3E53FFDEA5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00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830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WILL EXPLAIN UNDER COPAYMENT ISSUE HERE</a:t>
            </a:r>
          </a:p>
          <a:p>
            <a:endParaRPr lang="en-AU" dirty="0"/>
          </a:p>
          <a:p>
            <a:r>
              <a:rPr lang="en-AU" dirty="0"/>
              <a:t>EXCLUSIONS ARE ROUGHLY</a:t>
            </a:r>
            <a:r>
              <a:rPr lang="en-AU" baseline="0" dirty="0"/>
              <a:t> IN ORDER OF FREQUENCY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600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18B18-0639-4D18-8C86-3E53FFDEA5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600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546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5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7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0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56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0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00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00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00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0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4441" cy="514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00" y="1818000"/>
            <a:ext cx="7200000" cy="1152000"/>
          </a:xfrm>
        </p:spPr>
        <p:txBody>
          <a:bodyPr anchor="b"/>
          <a:lstStyle>
            <a:lvl1pPr algn="l">
              <a:lnSpc>
                <a:spcPct val="100000"/>
              </a:lnSpc>
              <a:defRPr sz="35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2952000"/>
            <a:ext cx="7200000" cy="72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8000" y="1699200"/>
            <a:ext cx="4752000" cy="0"/>
          </a:xfrm>
          <a:prstGeom prst="line">
            <a:avLst/>
          </a:prstGeom>
          <a:ln w="38100">
            <a:solidFill>
              <a:srgbClr val="00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1368000"/>
            <a:ext cx="3600000" cy="288000"/>
          </a:xfrm>
        </p:spPr>
        <p:txBody>
          <a:bodyPr anchor="ctr" anchorCtr="0"/>
          <a:lstStyle>
            <a:lvl1pPr>
              <a:defRPr sz="1200" b="1" baseline="0"/>
            </a:lvl1pPr>
          </a:lstStyle>
          <a:p>
            <a:pPr lvl="0"/>
            <a:r>
              <a:rPr lang="en-US" dirty="0"/>
              <a:t>Day Month Year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203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2000"/>
            <a:ext cx="7776000" cy="309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8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ubheads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31CD4-82E6-4B86-93AF-80A4E1187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8000" y="1782000"/>
            <a:ext cx="3844800" cy="684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01EA31C-2752-4408-9F95-C793B94E73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4000" y="1782000"/>
            <a:ext cx="3844800" cy="684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F4A0907-A8F3-4307-9E78-4EE4F26277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213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A19B4D0-F0A4-4EDE-AA09-F42A8B2D4A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88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908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 baseline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5ADA753-B141-4A69-973B-F516E81F5B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0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4167390-9AA1-41C0-812E-1F3F257346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628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3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4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94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788103" y="0"/>
            <a:ext cx="4355901" cy="514826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Picture goes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75100" y="1340443"/>
            <a:ext cx="4104084" cy="274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4" y="4420406"/>
            <a:ext cx="493777" cy="479363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75100" y="423581"/>
            <a:ext cx="7938882" cy="4366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140737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75100" y="423581"/>
            <a:ext cx="7938882" cy="4366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75671" y="1340443"/>
            <a:ext cx="8101013" cy="2730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0267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44" y="-74613"/>
            <a:ext cx="2782068" cy="2994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4" y="33499"/>
            <a:ext cx="1489460" cy="973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589640"/>
            <a:ext cx="882398" cy="52512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5668" y="2574132"/>
            <a:ext cx="5913834" cy="1135176"/>
          </a:xfrm>
        </p:spPr>
        <p:txBody>
          <a:bodyPr anchor="t"/>
          <a:lstStyle>
            <a:lvl1pPr>
              <a:lnSpc>
                <a:spcPts val="3814"/>
              </a:lnSpc>
              <a:spcAft>
                <a:spcPts val="0"/>
              </a:spcAft>
              <a:defRPr sz="3453">
                <a:solidFill>
                  <a:schemeClr val="accent2"/>
                </a:solidFill>
              </a:defRPr>
            </a:lvl1pPr>
            <a:lvl2pPr>
              <a:lnSpc>
                <a:spcPts val="3814"/>
              </a:lnSpc>
              <a:spcAft>
                <a:spcPts val="0"/>
              </a:spcAft>
              <a:defRPr sz="2027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415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75100" y="423581"/>
            <a:ext cx="7938882" cy="4366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75671" y="1340443"/>
            <a:ext cx="8101013" cy="2730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368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har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75667" y="1340441"/>
            <a:ext cx="1674000" cy="1909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61079" y="1340442"/>
            <a:ext cx="3915605" cy="3080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75100" y="423581"/>
            <a:ext cx="7938882" cy="4366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5104" y="3384973"/>
            <a:ext cx="1674019" cy="973046"/>
          </a:xfrm>
        </p:spPr>
        <p:txBody>
          <a:bodyPr/>
          <a:lstStyle>
            <a:lvl1pPr algn="ctr">
              <a:lnSpc>
                <a:spcPts val="883"/>
              </a:lnSpc>
              <a:spcAft>
                <a:spcPts val="600"/>
              </a:spcAft>
              <a:defRPr sz="676" b="0">
                <a:solidFill>
                  <a:schemeClr val="tx1"/>
                </a:solidFill>
              </a:defRPr>
            </a:lvl1pPr>
            <a:lvl2pPr algn="ctr">
              <a:lnSpc>
                <a:spcPts val="706"/>
              </a:lnSpc>
              <a:defRPr sz="676"/>
            </a:lvl2pPr>
            <a:lvl3pPr algn="ctr">
              <a:lnSpc>
                <a:spcPts val="706"/>
              </a:lnSpc>
              <a:defRPr sz="676"/>
            </a:lvl3pPr>
            <a:lvl4pPr algn="ctr">
              <a:lnSpc>
                <a:spcPts val="706"/>
              </a:lnSpc>
              <a:defRPr sz="676"/>
            </a:lvl4pPr>
            <a:lvl5pPr algn="ctr">
              <a:lnSpc>
                <a:spcPts val="706"/>
              </a:lnSpc>
              <a:defRPr sz="6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/>
          </p:nvPr>
        </p:nvSpPr>
        <p:spPr>
          <a:xfrm>
            <a:off x="2810904" y="1340441"/>
            <a:ext cx="1674000" cy="1909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818012" y="3384973"/>
            <a:ext cx="1674019" cy="973046"/>
          </a:xfrm>
        </p:spPr>
        <p:txBody>
          <a:bodyPr/>
          <a:lstStyle>
            <a:lvl1pPr algn="ctr">
              <a:lnSpc>
                <a:spcPts val="883"/>
              </a:lnSpc>
              <a:spcAft>
                <a:spcPts val="600"/>
              </a:spcAft>
              <a:defRPr sz="676" b="0">
                <a:solidFill>
                  <a:schemeClr val="tx1"/>
                </a:solidFill>
              </a:defRPr>
            </a:lvl1pPr>
            <a:lvl2pPr algn="ctr">
              <a:lnSpc>
                <a:spcPts val="706"/>
              </a:lnSpc>
              <a:defRPr sz="676"/>
            </a:lvl2pPr>
            <a:lvl3pPr algn="ctr">
              <a:lnSpc>
                <a:spcPts val="706"/>
              </a:lnSpc>
              <a:defRPr sz="676"/>
            </a:lvl3pPr>
            <a:lvl4pPr algn="ctr">
              <a:lnSpc>
                <a:spcPts val="706"/>
              </a:lnSpc>
              <a:defRPr sz="676"/>
            </a:lvl4pPr>
            <a:lvl5pPr algn="ctr">
              <a:lnSpc>
                <a:spcPts val="706"/>
              </a:lnSpc>
              <a:defRPr sz="676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1212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788103" y="0"/>
            <a:ext cx="4355901" cy="5148263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AU" dirty="0"/>
              <a:t>Picture goes here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75100" y="1340443"/>
            <a:ext cx="4104084" cy="274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4" y="4420406"/>
            <a:ext cx="493777" cy="479363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75100" y="423581"/>
            <a:ext cx="7938882" cy="4366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66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3999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800000"/>
            <a:ext cx="6840000" cy="576000"/>
          </a:xfrm>
        </p:spPr>
        <p:txBody>
          <a:bodyPr anchor="b"/>
          <a:lstStyle>
            <a:lvl1pPr>
              <a:lnSpc>
                <a:spcPct val="10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2358000"/>
            <a:ext cx="6840000" cy="108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38000" y="1699200"/>
            <a:ext cx="2167200" cy="0"/>
          </a:xfrm>
          <a:prstGeom prst="line">
            <a:avLst/>
          </a:prstGeom>
          <a:ln w="38100">
            <a:solidFill>
              <a:srgbClr val="00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39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671" y="1340441"/>
            <a:ext cx="3430507" cy="2585833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21351" y="1340441"/>
            <a:ext cx="3430507" cy="2585833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2114196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667" y="1340441"/>
            <a:ext cx="3699300" cy="2998091"/>
          </a:xfrm>
        </p:spPr>
        <p:txBody>
          <a:bodyPr/>
          <a:lstStyle>
            <a:lvl5pPr>
              <a:defRPr baseline="0"/>
            </a:lvl5pPr>
          </a:lstStyle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863582" y="1340441"/>
            <a:ext cx="3650400" cy="29986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2116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8303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153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3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2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5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7BD48D60-1B5E-4BDB-91AB-19EAAC3BAAE5}" type="datetimeFigureOut">
              <a:rPr lang="en-AU" smtClean="0"/>
              <a:t>22/11/2019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4C7A1E3E-3974-4712-A6CB-C388531444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7334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7BD48D60-1B5E-4BDB-91AB-19EAAC3BAAE5}" type="datetimeFigureOut">
              <a:rPr lang="en-AU" smtClean="0"/>
              <a:t>22/11/2019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/>
          <a:lstStyle/>
          <a:p>
            <a:fld id="{4C7A1E3E-3974-4712-A6CB-C388531444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7598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313" y="325343"/>
            <a:ext cx="8208962" cy="346569"/>
          </a:xfrm>
        </p:spPr>
        <p:txBody>
          <a:bodyPr/>
          <a:lstStyle>
            <a:lvl1pPr>
              <a:defRPr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68313" y="921206"/>
            <a:ext cx="8208962" cy="3458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48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313" y="325342"/>
            <a:ext cx="8208962" cy="346792"/>
          </a:xfrm>
        </p:spPr>
        <p:txBody>
          <a:bodyPr/>
          <a:lstStyle>
            <a:lvl1pPr>
              <a:defRPr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90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C9E34-030C-4B09-8117-DDA91C86F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552"/>
            <a:ext cx="6858000" cy="1792358"/>
          </a:xfrm>
        </p:spPr>
        <p:txBody>
          <a:bodyPr anchor="b"/>
          <a:lstStyle>
            <a:lvl1pPr algn="ctr">
              <a:defRPr sz="45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A51DB3-9F22-44F1-8773-3247903DF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4030"/>
            <a:ext cx="6858000" cy="1242971"/>
          </a:xfrm>
        </p:spPr>
        <p:txBody>
          <a:bodyPr/>
          <a:lstStyle>
            <a:lvl1pPr marL="0" indent="0" algn="ctr">
              <a:buNone/>
              <a:defRPr sz="1802"/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85427-7107-4A34-87EC-925D9AFB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2FB7-A90E-4FBA-9573-AECF562387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4F92D-A8C2-4BF0-AD8C-2224F036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58D33-302F-49D2-9474-4195721E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16D9-D9D3-4981-A9C6-184B1359C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39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EDB73-AA08-4415-ADC6-A21791E3D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33B9-86E2-4E1E-9B6C-0496B54B9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FA2F7-C759-4E7C-ABE3-B8715FF4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2FB7-A90E-4FBA-9573-AECF562387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EB032-1B05-4605-99DD-EFD0E128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493BB-CAD6-431B-8E11-EFEA4EB4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16D9-D9D3-4981-A9C6-184B1359C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4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2000"/>
            <a:ext cx="7740000" cy="288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Insert text here. Click the Increase List Level button once for a heading and twice for a bullet. Use the Decrease List Level button to move back through styles.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2E2921-288E-469A-A2AC-4B43F0F0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0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4D8A-15A4-43DD-8A3A-90E8310E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3491"/>
            <a:ext cx="7886700" cy="2141534"/>
          </a:xfrm>
        </p:spPr>
        <p:txBody>
          <a:bodyPr anchor="b"/>
          <a:lstStyle>
            <a:lvl1pPr>
              <a:defRPr sz="45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C06FE9-8441-4DC7-B43F-02542DD68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5287"/>
            <a:ext cx="7886700" cy="1126182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1pPr>
            <a:lvl2pPr marL="34322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35483-516B-40A9-9056-2F34FED9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2FB7-A90E-4FBA-9573-AECF562387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4A7EF-CBA8-42BD-9B01-8E2C0B934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7E15F-32CD-41D6-BC9A-DBC0BA1E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16D9-D9D3-4981-A9C6-184B1359C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5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FF2A-D585-4B84-9AA7-7FD9B2E29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B8DFB-277C-454A-96D9-7FC58D240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93D0B-4B83-49BD-B58A-353D67FC4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70486"/>
            <a:ext cx="3886200" cy="32665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54A74-C543-4360-B66A-0E7E2E9B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2FB7-A90E-4FBA-9573-AECF562387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143630-AD18-4199-997D-F2453065F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A12FB-6BA8-4920-AF72-0D2B8611D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16D9-D9D3-4981-A9C6-184B1359C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721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575F-E69D-4C76-8946-FB7F6B577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4098"/>
            <a:ext cx="7886700" cy="9950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243-540E-42E1-90BE-1790ED457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2040"/>
            <a:ext cx="3868340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7CA370-817A-49BE-A379-3DFBBF801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80546"/>
            <a:ext cx="3868340" cy="276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DE185-0053-48BF-8C0E-433FE4642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2040"/>
            <a:ext cx="3887391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53B57-B0DA-4CDD-8910-E0DD5F68B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80546"/>
            <a:ext cx="3887391" cy="276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7BD4D9-D37A-4ABA-A4CC-DCBB26BE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2FB7-A90E-4FBA-9573-AECF562387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8E42FA-4CC3-4EA5-9BEF-55C6B50D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B93B74-0E3B-4710-9E87-049AE920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16D9-D9D3-4981-A9C6-184B1359C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817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B3D3E-20C6-4A99-8BA8-9717B40A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65640-C25E-4C10-B738-6F3F5D76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2FB7-A90E-4FBA-9573-AECF562387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70B3D-2426-40DA-91A2-24492205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8EEB4-1FC4-4C65-B918-67B240BC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16D9-D9D3-4981-A9C6-184B1359C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63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3B2BE-BD22-4639-8984-791C49DD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2FB7-A90E-4FBA-9573-AECF562387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6D3902-2350-44B4-AFD8-F9EA82A9E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A90C5-0372-4896-AA28-E54D2D807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16D9-D9D3-4981-A9C6-184B1359C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2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4BBE-77D9-4AEF-8FC4-B431DA23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FC583-392A-4301-9351-4AAE6CB3F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6A688-1CF5-46E8-A082-64EAF7AF1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31BB16-890F-4230-9978-46076F28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2FB7-A90E-4FBA-9573-AECF562387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ABF51-156C-47D3-97DD-BA9D2971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7BC03-D81B-44E8-ACE2-C6E93CD0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16D9-D9D3-4981-A9C6-184B1359C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55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FC06-DEEB-40C7-8EE9-3F722E92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218"/>
            <a:ext cx="2949178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9D3A0-A831-429A-A9D6-822E063E6D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1255"/>
            <a:ext cx="4629150" cy="3658604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BCA9D-64F0-4F6B-B27C-00FF23D19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4479"/>
            <a:ext cx="2949178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8D9FE-211C-4515-8F5B-11B0BC03E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2FB7-A90E-4FBA-9573-AECF562387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74040-7F26-4503-A315-3941DC71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B82E-62E6-43A4-BFDB-4FA5DF88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16D9-D9D3-4981-A9C6-184B1359C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12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C183-74BF-4DB7-921A-EEAA9C30C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9706F-9BAC-4A3A-A620-632D31FB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2D8CD-74AA-4402-8B77-3ADC5E23C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2FB7-A90E-4FBA-9573-AECF562387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5005-06D9-4631-B201-B0B1497B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C3174-CA0B-4140-B4D5-EC5B6BDC1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16D9-D9D3-4981-A9C6-184B1359C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188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81B630-75CB-4816-ABD7-E6178D646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4097"/>
            <a:ext cx="1971675" cy="43629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7961D-34D2-48F0-BC58-620B8813F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4097"/>
            <a:ext cx="5800725" cy="436291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913D8-F83A-45A1-85A6-1FFDA5F9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02FB7-A90E-4FBA-9573-AECF562387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318A6-9C1A-492D-A8F6-83A3547A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9A4E6-341E-49F2-A45D-10765D67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B16D9-D9D3-4981-A9C6-184B1359C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810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8313" y="325346"/>
            <a:ext cx="8208962" cy="346569"/>
          </a:xfrm>
        </p:spPr>
        <p:txBody>
          <a:bodyPr/>
          <a:lstStyle>
            <a:lvl1pPr>
              <a:defRPr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68313" y="921209"/>
            <a:ext cx="8208962" cy="34583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1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818000"/>
            <a:ext cx="3708000" cy="30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1818000"/>
            <a:ext cx="3708000" cy="3060000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bullet/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0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178000"/>
            <a:ext cx="3708000" cy="26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2178000"/>
            <a:ext cx="3708000" cy="2664000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bullet/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00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7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2000"/>
            <a:ext cx="3780000" cy="3024000"/>
          </a:xfrm>
        </p:spPr>
        <p:txBody>
          <a:bodyPr tIns="72000"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79837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84000" y="2196000"/>
            <a:ext cx="3780000" cy="2628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2000"/>
            <a:ext cx="3780000" cy="25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 dirty="0"/>
              <a:t>Insert text here. Click the Increase List Level button once for a heading and twice for a bullet.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Insert heading here</a:t>
            </a:r>
            <a:endParaRPr lang="en-AU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684000" y="2232001"/>
            <a:ext cx="3708000" cy="2070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1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2000" y="0"/>
            <a:ext cx="4392000" cy="5148000"/>
          </a:xfrm>
          <a:solidFill>
            <a:schemeClr val="bg1">
              <a:lumMod val="95000"/>
            </a:schemeClr>
          </a:solidFill>
        </p:spPr>
        <p:txBody>
          <a:bodyPr lIns="360000" tIns="504000" rIns="360000" bIns="360000" anchor="t" anchorCtr="1"/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AU" dirty="0"/>
              <a:t>Drag/paste picture to icon or click icon to add image.  Click Format &gt; Crop &gt; Fill to resize/move the image inside the placeholder or to reset the image. To fit a whole image without maintaining the placeholder shape click Format &gt; Crop &gt; Fit.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14741F-4E67-47EF-8FBD-492749B4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378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4000" y="1782000"/>
            <a:ext cx="3780000" cy="30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2000" y="702000"/>
            <a:ext cx="369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20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033200"/>
            <a:ext cx="7740000" cy="684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684212" y="1728000"/>
            <a:ext cx="7740000" cy="3132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2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74CAE61-C2D4-4EF6-96E1-2C9B4488375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3999" cy="51480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080" y="1782000"/>
            <a:ext cx="7740000" cy="288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000" y="4842000"/>
            <a:ext cx="198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000" y="4842000"/>
            <a:ext cx="360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4000" y="4842000"/>
            <a:ext cx="108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E596CF7-7F71-4413-AD9C-57593791959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58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8" r:id="rId4"/>
    <p:sldLayoutId id="2147483681" r:id="rId5"/>
    <p:sldLayoutId id="2147483679" r:id="rId6"/>
    <p:sldLayoutId id="2147483680" r:id="rId7"/>
    <p:sldLayoutId id="2147483670" r:id="rId8"/>
    <p:sldLayoutId id="2147483677" r:id="rId9"/>
    <p:sldLayoutId id="2147483672" r:id="rId10"/>
    <p:sldLayoutId id="2147483675" r:id="rId11"/>
    <p:sldLayoutId id="2147483666" r:id="rId12"/>
    <p:sldLayoutId id="2147483667" r:id="rId13"/>
    <p:sldLayoutId id="2147483682" r:id="rId14"/>
    <p:sldLayoutId id="2147483683" r:id="rId15"/>
  </p:sldLayoutIdLst>
  <p:hf sldNum="0"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spcAft>
          <a:spcPts val="600"/>
        </a:spcAft>
        <a:buNone/>
        <a:defRPr sz="24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8000"/>
        </a:lnSpc>
        <a:spcBef>
          <a:spcPts val="375"/>
        </a:spcBef>
        <a:buFontTx/>
        <a:buNone/>
        <a:defRPr sz="2000" b="1" i="0" kern="1200" baseline="0">
          <a:solidFill>
            <a:schemeClr val="tx2"/>
          </a:solidFill>
          <a:latin typeface="+mj-lt"/>
          <a:ea typeface="+mn-ea"/>
          <a:cs typeface="+mn-cs"/>
        </a:defRPr>
      </a:lvl2pPr>
      <a:lvl3pPr marL="468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00000"/>
        <a:buFont typeface="Arial" panose="020B0604020202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04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20000"/>
        <a:buFont typeface="Wingdings" panose="05000000000000000000" pitchFamily="2" charset="2"/>
        <a:buChar char="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Arial Black" panose="020B0A040201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Wingdings" panose="05000000000000000000" pitchFamily="2" charset="2"/>
        <a:buChar char="s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100" y="423581"/>
            <a:ext cx="7938882" cy="4366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Heading 1</a:t>
            </a:r>
            <a:endParaRPr lang="en-A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556" y="1339701"/>
            <a:ext cx="7938882" cy="25858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 dirty="0"/>
              <a:t>Use the increase/decrease list level buttons to change styles</a:t>
            </a:r>
          </a:p>
          <a:p>
            <a:pPr lvl="1"/>
            <a:r>
              <a:rPr lang="en-AU" noProof="0" dirty="0"/>
              <a:t>Second level</a:t>
            </a:r>
          </a:p>
          <a:p>
            <a:pPr lvl="2"/>
            <a:r>
              <a:rPr lang="en-AU" noProof="0" dirty="0"/>
              <a:t>Third level</a:t>
            </a:r>
          </a:p>
          <a:p>
            <a:pPr lvl="3"/>
            <a:r>
              <a:rPr lang="en-AU" noProof="0" dirty="0"/>
              <a:t>Fourth level</a:t>
            </a:r>
          </a:p>
          <a:p>
            <a:pPr lvl="4"/>
            <a:r>
              <a:rPr lang="en-AU" noProof="0" dirty="0"/>
              <a:t>Fifth level</a:t>
            </a:r>
          </a:p>
          <a:p>
            <a:pPr lvl="5"/>
            <a:r>
              <a:rPr lang="en-AU" noProof="0" dirty="0"/>
              <a:t>Sixth level</a:t>
            </a:r>
          </a:p>
          <a:p>
            <a:pPr lvl="6"/>
            <a:r>
              <a:rPr lang="en-AU" noProof="0" dirty="0"/>
              <a:t>Seventh level</a:t>
            </a:r>
          </a:p>
          <a:p>
            <a:pPr lvl="7"/>
            <a:r>
              <a:rPr lang="en-AU" noProof="0" dirty="0"/>
              <a:t>Eighth level</a:t>
            </a:r>
          </a:p>
          <a:p>
            <a:pPr lvl="8"/>
            <a:r>
              <a:rPr lang="en-AU" noProof="0" dirty="0"/>
              <a:t>Ninth level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" y="4628793"/>
            <a:ext cx="493777" cy="4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/>
  <p:txStyles>
    <p:titleStyle>
      <a:lvl1pPr algn="l" defTabSz="645667" rtl="0" eaLnBrk="1" latinLnBrk="0" hangingPunct="1">
        <a:lnSpc>
          <a:spcPts val="3814"/>
        </a:lnSpc>
        <a:spcBef>
          <a:spcPct val="0"/>
        </a:spcBef>
        <a:buNone/>
        <a:defRPr sz="3453" b="0" i="0" kern="1200">
          <a:solidFill>
            <a:schemeClr val="accent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645667" rtl="0" eaLnBrk="1" latinLnBrk="0" hangingPunct="1">
        <a:lnSpc>
          <a:spcPts val="1694"/>
        </a:lnSpc>
        <a:spcBef>
          <a:spcPts val="0"/>
        </a:spcBef>
        <a:spcAft>
          <a:spcPts val="400"/>
        </a:spcAft>
        <a:buFont typeface="Arial" pitchFamily="34" charset="0"/>
        <a:buNone/>
        <a:defRPr sz="1802" b="1" kern="1200" baseline="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0" indent="0" algn="l" defTabSz="645667" rtl="0" eaLnBrk="1" latinLnBrk="0" hangingPunct="1">
        <a:lnSpc>
          <a:spcPts val="1624"/>
        </a:lnSpc>
        <a:spcBef>
          <a:spcPts val="0"/>
        </a:spcBef>
        <a:spcAft>
          <a:spcPts val="700"/>
        </a:spcAft>
        <a:buFont typeface="Arial" pitchFamily="34" charset="0"/>
        <a:buNone/>
        <a:defRPr sz="1201" b="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61417" indent="-161417" algn="l" defTabSz="645667" rtl="0" eaLnBrk="1" latinLnBrk="0" hangingPunct="1">
        <a:spcBef>
          <a:spcPts val="0"/>
        </a:spcBef>
        <a:spcAft>
          <a:spcPts val="848"/>
        </a:spcAft>
        <a:buFont typeface="Arial" panose="020B0604020202020204" pitchFamily="34" charset="0"/>
        <a:buChar char="•"/>
        <a:defRPr sz="1126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305039" indent="-152520" algn="l" defTabSz="645667" rtl="0" eaLnBrk="1" latinLnBrk="0" hangingPunct="1">
        <a:spcBef>
          <a:spcPts val="0"/>
        </a:spcBef>
        <a:spcAft>
          <a:spcPts val="848"/>
        </a:spcAft>
        <a:buFont typeface="Arial" panose="020B0604020202020204" pitchFamily="34" charset="0"/>
        <a:buChar char="•"/>
        <a:defRPr sz="1126" b="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457560" indent="-152520" algn="l" defTabSz="645667" rtl="0" eaLnBrk="1" latinLnBrk="0" hangingPunct="1">
        <a:spcBef>
          <a:spcPts val="0"/>
        </a:spcBef>
        <a:spcAft>
          <a:spcPts val="848"/>
        </a:spcAft>
        <a:buFont typeface="Arial" panose="020B0604020202020204" pitchFamily="34" charset="0"/>
        <a:buChar char="•"/>
        <a:defRPr sz="1126" b="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610079" indent="-152520" algn="l" defTabSz="645667" rtl="0" eaLnBrk="1" latinLnBrk="0" hangingPunct="1">
        <a:spcBef>
          <a:spcPts val="0"/>
        </a:spcBef>
        <a:spcAft>
          <a:spcPts val="848"/>
        </a:spcAft>
        <a:buFont typeface="Arial" panose="020B0604020202020204" pitchFamily="34" charset="0"/>
        <a:buChar char="•"/>
        <a:defRPr sz="1126" b="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762599" indent="-152520" algn="l" defTabSz="645667" rtl="0" eaLnBrk="1" latinLnBrk="0" hangingPunct="1">
        <a:spcBef>
          <a:spcPts val="0"/>
        </a:spcBef>
        <a:spcAft>
          <a:spcPts val="848"/>
        </a:spcAft>
        <a:buFont typeface="Arial" panose="020B0604020202020204" pitchFamily="34" charset="0"/>
        <a:buChar char="•"/>
        <a:defRPr sz="1126" b="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915118" indent="-152520" algn="l" defTabSz="645667" rtl="0" eaLnBrk="1" latinLnBrk="0" hangingPunct="1">
        <a:spcBef>
          <a:spcPts val="0"/>
        </a:spcBef>
        <a:spcAft>
          <a:spcPts val="848"/>
        </a:spcAft>
        <a:buFont typeface="Arial" panose="020B0604020202020204" pitchFamily="34" charset="0"/>
        <a:buChar char="•"/>
        <a:defRPr sz="1126" b="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1067639" indent="-152520" algn="l" defTabSz="645667" rtl="0" eaLnBrk="1" latinLnBrk="0" hangingPunct="1">
        <a:spcBef>
          <a:spcPts val="0"/>
        </a:spcBef>
        <a:spcAft>
          <a:spcPts val="848"/>
        </a:spcAft>
        <a:buFont typeface="Arial" panose="020B0604020202020204" pitchFamily="34" charset="0"/>
        <a:buChar char="•"/>
        <a:defRPr sz="1126" b="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645667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1pPr>
      <a:lvl2pPr marL="322833" algn="l" defTabSz="645667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2pPr>
      <a:lvl3pPr marL="645667" algn="l" defTabSz="645667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3pPr>
      <a:lvl4pPr marL="968501" algn="l" defTabSz="645667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291334" algn="l" defTabSz="645667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614168" algn="l" defTabSz="645667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1937001" algn="l" defTabSz="645667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259835" algn="l" defTabSz="645667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582668" algn="l" defTabSz="645667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14575">
          <p15:clr>
            <a:srgbClr val="F26B43"/>
          </p15:clr>
        </p15:guide>
        <p15:guide id="3" pos="967">
          <p15:clr>
            <a:srgbClr val="F26B43"/>
          </p15:clr>
        </p15:guide>
        <p15:guide id="4" orient="horz" pos="2233">
          <p15:clr>
            <a:srgbClr val="F26B43"/>
          </p15:clr>
        </p15:guide>
        <p15:guide id="5" orient="horz" pos="14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FAA0E-A99E-4DA2-B960-5588C66E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075FB-7DDE-457F-B126-B5FFE6F99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75AC7-A39A-47E2-A48E-1307FE12C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71680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6440"/>
            <a:fld id="{5A102FB7-A90E-4FBA-9573-AECF562387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6440"/>
              <a:t>11/22/2019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CBAFF-0044-48F7-B2C9-62243F9BA9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71680"/>
            <a:ext cx="30861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64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74C8C-F411-4F44-B31A-1C31E2EB0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71680"/>
            <a:ext cx="20574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6440"/>
            <a:fld id="{F41B16D9-D9D3-4981-A9C6-184B1359C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64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4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10" indent="-17161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Safer Care Victoria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Professor Andrew Wilson </a:t>
            </a:r>
          </a:p>
          <a:p>
            <a:r>
              <a:rPr lang="en-AU" dirty="0"/>
              <a:t>Chief Medical Officer</a:t>
            </a:r>
          </a:p>
        </p:txBody>
      </p:sp>
    </p:spTree>
    <p:extLst>
      <p:ext uri="{BB962C8B-B14F-4D97-AF65-F5344CB8AC3E}">
        <p14:creationId xmlns:p14="http://schemas.microsoft.com/office/powerpoint/2010/main" val="1257374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Reviewed processes and training to increase reporting by health services, and improve quality of review and outcomes</a:t>
            </a:r>
          </a:p>
          <a:p>
            <a:r>
              <a:rPr lang="en-AU" dirty="0"/>
              <a:t>Introduced SCV Academy to conduct system safety reviews</a:t>
            </a:r>
          </a:p>
          <a:p>
            <a:r>
              <a:rPr lang="en-AU" dirty="0"/>
              <a:t>Supporting use of consumers and external members on RCAs:</a:t>
            </a:r>
          </a:p>
          <a:p>
            <a:pPr lvl="2"/>
            <a:r>
              <a:rPr lang="en-AU" dirty="0"/>
              <a:t>introducing PEER platform for health services to commission external members</a:t>
            </a:r>
          </a:p>
          <a:p>
            <a:pPr lvl="2"/>
            <a:r>
              <a:rPr lang="en-AU" dirty="0"/>
              <a:t>funding consumer training and service tools for meaningful participation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Strengthening Victoria’s sentinel events program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7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Finalising a Partnering in Healthcare framework to guide consumer engagement across all public hospitals</a:t>
            </a:r>
          </a:p>
          <a:p>
            <a:r>
              <a:rPr lang="en-AU" dirty="0"/>
              <a:t>Established the new Patient and Family Council to test SCV and department programs and initiatives</a:t>
            </a:r>
          </a:p>
          <a:p>
            <a:r>
              <a:rPr lang="en-AU" dirty="0"/>
              <a:t>Funding Health Issues Centre to provide training for services and consumers</a:t>
            </a:r>
          </a:p>
          <a:p>
            <a:r>
              <a:rPr lang="en-AU" dirty="0"/>
              <a:t>Trialling patient complaint and feedback methods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Focusing on patient experience and participation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9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Expanding clinical guidance issued by our clinical networks and Chief Clinical Officers</a:t>
            </a:r>
          </a:p>
          <a:p>
            <a:r>
              <a:rPr lang="en-AU" dirty="0"/>
              <a:t>Monitoring performance indicators to inform sector feedback</a:t>
            </a:r>
          </a:p>
          <a:p>
            <a:r>
              <a:rPr lang="en-AU" dirty="0"/>
              <a:t>Developed a clinical governance framework that elevates quality and safety improvement</a:t>
            </a:r>
          </a:p>
          <a:p>
            <a:r>
              <a:rPr lang="en-AU" dirty="0"/>
              <a:t>Supporting the state’s three mortality and morbidity councils to disseminate reports and recommendations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Providing best practice guidance and advice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Support the Better Care Victoria Board and administration of $10m innovation fund</a:t>
            </a:r>
          </a:p>
          <a:p>
            <a:r>
              <a:rPr lang="en-AU" dirty="0"/>
              <a:t>Supporting sector-led innovation projects through coaching, training  and resource development</a:t>
            </a:r>
          </a:p>
          <a:p>
            <a:r>
              <a:rPr lang="en-AU" dirty="0"/>
              <a:t>Scaling two successful projects to other health services: Think sepsis. Act fast. and Choosing Wisely</a:t>
            </a:r>
          </a:p>
          <a:p>
            <a:r>
              <a:rPr lang="en-AU" dirty="0"/>
              <a:t>Developing a suite of leadership programs for future quality and safety leaders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Supporting innovation and improved capability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29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icture Placeholder 6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289475551"/>
              </p:ext>
            </p:extLst>
          </p:nvPr>
        </p:nvGraphicFramePr>
        <p:xfrm>
          <a:off x="467545" y="1033537"/>
          <a:ext cx="4617513" cy="3162283"/>
        </p:xfrm>
        <a:graphic>
          <a:graphicData uri="http://schemas.openxmlformats.org/drawingml/2006/table">
            <a:tbl>
              <a:tblPr/>
              <a:tblGrid>
                <a:gridCol w="115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57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3994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>
                      <a:noFill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2016-17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2017-18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94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Target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Qtr1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Qtr 2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Qtr 3 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Qtr 4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Qtr1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13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Unplanned Readmissions (rates)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719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AMI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3.7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12mth rate = 1.4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719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Knee Replacement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6.0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16.7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12mth rate = 12.7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719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Hip Replacement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9.4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12mth rate = 3.4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719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Heart Failure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10.3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7.4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10.7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12.3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16.2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12mth rate = 12.2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513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Mortality (rates)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3732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AMI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3.7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2.9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12mth rate = 2.01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3994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Stroke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10.5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8.3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11.6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6.8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12mth rate = 8.7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9719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Fractured NOF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5.9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3.7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3.9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12mth rate = 2.5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994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Pneumonia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4.1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2.7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12mth rate = 2.96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3994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mortality DRG deaths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Count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F4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5513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Safety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9719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Safety culture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88%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9719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VHES - Patient experience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92%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89%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91%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96%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9719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Infection surveillance SAB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9719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Infection surveillance CLABSI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C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9719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 Hygiene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84%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85%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9719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HCW Influenza Immunisation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80%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N/A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9719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Sentinel events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Count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5513"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1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Reliability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578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Elective surgery patients admitted on time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95%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77%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77%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9719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 patients LOS &gt; 24hrs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0.0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578">
                <a:tc>
                  <a:txBody>
                    <a:bodyPr/>
                    <a:lstStyle/>
                    <a:p>
                      <a:pPr algn="r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Mental health seclusion rates per 1000 bed days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500" b="0" i="0" u="none" strike="noStrike">
                          <a:solidFill>
                            <a:srgbClr val="538DD5"/>
                          </a:solidFill>
                          <a:effectLst/>
                          <a:latin typeface="Calibri"/>
                        </a:rPr>
                        <a:t>15.0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600" b="1" i="0" u="none" strike="noStrike">
                          <a:solidFill>
                            <a:srgbClr val="00B05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572" marR="3572" marT="3576" marB="0" anchor="b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5513"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2" marR="3572" marT="3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2" marR="3572" marT="3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2" marR="3572" marT="3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2" marR="3572" marT="3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2" marR="3572" marT="3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2" marR="3572" marT="3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2" marR="3572" marT="3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2" marR="3572" marT="357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8551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AU" sz="5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 data submission may be lagged the "Qtr" columns refer to the PRISM or Monitor in which the results were reported.</a:t>
                      </a:r>
                    </a:p>
                  </a:txBody>
                  <a:tcPr marL="3572" marR="3572" marT="3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72" marR="3572" marT="357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382091" y="1195703"/>
            <a:ext cx="3110921" cy="1970184"/>
          </a:xfrm>
        </p:spPr>
        <p:txBody>
          <a:bodyPr>
            <a:normAutofit fontScale="62500" lnSpcReduction="20000"/>
          </a:bodyPr>
          <a:lstStyle/>
          <a:p>
            <a:r>
              <a:rPr lang="en-AU" sz="1800" b="0" dirty="0"/>
              <a:t>SCV can help to identify results to focus on.</a:t>
            </a:r>
          </a:p>
          <a:p>
            <a:endParaRPr lang="en-AU" sz="1800" b="0" dirty="0"/>
          </a:p>
          <a:p>
            <a:r>
              <a:rPr lang="en-AU" sz="1800" b="0" dirty="0"/>
              <a:t>Reviewing:</a:t>
            </a:r>
          </a:p>
          <a:p>
            <a:r>
              <a:rPr lang="en-AU" sz="1800" b="0" dirty="0"/>
              <a:t>-most recent data</a:t>
            </a:r>
          </a:p>
          <a:p>
            <a:r>
              <a:rPr lang="en-AU" sz="1800" b="0" dirty="0"/>
              <a:t>-historical outcomes</a:t>
            </a:r>
          </a:p>
          <a:p>
            <a:r>
              <a:rPr lang="en-AU" sz="1800" b="0" dirty="0"/>
              <a:t>-statistical significance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79512" y="303780"/>
            <a:ext cx="8964488" cy="436672"/>
          </a:xfrm>
        </p:spPr>
        <p:txBody>
          <a:bodyPr/>
          <a:lstStyle/>
          <a:p>
            <a:r>
              <a:rPr lang="en-AU" sz="3700" dirty="0"/>
              <a:t>Review</a:t>
            </a:r>
            <a:r>
              <a:rPr lang="en-AU" sz="3700" dirty="0">
                <a:solidFill>
                  <a:srgbClr val="1E497D"/>
                </a:solidFill>
              </a:rPr>
              <a:t> </a:t>
            </a:r>
            <a:r>
              <a:rPr lang="en-AU" sz="3700" dirty="0"/>
              <a:t>and</a:t>
            </a:r>
            <a:r>
              <a:rPr lang="en-AU" sz="3700" dirty="0">
                <a:solidFill>
                  <a:srgbClr val="1E497D"/>
                </a:solidFill>
              </a:rPr>
              <a:t> </a:t>
            </a:r>
            <a:r>
              <a:rPr lang="en-AU" sz="3700" dirty="0"/>
              <a:t>response:</a:t>
            </a:r>
            <a:r>
              <a:rPr lang="en-AU" sz="3700" dirty="0">
                <a:solidFill>
                  <a:srgbClr val="1E497D"/>
                </a:solidFill>
              </a:rPr>
              <a:t> </a:t>
            </a:r>
            <a:r>
              <a:rPr lang="en-AU" sz="3700" dirty="0"/>
              <a:t>data</a:t>
            </a:r>
            <a:r>
              <a:rPr lang="en-AU" sz="3700" dirty="0">
                <a:solidFill>
                  <a:srgbClr val="1E497D"/>
                </a:solidFill>
              </a:rPr>
              <a:t> </a:t>
            </a:r>
            <a:r>
              <a:rPr lang="en-AU" sz="3700" dirty="0"/>
              <a:t>&amp; stewardship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0994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28673" y="2736299"/>
            <a:ext cx="378042" cy="348504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8" y="952451"/>
            <a:ext cx="5073253" cy="32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521006" y="1591055"/>
            <a:ext cx="3110921" cy="71279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AU" sz="1800" b="0" dirty="0"/>
              <a:t>SCV will offer Board Quality committees training in expert data analysis</a:t>
            </a:r>
          </a:p>
        </p:txBody>
      </p:sp>
      <p:sp>
        <p:nvSpPr>
          <p:cNvPr id="5" name="Oval 4"/>
          <p:cNvSpPr/>
          <p:nvPr/>
        </p:nvSpPr>
        <p:spPr>
          <a:xfrm>
            <a:off x="1633474" y="2768203"/>
            <a:ext cx="297033" cy="32147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179512" y="303780"/>
            <a:ext cx="8964488" cy="4366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860087" rtl="0" eaLnBrk="1" latinLnBrk="0" hangingPunct="1">
              <a:lnSpc>
                <a:spcPts val="5080"/>
              </a:lnSpc>
              <a:spcBef>
                <a:spcPct val="0"/>
              </a:spcBef>
              <a:buNone/>
              <a:defRPr sz="4600" b="0" i="0" kern="120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AU" sz="3700"/>
              <a:t>Review</a:t>
            </a:r>
            <a:r>
              <a:rPr lang="en-AU" sz="3700">
                <a:solidFill>
                  <a:srgbClr val="1E497D"/>
                </a:solidFill>
              </a:rPr>
              <a:t> </a:t>
            </a:r>
            <a:r>
              <a:rPr lang="en-AU" sz="3700"/>
              <a:t>and</a:t>
            </a:r>
            <a:r>
              <a:rPr lang="en-AU" sz="3700">
                <a:solidFill>
                  <a:srgbClr val="1E497D"/>
                </a:solidFill>
              </a:rPr>
              <a:t> </a:t>
            </a:r>
            <a:r>
              <a:rPr lang="en-AU" sz="3700"/>
              <a:t>response:</a:t>
            </a:r>
            <a:r>
              <a:rPr lang="en-AU" sz="3700">
                <a:solidFill>
                  <a:srgbClr val="1E497D"/>
                </a:solidFill>
              </a:rPr>
              <a:t> </a:t>
            </a:r>
            <a:r>
              <a:rPr lang="en-AU" sz="3700"/>
              <a:t>data</a:t>
            </a:r>
            <a:r>
              <a:rPr lang="en-AU" sz="3700">
                <a:solidFill>
                  <a:srgbClr val="1E497D"/>
                </a:solidFill>
              </a:rPr>
              <a:t> </a:t>
            </a:r>
            <a:r>
              <a:rPr lang="en-AU" sz="3700"/>
              <a:t>&amp; stewardship</a:t>
            </a:r>
            <a:endParaRPr lang="en-AU" sz="3600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508104" y="2628188"/>
            <a:ext cx="3024336" cy="712797"/>
          </a:xfrm>
          <a:prstGeom prst="rect">
            <a:avLst/>
          </a:prstGeom>
        </p:spPr>
        <p:txBody>
          <a:bodyPr/>
          <a:lstStyle/>
          <a:p>
            <a:r>
              <a:rPr lang="en-AU" sz="1800" b="0" dirty="0"/>
              <a:t>which hospital are you worried about?</a:t>
            </a:r>
          </a:p>
        </p:txBody>
      </p:sp>
    </p:spTree>
    <p:extLst>
      <p:ext uri="{BB962C8B-B14F-4D97-AF65-F5344CB8AC3E}">
        <p14:creationId xmlns:p14="http://schemas.microsoft.com/office/powerpoint/2010/main" val="24045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Responses to Performance Measurement and Reporting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There is way too much of this data</a:t>
            </a:r>
          </a:p>
          <a:p>
            <a:r>
              <a:rPr lang="en-AU" dirty="0"/>
              <a:t>The data is old</a:t>
            </a:r>
          </a:p>
          <a:p>
            <a:r>
              <a:rPr lang="en-AU" dirty="0"/>
              <a:t>The measures are wrong – when we check, everything is OK</a:t>
            </a:r>
          </a:p>
          <a:p>
            <a:r>
              <a:rPr lang="en-AU" dirty="0"/>
              <a:t>This is a burden on us – the board don’t understand the data and nothing changes </a:t>
            </a:r>
          </a:p>
          <a:p>
            <a:r>
              <a:rPr lang="en-AU" dirty="0"/>
              <a:t>You don’t know what you are doing</a:t>
            </a:r>
          </a:p>
          <a:p>
            <a:r>
              <a:rPr lang="en-AU" dirty="0"/>
              <a:t>This will affect patients access to high risk therapy</a:t>
            </a:r>
          </a:p>
        </p:txBody>
      </p:sp>
    </p:spTree>
    <p:extLst>
      <p:ext uri="{BB962C8B-B14F-4D97-AF65-F5344CB8AC3E}">
        <p14:creationId xmlns:p14="http://schemas.microsoft.com/office/powerpoint/2010/main" val="1395330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Failings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3605" y="1739087"/>
            <a:ext cx="8042276" cy="326056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Essendon </a:t>
            </a:r>
          </a:p>
          <a:p>
            <a:r>
              <a:rPr lang="en-US" dirty="0"/>
              <a:t>AMP</a:t>
            </a:r>
          </a:p>
          <a:p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3074" name="Picture 2" descr="Image result for essendon scand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21" y="1027635"/>
            <a:ext cx="3035431" cy="128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mp scand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05" y="1528556"/>
            <a:ext cx="2908604" cy="14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rney Frank Visits FOX News Channel's &amp;quot;The O'Reilly Factor&amp;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476" y="2525378"/>
            <a:ext cx="4038405" cy="20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governance scandal austra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361470"/>
            <a:ext cx="3546868" cy="149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10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Health System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9275" y="1429870"/>
            <a:ext cx="8042276" cy="3260567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Strengthen Oversight – SCV, VAHI</a:t>
            </a:r>
          </a:p>
          <a:p>
            <a:r>
              <a:rPr lang="en-AU" dirty="0"/>
              <a:t>Strengthen Boards – Increased oversight of appointments, Clinicians on boards, limit terms, board training and skills, support for board quality chairs</a:t>
            </a:r>
          </a:p>
          <a:p>
            <a:r>
              <a:rPr lang="en-AU" dirty="0"/>
              <a:t>Increase transparency</a:t>
            </a:r>
          </a:p>
          <a:p>
            <a:r>
              <a:rPr lang="en-AU" dirty="0"/>
              <a:t>Increased patient focus</a:t>
            </a:r>
          </a:p>
        </p:txBody>
      </p:sp>
    </p:spTree>
    <p:extLst>
      <p:ext uri="{BB962C8B-B14F-4D97-AF65-F5344CB8AC3E}">
        <p14:creationId xmlns:p14="http://schemas.microsoft.com/office/powerpoint/2010/main" val="2832676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t="13366" r="16020" b="17012"/>
          <a:stretch/>
        </p:blipFill>
        <p:spPr bwMode="auto">
          <a:xfrm>
            <a:off x="417250" y="333220"/>
            <a:ext cx="3976912" cy="15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13898" r="15465" b="13352"/>
          <a:stretch/>
        </p:blipFill>
        <p:spPr bwMode="auto">
          <a:xfrm>
            <a:off x="3275857" y="2087628"/>
            <a:ext cx="5069149" cy="211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470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Events in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8068" y="1412277"/>
            <a:ext cx="8042276" cy="32605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Bacchus Marsh </a:t>
            </a:r>
            <a:r>
              <a:rPr lang="en-US" dirty="0" err="1"/>
              <a:t>Djerriwarrh</a:t>
            </a:r>
            <a:r>
              <a:rPr lang="en-US" dirty="0"/>
              <a:t> Health</a:t>
            </a:r>
          </a:p>
          <a:p>
            <a:r>
              <a:rPr lang="en-US" dirty="0"/>
              <a:t>RACS Bullying and Sexual Harassment issues</a:t>
            </a:r>
          </a:p>
          <a:p>
            <a:r>
              <a:rPr lang="en-US" dirty="0"/>
              <a:t>VAGO Audit on quality and safety</a:t>
            </a:r>
          </a:p>
          <a:p>
            <a:r>
              <a:rPr lang="en-US" dirty="0"/>
              <a:t>VAGO Audit on Bullying and Harassment</a:t>
            </a:r>
          </a:p>
          <a:p>
            <a:r>
              <a:rPr lang="en-US" dirty="0" err="1"/>
              <a:t>Duckett</a:t>
            </a:r>
            <a:r>
              <a:rPr lang="en-US" dirty="0"/>
              <a:t> Review of Quality and Safety in the Victorian Health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02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835"/>
            <a:ext cx="7949684" cy="3729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928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9275" y="1201262"/>
            <a:ext cx="8042276" cy="3260567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44657"/>
            <a:ext cx="8916763" cy="418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241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664395-93AA-484C-A1BC-8202D654F2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Strong input into system management and design</a:t>
            </a:r>
          </a:p>
          <a:p>
            <a:r>
              <a:rPr lang="en-AU" dirty="0"/>
              <a:t>Clinician influence in workforce and incident management process</a:t>
            </a:r>
          </a:p>
          <a:p>
            <a:r>
              <a:rPr lang="en-AU" dirty="0"/>
              <a:t>Volume outcome and Q and S input into programmes</a:t>
            </a:r>
          </a:p>
          <a:p>
            <a:r>
              <a:rPr lang="en-AU" dirty="0"/>
              <a:t>Stronger relationships with sector – </a:t>
            </a:r>
            <a:r>
              <a:rPr lang="en-AU" dirty="0" err="1"/>
              <a:t>esp</a:t>
            </a:r>
            <a:r>
              <a:rPr lang="en-AU" dirty="0"/>
              <a:t> for tough issues</a:t>
            </a:r>
          </a:p>
          <a:p>
            <a:r>
              <a:rPr lang="en-AU" dirty="0"/>
              <a:t>Driving use of data and increasing access for the sector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E301E9-2DA9-4A05-BA36-5FA155D7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Different?</a:t>
            </a:r>
          </a:p>
        </p:txBody>
      </p:sp>
    </p:spTree>
    <p:extLst>
      <p:ext uri="{BB962C8B-B14F-4D97-AF65-F5344CB8AC3E}">
        <p14:creationId xmlns:p14="http://schemas.microsoft.com/office/powerpoint/2010/main" val="1506608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Liberalisation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9275" y="1377108"/>
            <a:ext cx="8042276" cy="32605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Underuse of administrative data – </a:t>
            </a:r>
            <a:r>
              <a:rPr lang="en-US" dirty="0" err="1"/>
              <a:t>esp</a:t>
            </a:r>
            <a:r>
              <a:rPr lang="en-US" dirty="0"/>
              <a:t> for improvement</a:t>
            </a:r>
          </a:p>
          <a:p>
            <a:r>
              <a:rPr lang="en-US" dirty="0"/>
              <a:t>Data linkage unit – linked data in DHHS</a:t>
            </a:r>
          </a:p>
          <a:p>
            <a:r>
              <a:rPr lang="en-US" dirty="0"/>
              <a:t>Much clinical data in registries</a:t>
            </a:r>
          </a:p>
          <a:p>
            <a:r>
              <a:rPr lang="en-US" dirty="0"/>
              <a:t>Data linkage programme</a:t>
            </a:r>
          </a:p>
          <a:p>
            <a:r>
              <a:rPr lang="en-US" dirty="0"/>
              <a:t>Embedded in work of networks</a:t>
            </a:r>
          </a:p>
          <a:p>
            <a:r>
              <a:rPr lang="en-US" dirty="0"/>
              <a:t>Partnerships with academia and clinicians</a:t>
            </a:r>
          </a:p>
        </p:txBody>
      </p:sp>
    </p:spTree>
    <p:extLst>
      <p:ext uri="{BB962C8B-B14F-4D97-AF65-F5344CB8AC3E}">
        <p14:creationId xmlns:p14="http://schemas.microsoft.com/office/powerpoint/2010/main" val="597910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 txBox="1">
            <a:spLocks/>
          </p:cNvSpPr>
          <p:nvPr/>
        </p:nvSpPr>
        <p:spPr bwMode="auto">
          <a:xfrm>
            <a:off x="1473014" y="171003"/>
            <a:ext cx="6162422" cy="69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 baseline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Sommet" pitchFamily="50" charset="0"/>
              </a:defRPr>
            </a:lvl9pPr>
          </a:lstStyle>
          <a:p>
            <a:pPr defTabSz="645667">
              <a:lnSpc>
                <a:spcPct val="100000"/>
              </a:lnSpc>
            </a:pPr>
            <a:r>
              <a:rPr lang="en-US" altLang="en-US" sz="150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National Data Linkage Demonstration Project</a:t>
            </a:r>
            <a:r>
              <a:rPr lang="en-AU" sz="1501" dirty="0">
                <a:solidFill>
                  <a:prstClr val="black"/>
                </a:solidFill>
              </a:rPr>
              <a:t>: APDS-NDI-PBS-MBS</a:t>
            </a:r>
          </a:p>
          <a:p>
            <a:pPr defTabSz="645667">
              <a:lnSpc>
                <a:spcPct val="100000"/>
              </a:lnSpc>
            </a:pPr>
            <a:r>
              <a:rPr lang="en-AU" sz="1501" dirty="0">
                <a:solidFill>
                  <a:prstClr val="black"/>
                </a:solidFill>
              </a:rPr>
              <a:t>De-identified linked data, five years (July 2010-June 2015), NSW &amp; Victoria</a:t>
            </a:r>
            <a:endParaRPr lang="en-US" altLang="en-US" sz="1501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473014" y="844339"/>
            <a:ext cx="617960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490808" y="1014971"/>
            <a:ext cx="6161807" cy="532096"/>
          </a:xfrm>
          <a:prstGeom prst="rect">
            <a:avLst/>
          </a:prstGeom>
          <a:solidFill>
            <a:srgbClr val="F7F7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5667">
              <a:lnSpc>
                <a:spcPct val="100000"/>
              </a:lnSpc>
              <a:spcAft>
                <a:spcPts val="0"/>
              </a:spcAft>
            </a:pPr>
            <a:r>
              <a:rPr lang="en-AU" sz="1351" b="1" dirty="0">
                <a:solidFill>
                  <a:prstClr val="black"/>
                </a:solidFill>
                <a:latin typeface="Arial"/>
              </a:rPr>
              <a:t>3,206,125 admitted patients</a:t>
            </a:r>
          </a:p>
          <a:p>
            <a:pPr algn="ctr" defTabSz="645667">
              <a:lnSpc>
                <a:spcPct val="100000"/>
              </a:lnSpc>
              <a:spcAft>
                <a:spcPts val="0"/>
              </a:spcAft>
            </a:pPr>
            <a:r>
              <a:rPr lang="en-AU" sz="1351" dirty="0">
                <a:solidFill>
                  <a:prstClr val="black"/>
                </a:solidFill>
                <a:latin typeface="Arial"/>
              </a:rPr>
              <a:t>July 2011 – December 2013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04376" y="1763291"/>
            <a:ext cx="2701283" cy="756784"/>
          </a:xfrm>
          <a:prstGeom prst="rect">
            <a:avLst/>
          </a:prstGeom>
          <a:solidFill>
            <a:srgbClr val="EFF9F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5667">
              <a:lnSpc>
                <a:spcPct val="100000"/>
              </a:lnSpc>
              <a:spcAft>
                <a:spcPts val="0"/>
              </a:spcAft>
            </a:pPr>
            <a:r>
              <a:rPr lang="en-AU" sz="1201" b="1" dirty="0">
                <a:solidFill>
                  <a:srgbClr val="00A8B5"/>
                </a:solidFill>
                <a:latin typeface="Arial"/>
              </a:rPr>
              <a:t>45,731 admitted with a primary diagnosis of AMI</a:t>
            </a:r>
          </a:p>
          <a:p>
            <a:pPr algn="ctr" defTabSz="64566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</a:pPr>
            <a:r>
              <a:rPr lang="en-AU" sz="1201" dirty="0">
                <a:solidFill>
                  <a:srgbClr val="00A8B5"/>
                </a:solidFill>
                <a:latin typeface="Arial"/>
              </a:rPr>
              <a:t>(ICD-10-AM codes I21.X)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90808" y="2706543"/>
            <a:ext cx="2594688" cy="1489269"/>
          </a:xfrm>
          <a:prstGeom prst="rect">
            <a:avLst/>
          </a:prstGeom>
          <a:solidFill>
            <a:srgbClr val="F7F7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5667">
              <a:lnSpc>
                <a:spcPct val="100000"/>
              </a:lnSpc>
              <a:spcAft>
                <a:spcPts val="0"/>
              </a:spcAft>
            </a:pPr>
            <a:r>
              <a:rPr lang="en-AU" sz="1201" b="1" dirty="0">
                <a:solidFill>
                  <a:prstClr val="black"/>
                </a:solidFill>
                <a:latin typeface="Arial"/>
              </a:rPr>
              <a:t>Did not meet inclusion criteria</a:t>
            </a:r>
          </a:p>
          <a:p>
            <a:pPr algn="ctr" defTabSz="645667">
              <a:lnSpc>
                <a:spcPct val="100000"/>
              </a:lnSpc>
              <a:spcAft>
                <a:spcPts val="0"/>
              </a:spcAft>
            </a:pPr>
            <a:r>
              <a:rPr lang="en-AU" sz="1201" dirty="0">
                <a:solidFill>
                  <a:prstClr val="black"/>
                </a:solidFill>
                <a:latin typeface="Arial"/>
              </a:rPr>
              <a:t>Non-concessional PBS claims</a:t>
            </a:r>
          </a:p>
          <a:p>
            <a:pPr algn="ctr" defTabSz="645667">
              <a:lnSpc>
                <a:spcPct val="100000"/>
              </a:lnSpc>
              <a:spcAft>
                <a:spcPts val="0"/>
              </a:spcAft>
            </a:pPr>
            <a:r>
              <a:rPr lang="en-AU" sz="1201" dirty="0">
                <a:solidFill>
                  <a:prstClr val="black"/>
                </a:solidFill>
                <a:latin typeface="Arial"/>
              </a:rPr>
              <a:t>No PBS dispensing claims </a:t>
            </a:r>
          </a:p>
          <a:p>
            <a:pPr algn="ctr" defTabSz="645667">
              <a:lnSpc>
                <a:spcPct val="100000"/>
              </a:lnSpc>
              <a:spcAft>
                <a:spcPts val="0"/>
              </a:spcAft>
            </a:pPr>
            <a:r>
              <a:rPr lang="en-AU" sz="1201" dirty="0">
                <a:solidFill>
                  <a:prstClr val="black"/>
                </a:solidFill>
                <a:latin typeface="Arial"/>
              </a:rPr>
              <a:t>Died in hospital</a:t>
            </a:r>
          </a:p>
          <a:p>
            <a:pPr algn="ctr" defTabSz="645667">
              <a:lnSpc>
                <a:spcPct val="100000"/>
              </a:lnSpc>
              <a:spcAft>
                <a:spcPts val="0"/>
              </a:spcAft>
            </a:pPr>
            <a:r>
              <a:rPr lang="en-AU" sz="1201" dirty="0">
                <a:solidFill>
                  <a:prstClr val="black"/>
                </a:solidFill>
                <a:latin typeface="Arial"/>
              </a:rPr>
              <a:t>Hospitalised as DVA patient</a:t>
            </a:r>
          </a:p>
          <a:p>
            <a:pPr algn="ctr" defTabSz="645667">
              <a:lnSpc>
                <a:spcPct val="100000"/>
              </a:lnSpc>
              <a:spcAft>
                <a:spcPts val="0"/>
              </a:spcAft>
            </a:pPr>
            <a:r>
              <a:rPr lang="en-AU" sz="1201" dirty="0">
                <a:solidFill>
                  <a:prstClr val="black"/>
                </a:solidFill>
                <a:latin typeface="Arial"/>
              </a:rPr>
              <a:t>&lt;18 years</a:t>
            </a:r>
          </a:p>
          <a:p>
            <a:pPr algn="ctr" defTabSz="645667">
              <a:lnSpc>
                <a:spcPct val="100000"/>
              </a:lnSpc>
              <a:spcAft>
                <a:spcPts val="0"/>
              </a:spcAft>
            </a:pPr>
            <a:r>
              <a:rPr lang="en-AU" sz="1201" dirty="0">
                <a:solidFill>
                  <a:prstClr val="black"/>
                </a:solidFill>
                <a:latin typeface="Arial"/>
              </a:rPr>
              <a:t>Data irregularities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04376" y="4331026"/>
            <a:ext cx="2756279" cy="675625"/>
          </a:xfrm>
          <a:prstGeom prst="rect">
            <a:avLst/>
          </a:prstGeom>
          <a:solidFill>
            <a:srgbClr val="EFF9F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5667">
              <a:lnSpc>
                <a:spcPct val="100000"/>
              </a:lnSpc>
              <a:spcAft>
                <a:spcPts val="0"/>
              </a:spcAft>
            </a:pPr>
            <a:r>
              <a:rPr lang="en-AU" sz="1351" b="1" dirty="0">
                <a:solidFill>
                  <a:srgbClr val="00A8B5"/>
                </a:solidFill>
                <a:latin typeface="Arial"/>
              </a:rPr>
              <a:t>24,583 patients for analysis</a:t>
            </a:r>
          </a:p>
          <a:p>
            <a:pPr algn="ctr" defTabSz="645667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</a:pPr>
            <a:r>
              <a:rPr lang="en-AU" sz="1351" dirty="0">
                <a:solidFill>
                  <a:srgbClr val="00A8B5"/>
                </a:solidFill>
                <a:latin typeface="Arial"/>
              </a:rPr>
              <a:t>13,944 in NSW | 10,639 in Vic</a:t>
            </a:r>
          </a:p>
        </p:txBody>
      </p:sp>
      <p:cxnSp>
        <p:nvCxnSpPr>
          <p:cNvPr id="25" name="Straight Arrow Connector 24"/>
          <p:cNvCxnSpPr>
            <a:endCxn id="16" idx="0"/>
          </p:cNvCxnSpPr>
          <p:nvPr/>
        </p:nvCxnSpPr>
        <p:spPr>
          <a:xfrm>
            <a:off x="4355017" y="1538603"/>
            <a:ext cx="1" cy="224688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5274728" y="2520075"/>
            <a:ext cx="0" cy="183790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6" idx="2"/>
            <a:endCxn id="17" idx="3"/>
          </p:cNvCxnSpPr>
          <p:nvPr/>
        </p:nvCxnSpPr>
        <p:spPr>
          <a:xfrm rot="5400000">
            <a:off x="3754707" y="2850865"/>
            <a:ext cx="931102" cy="269522"/>
          </a:xfrm>
          <a:prstGeom prst="bent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8442C9-8A0C-EF4F-81F7-D94D1F31526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5289" y="1714718"/>
            <a:ext cx="2163757" cy="1508085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spcBef>
                <a:spcPts val="1802"/>
              </a:spcBef>
            </a:pPr>
            <a:r>
              <a:rPr lang="en-AU" sz="1051" dirty="0">
                <a:solidFill>
                  <a:schemeClr val="accent4"/>
                </a:solidFill>
              </a:rPr>
              <a:t>  </a:t>
            </a:r>
            <a:r>
              <a:rPr lang="en-AU" sz="1051" dirty="0">
                <a:solidFill>
                  <a:schemeClr val="bg1"/>
                </a:solidFill>
              </a:rPr>
              <a:t>Patients hospitalised with AMI </a:t>
            </a:r>
          </a:p>
          <a:p>
            <a:pPr marL="406382" indent="-274099">
              <a:spcBef>
                <a:spcPts val="450"/>
              </a:spcBef>
              <a:buFont typeface="Arial" pitchFamily="34" charset="0"/>
              <a:buChar char="•"/>
            </a:pPr>
            <a:r>
              <a:rPr lang="en-AU" sz="1051" dirty="0">
                <a:solidFill>
                  <a:schemeClr val="bg1"/>
                </a:solidFill>
              </a:rPr>
              <a:t>50% </a:t>
            </a:r>
            <a:r>
              <a:rPr lang="en-AU" sz="1051" dirty="0">
                <a:solidFill>
                  <a:schemeClr val="bg1"/>
                </a:solidFill>
                <a:cs typeface="Arial"/>
              </a:rPr>
              <a:t>≥</a:t>
            </a:r>
            <a:r>
              <a:rPr lang="en-AU" sz="1051" dirty="0">
                <a:solidFill>
                  <a:schemeClr val="bg1"/>
                </a:solidFill>
              </a:rPr>
              <a:t>75 years</a:t>
            </a:r>
          </a:p>
          <a:p>
            <a:pPr marL="406382" indent="-274099">
              <a:spcBef>
                <a:spcPts val="450"/>
              </a:spcBef>
              <a:buFont typeface="Arial" pitchFamily="34" charset="0"/>
              <a:buChar char="•"/>
            </a:pPr>
            <a:r>
              <a:rPr lang="en-AU" sz="1051" dirty="0">
                <a:solidFill>
                  <a:schemeClr val="bg1"/>
                </a:solidFill>
              </a:rPr>
              <a:t>59% male</a:t>
            </a:r>
          </a:p>
          <a:p>
            <a:pPr marL="406382" indent="-274099">
              <a:spcBef>
                <a:spcPts val="450"/>
              </a:spcBef>
              <a:buFont typeface="Arial" pitchFamily="34" charset="0"/>
              <a:buChar char="•"/>
            </a:pPr>
            <a:r>
              <a:rPr lang="en-AU" sz="1051" dirty="0">
                <a:solidFill>
                  <a:schemeClr val="bg1"/>
                </a:solidFill>
              </a:rPr>
              <a:t>31% received percutaneous coronary intervention (PCI)</a:t>
            </a:r>
          </a:p>
          <a:p>
            <a:pPr marL="406382" indent="-274099">
              <a:spcBef>
                <a:spcPts val="450"/>
              </a:spcBef>
              <a:buFont typeface="Arial" pitchFamily="34" charset="0"/>
              <a:buChar char="•"/>
            </a:pPr>
            <a:r>
              <a:rPr lang="en-AU" sz="1051" dirty="0">
                <a:solidFill>
                  <a:schemeClr val="bg1"/>
                </a:solidFill>
              </a:rPr>
              <a:t>8% received coronary artery bypass grafting (CABG)</a:t>
            </a:r>
          </a:p>
          <a:p>
            <a:endParaRPr lang="en-A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04A77C-9C21-3647-86CE-CF3382114CB7}"/>
              </a:ext>
            </a:extLst>
          </p:cNvPr>
          <p:cNvSpPr/>
          <p:nvPr/>
        </p:nvSpPr>
        <p:spPr>
          <a:xfrm>
            <a:off x="5867827" y="3439028"/>
            <a:ext cx="2109701" cy="164250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645667">
              <a:lnSpc>
                <a:spcPct val="100000"/>
              </a:lnSpc>
              <a:spcBef>
                <a:spcPts val="1802"/>
              </a:spcBef>
              <a:spcAft>
                <a:spcPts val="0"/>
              </a:spcAft>
            </a:pPr>
            <a:r>
              <a:rPr lang="en-AU" sz="1051" b="1" dirty="0">
                <a:solidFill>
                  <a:prstClr val="white"/>
                </a:solidFill>
                <a:latin typeface="Arial"/>
              </a:rPr>
              <a:t>P2Y</a:t>
            </a:r>
            <a:r>
              <a:rPr lang="en-AU" sz="1051" b="1" baseline="-25000" dirty="0">
                <a:solidFill>
                  <a:prstClr val="white"/>
                </a:solidFill>
                <a:latin typeface="Arial"/>
              </a:rPr>
              <a:t>12 </a:t>
            </a:r>
            <a:r>
              <a:rPr lang="en-AU" sz="1051" b="1" dirty="0">
                <a:solidFill>
                  <a:prstClr val="white"/>
                </a:solidFill>
                <a:latin typeface="Arial"/>
              </a:rPr>
              <a:t>receptor antagonists</a:t>
            </a:r>
          </a:p>
          <a:p>
            <a:pPr defTabSz="645667">
              <a:lnSpc>
                <a:spcPct val="100000"/>
              </a:lnSpc>
              <a:spcAft>
                <a:spcPts val="0"/>
              </a:spcAft>
            </a:pPr>
            <a:r>
              <a:rPr lang="en-AU" sz="1051" b="1" dirty="0">
                <a:solidFill>
                  <a:prstClr val="white"/>
                </a:solidFill>
                <a:latin typeface="Arial"/>
              </a:rPr>
              <a:t>(aka ADP receptor antagonists) in AMI</a:t>
            </a:r>
            <a:endParaRPr lang="en-US" altLang="en-US" sz="1051" dirty="0">
              <a:solidFill>
                <a:prstClr val="white"/>
              </a:solidFill>
              <a:latin typeface="Arial"/>
            </a:endParaRPr>
          </a:p>
          <a:p>
            <a:pPr marL="406382" indent="-274099" defTabSz="645667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051" dirty="0" err="1">
                <a:solidFill>
                  <a:prstClr val="white"/>
                </a:solidFill>
                <a:latin typeface="Arial"/>
              </a:rPr>
              <a:t>Clopidogrel</a:t>
            </a:r>
            <a:endParaRPr lang="en-AU" sz="1051" dirty="0">
              <a:solidFill>
                <a:prstClr val="white"/>
              </a:solidFill>
              <a:latin typeface="Arial"/>
            </a:endParaRPr>
          </a:p>
          <a:p>
            <a:pPr marL="406382" indent="-274099" defTabSz="645667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051" dirty="0" err="1">
                <a:solidFill>
                  <a:prstClr val="white"/>
                </a:solidFill>
                <a:latin typeface="Arial"/>
              </a:rPr>
              <a:t>Clopidogrel</a:t>
            </a:r>
            <a:r>
              <a:rPr lang="en-AU" sz="1051" dirty="0">
                <a:solidFill>
                  <a:prstClr val="white"/>
                </a:solidFill>
                <a:latin typeface="Arial"/>
              </a:rPr>
              <a:t>/aspirin</a:t>
            </a:r>
          </a:p>
          <a:p>
            <a:pPr marL="406382" indent="-274099" defTabSz="645667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051" dirty="0">
                <a:solidFill>
                  <a:prstClr val="white"/>
                </a:solidFill>
                <a:latin typeface="Arial"/>
              </a:rPr>
              <a:t>Prasugrel</a:t>
            </a:r>
          </a:p>
          <a:p>
            <a:pPr marL="406382" indent="-274099" defTabSz="645667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051" dirty="0">
                <a:solidFill>
                  <a:prstClr val="white"/>
                </a:solidFill>
                <a:latin typeface="Arial"/>
              </a:rPr>
              <a:t>Ticagrelor (PBS-listed Aug 2012)</a:t>
            </a:r>
          </a:p>
        </p:txBody>
      </p:sp>
    </p:spTree>
    <p:extLst>
      <p:ext uri="{BB962C8B-B14F-4D97-AF65-F5344CB8AC3E}">
        <p14:creationId xmlns:p14="http://schemas.microsoft.com/office/powerpoint/2010/main" val="25987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8B5F-608E-A24D-A48A-5ECF6E46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385" y="141611"/>
            <a:ext cx="6162422" cy="323464"/>
          </a:xfrm>
        </p:spPr>
        <p:txBody>
          <a:bodyPr>
            <a:normAutofit fontScale="90000"/>
          </a:bodyPr>
          <a:lstStyle/>
          <a:p>
            <a:r>
              <a:rPr lang="en-US" sz="2102" dirty="0"/>
              <a:t>Variations in ADP receptor antagonism in AMI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16701-BBBA-7441-ADB9-E130CC146BA3}"/>
              </a:ext>
            </a:extLst>
          </p:cNvPr>
          <p:cNvSpPr txBox="1"/>
          <p:nvPr/>
        </p:nvSpPr>
        <p:spPr>
          <a:xfrm>
            <a:off x="1564723" y="768510"/>
            <a:ext cx="1810560" cy="27712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57415" indent="-257415" defTabSz="68644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AU" sz="1201" b="1" dirty="0">
                <a:solidFill>
                  <a:srgbClr val="00A8B5"/>
                </a:solidFill>
                <a:latin typeface="Arial"/>
              </a:rPr>
              <a:t>Timing of prescription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666CB616-E791-524E-86C6-1EAD6E2549F7}"/>
              </a:ext>
            </a:extLst>
          </p:cNvPr>
          <p:cNvSpPr txBox="1"/>
          <p:nvPr/>
        </p:nvSpPr>
        <p:spPr>
          <a:xfrm>
            <a:off x="1836716" y="1068870"/>
            <a:ext cx="573044" cy="2702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57415" indent="-257415" algn="ctr" defTabSz="68644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AU" sz="1201" b="1" dirty="0">
                <a:solidFill>
                  <a:prstClr val="black"/>
                </a:solidFill>
                <a:latin typeface="Arial"/>
              </a:rPr>
              <a:t>59%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C4B4F65-549D-D547-8985-64F5948DA73B}"/>
              </a:ext>
            </a:extLst>
          </p:cNvPr>
          <p:cNvSpPr txBox="1"/>
          <p:nvPr/>
        </p:nvSpPr>
        <p:spPr>
          <a:xfrm>
            <a:off x="2755668" y="1068870"/>
            <a:ext cx="573044" cy="2702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57415" indent="-257415" algn="ctr" defTabSz="68644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AU" sz="1201" b="1" dirty="0">
                <a:solidFill>
                  <a:prstClr val="black"/>
                </a:solidFill>
                <a:latin typeface="Arial"/>
              </a:rPr>
              <a:t>56%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48464E-6D5C-A444-A971-BC71AAD41A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0"/>
          <a:stretch/>
        </p:blipFill>
        <p:spPr>
          <a:xfrm>
            <a:off x="1244497" y="1086831"/>
            <a:ext cx="2300439" cy="148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7FCE9D-5B5C-C44D-8411-E02C3ADBDC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19"/>
          <a:stretch/>
        </p:blipFill>
        <p:spPr>
          <a:xfrm>
            <a:off x="1267711" y="2556171"/>
            <a:ext cx="1736665" cy="378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0A4920-1DA0-7B46-86E7-6942C447E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76" y="1258442"/>
            <a:ext cx="2486576" cy="1675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3DD107-42D3-F144-BF7E-05E82D02138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/>
          <a:stretch/>
        </p:blipFill>
        <p:spPr bwMode="auto">
          <a:xfrm>
            <a:off x="1328640" y="3326041"/>
            <a:ext cx="2648744" cy="173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CE0ED8-6660-6545-B160-E685FC3D07F1}"/>
              </a:ext>
            </a:extLst>
          </p:cNvPr>
          <p:cNvSpPr txBox="1"/>
          <p:nvPr/>
        </p:nvSpPr>
        <p:spPr>
          <a:xfrm>
            <a:off x="4970438" y="806412"/>
            <a:ext cx="1484702" cy="27712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57415" indent="-257415" defTabSz="68644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AU" sz="1201" b="1" dirty="0">
                <a:solidFill>
                  <a:srgbClr val="00A8B5"/>
                </a:solidFill>
                <a:latin typeface="Arial"/>
              </a:rPr>
              <a:t>Choice of therapy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DCAFF9-F670-F243-80EB-B6F3362D313C}"/>
              </a:ext>
            </a:extLst>
          </p:cNvPr>
          <p:cNvSpPr txBox="1"/>
          <p:nvPr/>
        </p:nvSpPr>
        <p:spPr>
          <a:xfrm>
            <a:off x="1477945" y="3022709"/>
            <a:ext cx="2430474" cy="27712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57415" indent="-257415" defTabSz="68644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AU" sz="1201" b="1" dirty="0">
                <a:solidFill>
                  <a:srgbClr val="00A8B5"/>
                </a:solidFill>
                <a:latin typeface="Arial"/>
              </a:rPr>
              <a:t>30-70% prescription at 30 days</a:t>
            </a:r>
          </a:p>
        </p:txBody>
      </p:sp>
      <p:pic>
        <p:nvPicPr>
          <p:cNvPr id="12" name="Content Placeholder 5" descr="H:\Documents\survplot.jpeg">
            <a:extLst>
              <a:ext uri="{FF2B5EF4-FFF2-40B4-BE49-F238E27FC236}">
                <a16:creationId xmlns:a16="http://schemas.microsoft.com/office/drawing/2014/main" id="{BC617357-36D9-0D4E-A13D-CBFCB144D7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616" y="3439027"/>
            <a:ext cx="1805728" cy="1225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:\Documents\survplot.jpeg">
            <a:extLst>
              <a:ext uri="{FF2B5EF4-FFF2-40B4-BE49-F238E27FC236}">
                <a16:creationId xmlns:a16="http://schemas.microsoft.com/office/drawing/2014/main" id="{C519E733-E7AF-C84D-B769-497576E09A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/>
          <a:stretch/>
        </p:blipFill>
        <p:spPr bwMode="auto">
          <a:xfrm>
            <a:off x="6042361" y="3461384"/>
            <a:ext cx="1664887" cy="12209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A6A957-61E0-3449-8071-3F968C051E86}"/>
              </a:ext>
            </a:extLst>
          </p:cNvPr>
          <p:cNvSpPr txBox="1"/>
          <p:nvPr/>
        </p:nvSpPr>
        <p:spPr>
          <a:xfrm>
            <a:off x="4630526" y="3763363"/>
            <a:ext cx="1238818" cy="27712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57415" indent="-257415" defTabSz="68644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AU" sz="1201" b="1" dirty="0">
                <a:solidFill>
                  <a:prstClr val="black"/>
                </a:solidFill>
                <a:latin typeface="Arial"/>
              </a:rPr>
              <a:t>74.7%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4A8512-8E3E-C24A-A12E-9970361E9D6C}"/>
              </a:ext>
            </a:extLst>
          </p:cNvPr>
          <p:cNvSpPr txBox="1"/>
          <p:nvPr/>
        </p:nvSpPr>
        <p:spPr>
          <a:xfrm>
            <a:off x="5014295" y="3006579"/>
            <a:ext cx="1814920" cy="27712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57415" indent="-257415" defTabSz="68644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AU" sz="1201" b="1" dirty="0">
                <a:solidFill>
                  <a:srgbClr val="00A8B5"/>
                </a:solidFill>
                <a:latin typeface="Arial"/>
              </a:rPr>
              <a:t>Persistence to 12mths</a:t>
            </a:r>
          </a:p>
        </p:txBody>
      </p:sp>
    </p:spTree>
    <p:extLst>
      <p:ext uri="{BB962C8B-B14F-4D97-AF65-F5344CB8AC3E}">
        <p14:creationId xmlns:p14="http://schemas.microsoft.com/office/powerpoint/2010/main" val="3439600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1109" y="1014976"/>
            <a:ext cx="4621355" cy="532096"/>
          </a:xfrm>
          <a:prstGeom prst="rect">
            <a:avLst/>
          </a:prstGeom>
          <a:solidFill>
            <a:srgbClr val="F7F7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>
              <a:lnSpc>
                <a:spcPct val="100000"/>
              </a:lnSpc>
              <a:spcAft>
                <a:spcPts val="0"/>
              </a:spcAft>
            </a:pPr>
            <a:r>
              <a:rPr lang="en-AU" sz="1501" b="1" dirty="0">
                <a:solidFill>
                  <a:prstClr val="black"/>
                </a:solidFill>
                <a:latin typeface="Calibri" panose="020F0502020204030204"/>
              </a:rPr>
              <a:t>3,206,125 admitted patients</a:t>
            </a:r>
          </a:p>
          <a:p>
            <a:pPr algn="ctr" defTabSz="686440">
              <a:lnSpc>
                <a:spcPct val="100000"/>
              </a:lnSpc>
              <a:spcAft>
                <a:spcPts val="0"/>
              </a:spcAft>
            </a:pPr>
            <a:r>
              <a:rPr lang="en-AU" sz="1501" dirty="0">
                <a:solidFill>
                  <a:prstClr val="black"/>
                </a:solidFill>
                <a:latin typeface="Calibri" panose="020F0502020204030204"/>
              </a:rPr>
              <a:t>July 2011 – December 2013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86760" y="1763291"/>
            <a:ext cx="2257110" cy="756784"/>
          </a:xfrm>
          <a:prstGeom prst="rect">
            <a:avLst/>
          </a:prstGeom>
          <a:solidFill>
            <a:srgbClr val="EFF9F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>
              <a:lnSpc>
                <a:spcPct val="100000"/>
              </a:lnSpc>
              <a:spcAft>
                <a:spcPts val="0"/>
              </a:spcAft>
            </a:pPr>
            <a:r>
              <a:rPr lang="en-AU" sz="1201" b="1" dirty="0">
                <a:solidFill>
                  <a:srgbClr val="FFC000"/>
                </a:solidFill>
                <a:latin typeface="Calibri" panose="020F0502020204030204"/>
              </a:rPr>
              <a:t>130,221 admitted with a primary or secondary diagnosis of AF</a:t>
            </a:r>
          </a:p>
          <a:p>
            <a:pPr algn="ctr" defTabSz="68644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</a:pPr>
            <a:r>
              <a:rPr lang="en-AU" sz="1201" dirty="0">
                <a:solidFill>
                  <a:srgbClr val="FFC000"/>
                </a:solidFill>
                <a:latin typeface="Calibri" panose="020F0502020204030204"/>
              </a:rPr>
              <a:t>(ICD-10-AM codes I48.X)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61106" y="2706546"/>
            <a:ext cx="1946016" cy="1489269"/>
          </a:xfrm>
          <a:prstGeom prst="rect">
            <a:avLst/>
          </a:prstGeom>
          <a:solidFill>
            <a:srgbClr val="F7F7F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>
              <a:lnSpc>
                <a:spcPct val="100000"/>
              </a:lnSpc>
              <a:spcAft>
                <a:spcPts val="0"/>
              </a:spcAft>
            </a:pPr>
            <a:r>
              <a:rPr lang="en-AU" sz="1201" b="1" dirty="0">
                <a:solidFill>
                  <a:prstClr val="black"/>
                </a:solidFill>
                <a:latin typeface="Calibri" panose="020F0502020204030204"/>
              </a:rPr>
              <a:t>Did not meet inclusion criteria</a:t>
            </a:r>
          </a:p>
          <a:p>
            <a:pPr algn="ctr" defTabSz="686440">
              <a:lnSpc>
                <a:spcPct val="100000"/>
              </a:lnSpc>
              <a:spcAft>
                <a:spcPts val="0"/>
              </a:spcAft>
            </a:pPr>
            <a:r>
              <a:rPr lang="en-AU" sz="1201" dirty="0">
                <a:solidFill>
                  <a:prstClr val="black"/>
                </a:solidFill>
                <a:latin typeface="Calibri" panose="020F0502020204030204"/>
              </a:rPr>
              <a:t>Non-concessional PBS claims</a:t>
            </a:r>
          </a:p>
          <a:p>
            <a:pPr algn="ctr" defTabSz="686440">
              <a:lnSpc>
                <a:spcPct val="100000"/>
              </a:lnSpc>
              <a:spcAft>
                <a:spcPts val="0"/>
              </a:spcAft>
            </a:pPr>
            <a:r>
              <a:rPr lang="en-AU" sz="1201" dirty="0">
                <a:solidFill>
                  <a:prstClr val="black"/>
                </a:solidFill>
                <a:latin typeface="Calibri" panose="020F0502020204030204"/>
              </a:rPr>
              <a:t>No PBS dispensing claims </a:t>
            </a:r>
          </a:p>
          <a:p>
            <a:pPr algn="ctr" defTabSz="686440">
              <a:lnSpc>
                <a:spcPct val="100000"/>
              </a:lnSpc>
              <a:spcAft>
                <a:spcPts val="0"/>
              </a:spcAft>
            </a:pPr>
            <a:r>
              <a:rPr lang="en-AU" sz="1201" dirty="0">
                <a:solidFill>
                  <a:prstClr val="black"/>
                </a:solidFill>
                <a:latin typeface="Calibri" panose="020F0502020204030204"/>
              </a:rPr>
              <a:t>Died in hospital</a:t>
            </a:r>
          </a:p>
          <a:p>
            <a:pPr algn="ctr" defTabSz="686440">
              <a:lnSpc>
                <a:spcPct val="100000"/>
              </a:lnSpc>
              <a:spcAft>
                <a:spcPts val="0"/>
              </a:spcAft>
            </a:pPr>
            <a:r>
              <a:rPr lang="en-AU" sz="1201" dirty="0">
                <a:solidFill>
                  <a:prstClr val="black"/>
                </a:solidFill>
                <a:latin typeface="Calibri" panose="020F0502020204030204"/>
              </a:rPr>
              <a:t>Hospitalised as DVA patient</a:t>
            </a:r>
          </a:p>
          <a:p>
            <a:pPr algn="ctr" defTabSz="686440">
              <a:lnSpc>
                <a:spcPct val="100000"/>
              </a:lnSpc>
              <a:spcAft>
                <a:spcPts val="0"/>
              </a:spcAft>
            </a:pPr>
            <a:r>
              <a:rPr lang="en-AU" sz="1201" dirty="0">
                <a:solidFill>
                  <a:prstClr val="black"/>
                </a:solidFill>
                <a:latin typeface="Calibri" panose="020F0502020204030204"/>
              </a:rPr>
              <a:t>&lt;18 years</a:t>
            </a:r>
          </a:p>
          <a:p>
            <a:pPr algn="ctr" defTabSz="686440">
              <a:lnSpc>
                <a:spcPct val="100000"/>
              </a:lnSpc>
              <a:spcAft>
                <a:spcPts val="0"/>
              </a:spcAft>
            </a:pPr>
            <a:r>
              <a:rPr lang="en-AU" sz="1201" dirty="0">
                <a:solidFill>
                  <a:prstClr val="black"/>
                </a:solidFill>
                <a:latin typeface="Calibri" panose="020F0502020204030204"/>
              </a:rPr>
              <a:t>Data irregularities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96285" y="4360237"/>
            <a:ext cx="2067209" cy="675625"/>
          </a:xfrm>
          <a:prstGeom prst="rect">
            <a:avLst/>
          </a:prstGeom>
          <a:solidFill>
            <a:srgbClr val="EFF9FF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6440">
              <a:lnSpc>
                <a:spcPct val="100000"/>
              </a:lnSpc>
              <a:spcAft>
                <a:spcPts val="0"/>
              </a:spcAft>
            </a:pPr>
            <a:r>
              <a:rPr lang="en-AU" sz="1201" b="1" dirty="0">
                <a:solidFill>
                  <a:srgbClr val="FFC000"/>
                </a:solidFill>
                <a:latin typeface="Calibri" panose="020F0502020204030204"/>
              </a:rPr>
              <a:t>82,996 patients for analysis</a:t>
            </a:r>
          </a:p>
          <a:p>
            <a:pPr algn="ctr" defTabSz="68644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</a:pPr>
            <a:r>
              <a:rPr lang="en-AU" sz="1201" dirty="0">
                <a:solidFill>
                  <a:srgbClr val="FFC000"/>
                </a:solidFill>
                <a:latin typeface="Calibri" panose="020F0502020204030204"/>
              </a:rPr>
              <a:t>49,190 in NSW | 33,806 in Vic</a:t>
            </a:r>
          </a:p>
        </p:txBody>
      </p:sp>
      <p:cxnSp>
        <p:nvCxnSpPr>
          <p:cNvPr id="25" name="Straight Arrow Connector 24"/>
          <p:cNvCxnSpPr>
            <a:cxnSpLocks/>
            <a:endCxn id="16" idx="0"/>
          </p:cNvCxnSpPr>
          <p:nvPr/>
        </p:nvCxnSpPr>
        <p:spPr>
          <a:xfrm>
            <a:off x="4409265" y="1538604"/>
            <a:ext cx="6052" cy="22468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5099046" y="2520077"/>
            <a:ext cx="0" cy="183790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cxnSpLocks/>
            <a:stCxn id="16" idx="2"/>
            <a:endCxn id="17" idx="3"/>
          </p:cNvCxnSpPr>
          <p:nvPr/>
        </p:nvCxnSpPr>
        <p:spPr>
          <a:xfrm rot="5400000">
            <a:off x="3845668" y="2881532"/>
            <a:ext cx="931103" cy="208193"/>
          </a:xfrm>
          <a:prstGeom prst="bent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8442C9-8A0C-EF4F-81F7-D94D1F31526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909888" y="1714718"/>
            <a:ext cx="1780282" cy="1319848"/>
          </a:xfrm>
          <a:noFill/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802"/>
              </a:spcBef>
              <a:buNone/>
            </a:pPr>
            <a:r>
              <a:rPr lang="en-AU" sz="1802" b="1" dirty="0"/>
              <a:t>AF Population Characteristics</a:t>
            </a:r>
          </a:p>
          <a:p>
            <a:pPr marL="406382" indent="-274099">
              <a:spcBef>
                <a:spcPts val="450"/>
              </a:spcBef>
            </a:pPr>
            <a:r>
              <a:rPr lang="en-AU" sz="1351" dirty="0"/>
              <a:t>64% </a:t>
            </a:r>
            <a:r>
              <a:rPr lang="en-AU" sz="1351" dirty="0">
                <a:cs typeface="Arial"/>
              </a:rPr>
              <a:t>≥</a:t>
            </a:r>
            <a:r>
              <a:rPr lang="en-AU" sz="1351" dirty="0"/>
              <a:t>75 years</a:t>
            </a:r>
          </a:p>
          <a:p>
            <a:pPr marL="406382" indent="-274099">
              <a:spcBef>
                <a:spcPts val="450"/>
              </a:spcBef>
            </a:pPr>
            <a:r>
              <a:rPr lang="en-AU" sz="1351" dirty="0"/>
              <a:t>50% male</a:t>
            </a:r>
          </a:p>
          <a:p>
            <a:pPr marL="406382" indent="-274099">
              <a:spcBef>
                <a:spcPts val="450"/>
              </a:spcBef>
            </a:pPr>
            <a:r>
              <a:rPr lang="en-AU" sz="1351" dirty="0"/>
              <a:t>95% CHA</a:t>
            </a:r>
            <a:r>
              <a:rPr lang="en-AU" sz="1351" baseline="-25000" dirty="0"/>
              <a:t>2</a:t>
            </a:r>
            <a:r>
              <a:rPr lang="en-AU" sz="1351" dirty="0"/>
              <a:t>DS</a:t>
            </a:r>
            <a:r>
              <a:rPr lang="en-AU" sz="1351" baseline="-25000" dirty="0"/>
              <a:t>2</a:t>
            </a:r>
            <a:r>
              <a:rPr lang="en-AU" sz="1351" dirty="0"/>
              <a:t>-VASc </a:t>
            </a:r>
            <a:r>
              <a:rPr lang="en-AU" sz="1351" dirty="0">
                <a:cs typeface="Arial"/>
              </a:rPr>
              <a:t>≥ </a:t>
            </a:r>
            <a:r>
              <a:rPr lang="en-AU" sz="1351" dirty="0"/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04A77C-9C21-3647-86CE-CF3382114CB7}"/>
              </a:ext>
            </a:extLst>
          </p:cNvPr>
          <p:cNvSpPr/>
          <p:nvPr/>
        </p:nvSpPr>
        <p:spPr>
          <a:xfrm>
            <a:off x="5874505" y="3170118"/>
            <a:ext cx="1780282" cy="207608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defTabSz="686440">
              <a:lnSpc>
                <a:spcPct val="100000"/>
              </a:lnSpc>
              <a:spcBef>
                <a:spcPts val="1802"/>
              </a:spcBef>
              <a:spcAft>
                <a:spcPts val="0"/>
              </a:spcAft>
            </a:pPr>
            <a:r>
              <a:rPr lang="en-AU" sz="1201" b="1" dirty="0">
                <a:solidFill>
                  <a:prstClr val="black"/>
                </a:solidFill>
                <a:latin typeface="Calibri" panose="020F0502020204030204"/>
              </a:rPr>
              <a:t>Oral Anticoagulants</a:t>
            </a:r>
            <a:endParaRPr lang="en-US" altLang="en-US" sz="1201" dirty="0">
              <a:solidFill>
                <a:prstClr val="black"/>
              </a:solidFill>
              <a:latin typeface="Calibri" panose="020F0502020204030204"/>
            </a:endParaRPr>
          </a:p>
          <a:p>
            <a:pPr marL="406382" indent="-274099" defTabSz="68644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201" dirty="0">
                <a:solidFill>
                  <a:prstClr val="black"/>
                </a:solidFill>
                <a:latin typeface="Calibri" panose="020F0502020204030204"/>
              </a:rPr>
              <a:t>Warfarin</a:t>
            </a:r>
          </a:p>
          <a:p>
            <a:pPr marL="406382" indent="-274099" defTabSz="686440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201" dirty="0">
                <a:solidFill>
                  <a:prstClr val="black"/>
                </a:solidFill>
                <a:latin typeface="Calibri" panose="020F0502020204030204"/>
              </a:rPr>
              <a:t>Dabigatran (PBS 2011)</a:t>
            </a:r>
          </a:p>
          <a:p>
            <a:pPr marL="406382" indent="-274099" defTabSz="686440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201" dirty="0">
                <a:solidFill>
                  <a:prstClr val="black"/>
                </a:solidFill>
                <a:latin typeface="Calibri" panose="020F0502020204030204"/>
              </a:rPr>
              <a:t>Rivaroxaban (PBS 2012)</a:t>
            </a:r>
          </a:p>
          <a:p>
            <a:pPr marL="406382" indent="-274099" defTabSz="686440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201" dirty="0">
                <a:solidFill>
                  <a:prstClr val="black"/>
                </a:solidFill>
                <a:latin typeface="Calibri" panose="020F0502020204030204"/>
              </a:rPr>
              <a:t>Apixaban (PBS 2013)</a:t>
            </a:r>
          </a:p>
          <a:p>
            <a:pPr marL="406382" indent="-274099" defTabSz="686440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AU" sz="12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E8CB71-A080-0848-B58A-D7D491E4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517" y="147663"/>
            <a:ext cx="6506528" cy="995093"/>
          </a:xfrm>
        </p:spPr>
        <p:txBody>
          <a:bodyPr>
            <a:noAutofit/>
          </a:bodyPr>
          <a:lstStyle/>
          <a:p>
            <a:r>
              <a:rPr lang="en-US" altLang="en-US" sz="2402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National Data Linkage Demonstration Project</a:t>
            </a:r>
            <a:r>
              <a:rPr lang="en-AU" sz="2402" dirty="0">
                <a:solidFill>
                  <a:schemeClr val="bg1"/>
                </a:solidFill>
                <a:latin typeface="+mj-lt"/>
              </a:rPr>
              <a:t>: </a:t>
            </a:r>
            <a:br>
              <a:rPr lang="en-AU" sz="2402" dirty="0">
                <a:solidFill>
                  <a:schemeClr val="bg1"/>
                </a:solidFill>
                <a:latin typeface="+mj-lt"/>
              </a:rPr>
            </a:br>
            <a:r>
              <a:rPr lang="en-AU" sz="2402" dirty="0">
                <a:solidFill>
                  <a:schemeClr val="bg1"/>
                </a:solidFill>
                <a:latin typeface="+mj-lt"/>
              </a:rPr>
              <a:t>AF de-identified linked data (July 2010-June 2015)</a:t>
            </a:r>
            <a:br>
              <a:rPr lang="en-US" altLang="en-US" sz="2402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</a:br>
            <a:endParaRPr lang="en-NZ" sz="2402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60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6DC3-8E2E-704E-8713-A4D14B51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72394" y="265912"/>
            <a:ext cx="109384" cy="59408"/>
          </a:xfrm>
        </p:spPr>
        <p:txBody>
          <a:bodyPr>
            <a:normAutofit fontScale="90000"/>
          </a:bodyPr>
          <a:lstStyle/>
          <a:p>
            <a:r>
              <a:rPr lang="en-US" dirty="0"/>
              <a:t>OAC Dispensing, Variation and Persistence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A6BE9-22D0-A640-8926-F1879A92859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" b="5172"/>
          <a:stretch/>
        </p:blipFill>
        <p:spPr bwMode="auto">
          <a:xfrm>
            <a:off x="3986222" y="2956951"/>
            <a:ext cx="3909408" cy="2191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E9B797-D800-A243-9C38-BD741E3072EA}"/>
              </a:ext>
            </a:extLst>
          </p:cNvPr>
          <p:cNvSpPr txBox="1"/>
          <p:nvPr/>
        </p:nvSpPr>
        <p:spPr>
          <a:xfrm>
            <a:off x="4874684" y="3246037"/>
            <a:ext cx="1216261" cy="55425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 defTabSz="686440">
              <a:lnSpc>
                <a:spcPct val="100000"/>
              </a:lnSpc>
              <a:spcAft>
                <a:spcPts val="0"/>
              </a:spcAft>
            </a:pPr>
            <a:r>
              <a:rPr lang="en-AU" sz="1501" b="1" dirty="0">
                <a:solidFill>
                  <a:srgbClr val="FF0000"/>
                </a:solidFill>
                <a:latin typeface="Calibri" panose="020F0502020204030204"/>
              </a:rPr>
              <a:t>22%-53% variation</a:t>
            </a:r>
          </a:p>
        </p:txBody>
      </p:sp>
      <p:pic>
        <p:nvPicPr>
          <p:cNvPr id="6" name="Picture 5" descr="H:\Documents\survplot.jpeg">
            <a:extLst>
              <a:ext uri="{FF2B5EF4-FFF2-40B4-BE49-F238E27FC236}">
                <a16:creationId xmlns:a16="http://schemas.microsoft.com/office/drawing/2014/main" id="{D6DFC66F-65DA-0345-BE9D-45388113F3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3"/>
          <a:stretch/>
        </p:blipFill>
        <p:spPr bwMode="auto">
          <a:xfrm>
            <a:off x="6090942" y="1075461"/>
            <a:ext cx="1864932" cy="16234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H:\Documents\survplot.jpeg">
            <a:extLst>
              <a:ext uri="{FF2B5EF4-FFF2-40B4-BE49-F238E27FC236}">
                <a16:creationId xmlns:a16="http://schemas.microsoft.com/office/drawing/2014/main" id="{83BDB05E-8709-D349-B8AD-232ECFD82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75" y="1090067"/>
            <a:ext cx="1848831" cy="17255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71FE4D-FA2B-6441-B55A-573150468913}"/>
              </a:ext>
            </a:extLst>
          </p:cNvPr>
          <p:cNvSpPr txBox="1"/>
          <p:nvPr/>
        </p:nvSpPr>
        <p:spPr>
          <a:xfrm>
            <a:off x="4790635" y="1950412"/>
            <a:ext cx="1617238" cy="323294"/>
          </a:xfrm>
          <a:prstGeom prst="rect">
            <a:avLst/>
          </a:prstGeom>
          <a:ln>
            <a:solidFill>
              <a:srgbClr val="FF0000"/>
            </a:solidFill>
            <a:prstDash val="solid"/>
          </a:ln>
        </p:spPr>
        <p:txBody>
          <a:bodyPr wrap="none" rtlCol="0">
            <a:spAutoFit/>
          </a:bodyPr>
          <a:lstStyle/>
          <a:p>
            <a:pPr marL="257415" indent="-257415" defTabSz="68644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AU" sz="1501" b="1" dirty="0">
                <a:solidFill>
                  <a:srgbClr val="FF0000"/>
                </a:solidFill>
                <a:latin typeface="Calibri" panose="020F0502020204030204"/>
              </a:rPr>
              <a:t>60.4% persistence</a:t>
            </a:r>
          </a:p>
        </p:txBody>
      </p:sp>
      <p:pic>
        <p:nvPicPr>
          <p:cNvPr id="18" name="Picture 17" descr="H:\Documents\survplot.jpeg">
            <a:extLst>
              <a:ext uri="{FF2B5EF4-FFF2-40B4-BE49-F238E27FC236}">
                <a16:creationId xmlns:a16="http://schemas.microsoft.com/office/drawing/2014/main" id="{DC8EE179-DD5F-D84E-98B6-283EE46682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0"/>
          <a:stretch/>
        </p:blipFill>
        <p:spPr bwMode="auto">
          <a:xfrm>
            <a:off x="6107043" y="2713549"/>
            <a:ext cx="1848831" cy="11440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399C29B6-9BFE-7047-8555-658A5C9FED09}"/>
              </a:ext>
            </a:extLst>
          </p:cNvPr>
          <p:cNvSpPr txBox="1">
            <a:spLocks/>
          </p:cNvSpPr>
          <p:nvPr/>
        </p:nvSpPr>
        <p:spPr>
          <a:xfrm>
            <a:off x="1331517" y="52730"/>
            <a:ext cx="6506528" cy="995093"/>
          </a:xfrm>
          <a:prstGeom prst="rect">
            <a:avLst/>
          </a:prstGeom>
        </p:spPr>
        <p:txBody>
          <a:bodyPr vert="horz" lIns="68644" tIns="34322" rIns="68644" bIns="34322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6440">
              <a:spcAft>
                <a:spcPts val="0"/>
              </a:spcAft>
            </a:pPr>
            <a:r>
              <a:rPr lang="en-AU" altLang="en-US" sz="3678" dirty="0">
                <a:solidFill>
                  <a:prstClr val="white"/>
                </a:solidFill>
                <a:latin typeface="Calibri Light" panose="020F0302020204030204"/>
                <a:ea typeface="ＭＳ Ｐゴシック" pitchFamily="34" charset="-128"/>
              </a:rPr>
              <a:t>OAC Dispensing, Persistence and Variation</a:t>
            </a:r>
            <a:endParaRPr lang="en-NZ" sz="3678" dirty="0">
              <a:solidFill>
                <a:prstClr val="white"/>
              </a:solidFill>
              <a:latin typeface="Calibri Light" panose="020F0302020204030204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A2C0241-FF71-4041-B72D-6F54D0084890}"/>
              </a:ext>
            </a:extLst>
          </p:cNvPr>
          <p:cNvGraphicFramePr/>
          <p:nvPr>
            <p:extLst/>
          </p:nvPr>
        </p:nvGraphicFramePr>
        <p:xfrm>
          <a:off x="1331516" y="818226"/>
          <a:ext cx="2584524" cy="229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DAAD19AA-A1D5-4D4B-A168-4972F559C149}"/>
              </a:ext>
            </a:extLst>
          </p:cNvPr>
          <p:cNvGraphicFramePr/>
          <p:nvPr>
            <p:extLst/>
          </p:nvPr>
        </p:nvGraphicFramePr>
        <p:xfrm>
          <a:off x="1331516" y="2774918"/>
          <a:ext cx="2584524" cy="230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C77CCDE-59E1-A446-9E9D-93B4A8DBE26B}"/>
              </a:ext>
            </a:extLst>
          </p:cNvPr>
          <p:cNvSpPr txBox="1"/>
          <p:nvPr/>
        </p:nvSpPr>
        <p:spPr>
          <a:xfrm>
            <a:off x="2312110" y="4763434"/>
            <a:ext cx="1216261" cy="554254"/>
          </a:xfrm>
          <a:prstGeom prst="rect">
            <a:avLst/>
          </a:prstGeom>
          <a:noFill/>
          <a:ln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 defTabSz="686440">
              <a:lnSpc>
                <a:spcPct val="100000"/>
              </a:lnSpc>
              <a:spcAft>
                <a:spcPts val="0"/>
              </a:spcAft>
            </a:pPr>
            <a:r>
              <a:rPr lang="en-AU" sz="1501" b="1" dirty="0">
                <a:solidFill>
                  <a:srgbClr val="FF0000"/>
                </a:solidFill>
                <a:latin typeface="Calibri" panose="020F0502020204030204"/>
              </a:rPr>
              <a:t>91% warfarin</a:t>
            </a:r>
          </a:p>
        </p:txBody>
      </p:sp>
    </p:spTree>
    <p:extLst>
      <p:ext uri="{BB962C8B-B14F-4D97-AF65-F5344CB8AC3E}">
        <p14:creationId xmlns:p14="http://schemas.microsoft.com/office/powerpoint/2010/main" val="3726628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 numCol="1"/>
          <a:lstStyle/>
          <a:p>
            <a:r>
              <a:rPr lang="en-AU" dirty="0"/>
              <a:t>	www.bettersafercare.vic.gov.au</a:t>
            </a:r>
          </a:p>
          <a:p>
            <a:r>
              <a:rPr lang="en-AU" dirty="0"/>
              <a:t>	info@safercare.vic.gov.au</a:t>
            </a:r>
          </a:p>
          <a:p>
            <a:r>
              <a:rPr lang="en-AU" dirty="0"/>
              <a:t>	@</a:t>
            </a:r>
            <a:r>
              <a:rPr lang="en-AU" dirty="0" err="1"/>
              <a:t>safercarevic</a:t>
            </a:r>
            <a:endParaRPr lang="en-AU" dirty="0"/>
          </a:p>
          <a:p>
            <a:r>
              <a:rPr lang="en-AU" dirty="0"/>
              <a:t>	Safer Care Victoria</a:t>
            </a:r>
          </a:p>
          <a:p>
            <a:endParaRPr lang="en-AU" dirty="0"/>
          </a:p>
          <a:p>
            <a:r>
              <a:rPr lang="en-AU" dirty="0"/>
              <a:t>Subscribe to our e-news at www.bettersafercare.vic.gov.au</a:t>
            </a:r>
          </a:p>
          <a:p>
            <a:r>
              <a:rPr lang="en-AU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Connect with 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5" y="2733691"/>
            <a:ext cx="380240" cy="309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6"/>
          <a:stretch/>
        </p:blipFill>
        <p:spPr>
          <a:xfrm>
            <a:off x="781488" y="1689504"/>
            <a:ext cx="324464" cy="437084"/>
          </a:xfrm>
          <a:prstGeom prst="rect">
            <a:avLst/>
          </a:prstGeom>
        </p:spPr>
      </p:pic>
      <p:sp>
        <p:nvSpPr>
          <p:cNvPr id="9" name="AutoShape 2" descr="Image result for linked in black out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0" name="AutoShape 4" descr="Image result for linked in black out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5" y="2262285"/>
            <a:ext cx="343177" cy="343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32840" r="30457" b="31375"/>
          <a:stretch/>
        </p:blipFill>
        <p:spPr>
          <a:xfrm>
            <a:off x="764241" y="3162633"/>
            <a:ext cx="441544" cy="3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56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A68FB2-6C9E-4C3E-BC48-7CA90F85A5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Responding to harm signals </a:t>
            </a:r>
          </a:p>
          <a:p>
            <a:r>
              <a:rPr lang="en-AU" dirty="0"/>
              <a:t>     Colonoscopy Safety</a:t>
            </a:r>
          </a:p>
          <a:p>
            <a:r>
              <a:rPr lang="en-AU" dirty="0"/>
              <a:t>     Anti coagulant safety</a:t>
            </a:r>
          </a:p>
          <a:p>
            <a:r>
              <a:rPr lang="en-AU" dirty="0"/>
              <a:t>System Planning </a:t>
            </a:r>
          </a:p>
          <a:p>
            <a:r>
              <a:rPr lang="en-AU" dirty="0"/>
              <a:t>     Cardiac arrest linked data 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F0862F-BE54-4F7A-8285-E3CD105B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Current Projects</a:t>
            </a:r>
          </a:p>
        </p:txBody>
      </p:sp>
    </p:spTree>
    <p:extLst>
      <p:ext uri="{BB962C8B-B14F-4D97-AF65-F5344CB8AC3E}">
        <p14:creationId xmlns:p14="http://schemas.microsoft.com/office/powerpoint/2010/main" val="165075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9275" y="1487022"/>
            <a:ext cx="8042276" cy="32605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“Catastrophic” Failure of clinical governance</a:t>
            </a:r>
          </a:p>
          <a:p>
            <a:r>
              <a:rPr lang="en-US" dirty="0"/>
              <a:t>Board and CEO Replaced</a:t>
            </a:r>
          </a:p>
          <a:p>
            <a:r>
              <a:rPr lang="en-US" dirty="0"/>
              <a:t>Issues with information sharing between agencies – AHPRA, VMIA, Health services, DHHS, Health Services Commissioner</a:t>
            </a:r>
          </a:p>
          <a:p>
            <a:r>
              <a:rPr lang="en-US" dirty="0"/>
              <a:t>Issues with culture</a:t>
            </a:r>
          </a:p>
          <a:p>
            <a:r>
              <a:rPr lang="en-US" dirty="0"/>
              <a:t>Issues with incident monitoring and response</a:t>
            </a:r>
          </a:p>
        </p:txBody>
      </p:sp>
    </p:spTree>
    <p:extLst>
      <p:ext uri="{BB962C8B-B14F-4D97-AF65-F5344CB8AC3E}">
        <p14:creationId xmlns:p14="http://schemas.microsoft.com/office/powerpoint/2010/main" val="2438136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F05782-2E15-4B8C-87F1-CDDCA24664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System viewpoint</a:t>
            </a:r>
          </a:p>
          <a:p>
            <a:r>
              <a:rPr lang="en-AU" dirty="0"/>
              <a:t>Credibility with sector and system managers</a:t>
            </a:r>
          </a:p>
          <a:p>
            <a:r>
              <a:rPr lang="en-AU" dirty="0"/>
              <a:t>Need to be embedded</a:t>
            </a:r>
          </a:p>
          <a:p>
            <a:r>
              <a:rPr lang="en-AU" dirty="0"/>
              <a:t>Understand everyone needs to “win” in discussions</a:t>
            </a:r>
          </a:p>
          <a:p>
            <a:r>
              <a:rPr lang="en-AU" dirty="0"/>
              <a:t>Working on the “tough” challenges – workforce reform, system quality and safety, appropriate and high value care, complex and high volume therapy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D3109D-0C1E-4825-8372-5C284E64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Clinicians Making a Difference</a:t>
            </a:r>
          </a:p>
        </p:txBody>
      </p:sp>
    </p:spTree>
    <p:extLst>
      <p:ext uri="{BB962C8B-B14F-4D97-AF65-F5344CB8AC3E}">
        <p14:creationId xmlns:p14="http://schemas.microsoft.com/office/powerpoint/2010/main" val="2923043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072C6-3FBA-48FE-B2FD-C078637DF90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Type 1 Diabetes in Children</a:t>
            </a:r>
          </a:p>
          <a:p>
            <a:r>
              <a:rPr lang="en-AU" dirty="0"/>
              <a:t>Pre eclampsia outcomes</a:t>
            </a:r>
          </a:p>
          <a:p>
            <a:r>
              <a:rPr lang="en-AU" dirty="0"/>
              <a:t>NHMRC ECHIDNA Project</a:t>
            </a:r>
          </a:p>
          <a:p>
            <a:r>
              <a:rPr lang="en-AU" dirty="0"/>
              <a:t>Model of honorary appointments and sabbaticals – many focused on data projects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961E0A-ADD1-4F54-A34B-1E2F8480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Partnership with Sector</a:t>
            </a:r>
          </a:p>
        </p:txBody>
      </p:sp>
    </p:spTree>
    <p:extLst>
      <p:ext uri="{BB962C8B-B14F-4D97-AF65-F5344CB8AC3E}">
        <p14:creationId xmlns:p14="http://schemas.microsoft.com/office/powerpoint/2010/main" val="163095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VAGO Audits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9275" y="1415582"/>
            <a:ext cx="8042276" cy="32605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Weaknesses in oversight of quality and safety</a:t>
            </a:r>
          </a:p>
          <a:p>
            <a:r>
              <a:rPr lang="en-US" dirty="0"/>
              <a:t>Particularly in area of incident reporting and response</a:t>
            </a:r>
          </a:p>
          <a:p>
            <a:r>
              <a:rPr lang="en-US" dirty="0"/>
              <a:t>Entrenched cultural issues with no evidence of systemic response</a:t>
            </a:r>
          </a:p>
        </p:txBody>
      </p:sp>
    </p:spTree>
    <p:extLst>
      <p:ext uri="{BB962C8B-B14F-4D97-AF65-F5344CB8AC3E}">
        <p14:creationId xmlns:p14="http://schemas.microsoft.com/office/powerpoint/2010/main" val="296944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Duckett</a:t>
            </a:r>
            <a:r>
              <a:rPr lang="en-US" dirty="0"/>
              <a:t> Report Into Quality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9275" y="1429870"/>
            <a:ext cx="8042276" cy="32605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Themes</a:t>
            </a:r>
          </a:p>
          <a:p>
            <a:r>
              <a:rPr lang="en-US" dirty="0"/>
              <a:t>Data – Access and Use for Improvement</a:t>
            </a:r>
          </a:p>
          <a:p>
            <a:r>
              <a:rPr lang="en-US" dirty="0"/>
              <a:t>Clinical Governance</a:t>
            </a:r>
          </a:p>
          <a:p>
            <a:r>
              <a:rPr lang="en-US" dirty="0"/>
              <a:t>Clinical Engagement</a:t>
            </a:r>
          </a:p>
          <a:p>
            <a:r>
              <a:rPr lang="en-US" dirty="0"/>
              <a:t>System Leadership</a:t>
            </a:r>
          </a:p>
        </p:txBody>
      </p:sp>
    </p:spTree>
    <p:extLst>
      <p:ext uri="{BB962C8B-B14F-4D97-AF65-F5344CB8AC3E}">
        <p14:creationId xmlns:p14="http://schemas.microsoft.com/office/powerpoint/2010/main" val="3480157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Established January 2017 as part of </a:t>
            </a:r>
            <a:r>
              <a:rPr lang="en-AU" i="1" dirty="0"/>
              <a:t>Targeting Zero </a:t>
            </a:r>
            <a:r>
              <a:rPr lang="en-AU" dirty="0"/>
              <a:t>health reforms:</a:t>
            </a:r>
          </a:p>
          <a:p>
            <a:pPr lvl="2"/>
            <a:r>
              <a:rPr lang="en-AU" dirty="0"/>
              <a:t>creating a deliberate separation of quality and safety from other functions of the department</a:t>
            </a:r>
          </a:p>
          <a:p>
            <a:pPr lvl="2"/>
            <a:r>
              <a:rPr lang="en-AU" dirty="0"/>
              <a:t>elevating the importance of quality and safety improvement</a:t>
            </a:r>
          </a:p>
          <a:p>
            <a:pPr lvl="2"/>
            <a:r>
              <a:rPr lang="en-AU" dirty="0"/>
              <a:t>bringing a new, independent-minded approach to driving improvement and innovation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are the state’s lead agency for improving health quality and safety</a:t>
            </a:r>
          </a:p>
        </p:txBody>
      </p:sp>
    </p:spTree>
    <p:extLst>
      <p:ext uri="{BB962C8B-B14F-4D97-AF65-F5344CB8AC3E}">
        <p14:creationId xmlns:p14="http://schemas.microsoft.com/office/powerpoint/2010/main" val="3607767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Sentinel event reports		System safety reviews</a:t>
            </a:r>
          </a:p>
          <a:p>
            <a:r>
              <a:rPr lang="en-AU" dirty="0"/>
              <a:t>Performance monitoring		Safety alerts and advisories	</a:t>
            </a:r>
          </a:p>
          <a:p>
            <a:r>
              <a:rPr lang="en-AU" dirty="0"/>
              <a:t>Clinical guidance			Advice and support</a:t>
            </a:r>
          </a:p>
          <a:p>
            <a:r>
              <a:rPr lang="en-AU" dirty="0"/>
              <a:t>Patient feedback			Consumer participation</a:t>
            </a:r>
          </a:p>
          <a:p>
            <a:r>
              <a:rPr lang="en-AU" dirty="0"/>
              <a:t>Improvement projects		Innovation partnerships	</a:t>
            </a:r>
          </a:p>
          <a:p>
            <a:r>
              <a:rPr lang="en-AU" dirty="0"/>
              <a:t>Capability building		Leadership and governance				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aim is outstanding healthcare for all Victorians. Always.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79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AU" dirty="0"/>
              <a:t>We are independent-minded and challenge the norm</a:t>
            </a:r>
          </a:p>
          <a:p>
            <a:pPr marL="0" lvl="2" indent="0">
              <a:buNone/>
            </a:pPr>
            <a:r>
              <a:rPr lang="en-AU" dirty="0"/>
              <a:t>We place patients and families at the centre of everything we do </a:t>
            </a:r>
          </a:p>
          <a:p>
            <a:pPr marL="0" lvl="2" indent="0">
              <a:buNone/>
            </a:pPr>
            <a:r>
              <a:rPr lang="en-AU" dirty="0"/>
              <a:t>We work closely with health services and clinicians to help identify areas for improvement and create sustainable change</a:t>
            </a:r>
          </a:p>
          <a:p>
            <a:pPr marL="0" lvl="2" indent="0">
              <a:buNone/>
            </a:pPr>
            <a:r>
              <a:rPr lang="en-AU" dirty="0"/>
              <a:t>We underpin our work with evidence-based best practice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We bring a new approach to improving quality and safety</a:t>
            </a:r>
          </a:p>
        </p:txBody>
      </p:sp>
    </p:spTree>
    <p:extLst>
      <p:ext uri="{BB962C8B-B14F-4D97-AF65-F5344CB8AC3E}">
        <p14:creationId xmlns:p14="http://schemas.microsoft.com/office/powerpoint/2010/main" val="159274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Reinvigorated our clinical networks to drive improvements in areas of unwarranted variation</a:t>
            </a:r>
          </a:p>
          <a:p>
            <a:r>
              <a:rPr lang="en-AU" dirty="0"/>
              <a:t>Established new specialist networks for mental health and infection</a:t>
            </a:r>
          </a:p>
          <a:p>
            <a:r>
              <a:rPr lang="en-AU" dirty="0"/>
              <a:t>Developed network plans and projects to improve performance around readmissions, complications, length of stay and mortality</a:t>
            </a:r>
          </a:p>
          <a:p>
            <a:r>
              <a:rPr lang="en-AU" dirty="0"/>
              <a:t>Established the Victorian Clinical Council to advise SCV, the department and the Minister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Changing how we engage and work with clinicians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21538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with standard SCV slides">
  <a:themeElements>
    <a:clrScheme name="SCV PPT">
      <a:dk1>
        <a:srgbClr val="000000"/>
      </a:dk1>
      <a:lt1>
        <a:sysClr val="window" lastClr="FFFFFF"/>
      </a:lt1>
      <a:dk2>
        <a:srgbClr val="007586"/>
      </a:dk2>
      <a:lt2>
        <a:srgbClr val="EDF5F7"/>
      </a:lt2>
      <a:accent1>
        <a:srgbClr val="4098A4"/>
      </a:accent1>
      <a:accent2>
        <a:srgbClr val="80BAC3"/>
      </a:accent2>
      <a:accent3>
        <a:srgbClr val="BFDDE1"/>
      </a:accent3>
      <a:accent4>
        <a:srgbClr val="404050"/>
      </a:accent4>
      <a:accent5>
        <a:srgbClr val="80808B"/>
      </a:accent5>
      <a:accent6>
        <a:srgbClr val="CCCCD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V PowerPoint (1).potx" id="{CE082618-1505-4F2E-A22F-07A490E3B603}" vid="{EF6F868E-FD38-4215-87C3-491E3E063FF9}"/>
    </a:ext>
  </a:extLst>
</a:theme>
</file>

<file path=ppt/theme/theme2.xml><?xml version="1.0" encoding="utf-8"?>
<a:theme xmlns:a="http://schemas.openxmlformats.org/drawingml/2006/main" name="Safer Care Victoria (TEMPLATE TO USE)">
  <a:themeElements>
    <a:clrScheme name="Safer Care Vic Colours">
      <a:dk1>
        <a:sysClr val="windowText" lastClr="000000"/>
      </a:dk1>
      <a:lt1>
        <a:sysClr val="window" lastClr="FFFFFF"/>
      </a:lt1>
      <a:dk2>
        <a:srgbClr val="007F92"/>
      </a:dk2>
      <a:lt2>
        <a:srgbClr val="64C2C8"/>
      </a:lt2>
      <a:accent1>
        <a:srgbClr val="64C2C8"/>
      </a:accent1>
      <a:accent2>
        <a:srgbClr val="005892"/>
      </a:accent2>
      <a:accent3>
        <a:srgbClr val="C1E6FF"/>
      </a:accent3>
      <a:accent4>
        <a:srgbClr val="00A8B5"/>
      </a:accent4>
      <a:accent5>
        <a:srgbClr val="B3FAFF"/>
      </a:accent5>
      <a:accent6>
        <a:srgbClr val="005EA1"/>
      </a:accent6>
      <a:hlink>
        <a:srgbClr val="722257"/>
      </a:hlink>
      <a:folHlink>
        <a:srgbClr val="333F48"/>
      </a:folHlink>
    </a:clrScheme>
    <a:fontScheme name="SVA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16.9_SCV.potx" id="{CAA364C5-E50B-4FB8-8673-6DCB9BC61A8B}" vid="{B3CF56A5-834E-4A59-9CC5-21D01C2FC3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with standard SCV slides</Template>
  <TotalTime>31</TotalTime>
  <Words>1474</Words>
  <Application>Microsoft Office PowerPoint</Application>
  <PresentationFormat>Custom</PresentationFormat>
  <Paragraphs>418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Powerpoint with standard SCV slides</vt:lpstr>
      <vt:lpstr>Safer Care Victoria (TEMPLATE TO USE)</vt:lpstr>
      <vt:lpstr>Office Theme</vt:lpstr>
      <vt:lpstr>Safer Care Victoria</vt:lpstr>
      <vt:lpstr>Key Events in 2016</vt:lpstr>
      <vt:lpstr>Many Issues</vt:lpstr>
      <vt:lpstr>VAGO Audits</vt:lpstr>
      <vt:lpstr>Duckett Report Into Quality and Safety</vt:lpstr>
      <vt:lpstr>We are the state’s lead agency for improving health quality and safety</vt:lpstr>
      <vt:lpstr>Our aim is outstanding healthcare for all Victorians. Always.</vt:lpstr>
      <vt:lpstr>We bring a new approach to improving quality and safety</vt:lpstr>
      <vt:lpstr>Changing how we engage and work with clinicians</vt:lpstr>
      <vt:lpstr>Strengthening Victoria’s sentinel events program</vt:lpstr>
      <vt:lpstr>Focusing on patient experience and participation</vt:lpstr>
      <vt:lpstr>Providing best practice guidance and advice</vt:lpstr>
      <vt:lpstr>Supporting innovation and improved capability</vt:lpstr>
      <vt:lpstr>Review and response: data &amp; stewardship</vt:lpstr>
      <vt:lpstr>PowerPoint Presentation</vt:lpstr>
      <vt:lpstr>Responses to Performance Measurement and Reporting</vt:lpstr>
      <vt:lpstr>Governance Failings</vt:lpstr>
      <vt:lpstr>Health System Governance</vt:lpstr>
      <vt:lpstr>PowerPoint Presentation</vt:lpstr>
      <vt:lpstr>PowerPoint Presentation</vt:lpstr>
      <vt:lpstr>PowerPoint Presentation</vt:lpstr>
      <vt:lpstr>What’s Different?</vt:lpstr>
      <vt:lpstr>Data Liberalisation</vt:lpstr>
      <vt:lpstr>PowerPoint Presentation</vt:lpstr>
      <vt:lpstr>Variations in ADP receptor antagonism in AMI</vt:lpstr>
      <vt:lpstr>National Data Linkage Demonstration Project:  AF de-identified linked data (July 2010-June 2015) </vt:lpstr>
      <vt:lpstr>OAC Dispensing, Variation and Persistence</vt:lpstr>
      <vt:lpstr>Connect with us</vt:lpstr>
      <vt:lpstr>Current Projects</vt:lpstr>
      <vt:lpstr>Clinicians Making a Difference</vt:lpstr>
      <vt:lpstr>Partnership with Sector</vt:lpstr>
    </vt:vector>
  </TitlesOfParts>
  <Company>Victorian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Safer Care Victoria</dc:title>
  <dc:creator>Madison Bellizia (DHHS)</dc:creator>
  <cp:lastModifiedBy>Andrew Wilson (DHHS)</cp:lastModifiedBy>
  <cp:revision>6</cp:revision>
  <dcterms:created xsi:type="dcterms:W3CDTF">2018-10-01T04:27:40Z</dcterms:created>
  <dcterms:modified xsi:type="dcterms:W3CDTF">2019-11-22T06:45:50Z</dcterms:modified>
</cp:coreProperties>
</file>